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9"/>
  </p:notesMasterIdLst>
  <p:sldIdLst>
    <p:sldId id="284" r:id="rId2"/>
    <p:sldId id="285" r:id="rId3"/>
    <p:sldId id="287" r:id="rId4"/>
    <p:sldId id="308" r:id="rId5"/>
    <p:sldId id="288" r:id="rId6"/>
    <p:sldId id="298" r:id="rId7"/>
    <p:sldId id="299" r:id="rId8"/>
    <p:sldId id="297" r:id="rId9"/>
    <p:sldId id="321" r:id="rId10"/>
    <p:sldId id="319" r:id="rId11"/>
    <p:sldId id="309" r:id="rId12"/>
    <p:sldId id="302" r:id="rId13"/>
    <p:sldId id="300" r:id="rId14"/>
    <p:sldId id="301" r:id="rId15"/>
    <p:sldId id="307" r:id="rId16"/>
    <p:sldId id="312" r:id="rId17"/>
    <p:sldId id="286" r:id="rId18"/>
  </p:sldIdLst>
  <p:sldSz cx="9144000" cy="6858000" type="screen4x3"/>
  <p:notesSz cx="6807200" cy="9939338"/>
  <p:embeddedFontLst>
    <p:embeddedFont>
      <p:font typeface="HY견고딕" panose="02030600000101010101" pitchFamily="18" charset="-127"/>
      <p:regular r:id="rId20"/>
    </p:embeddedFont>
    <p:embeddedFont>
      <p:font typeface="함초롬바탕" panose="02030604000101010101" pitchFamily="18" charset="-127"/>
      <p:regular r:id="rId21"/>
      <p:bold r:id="rId22"/>
    </p:embeddedFont>
    <p:embeddedFont>
      <p:font typeface="맑은 고딕" panose="020B0503020000020004" pitchFamily="50" charset="-127"/>
      <p:regular r:id="rId23"/>
      <p:bold r:id="rId24"/>
    </p:embeddedFont>
    <p:embeddedFont>
      <p:font typeface="나눔명조" panose="020B0600000101010101" charset="-127"/>
      <p:regular r:id="rId25"/>
      <p:bold r:id="rId26"/>
    </p:embeddedFont>
    <p:embeddedFont>
      <p:font typeface="HY헤드라인M" panose="02030600000101010101" pitchFamily="18" charset="-127"/>
      <p:regular r:id="rId27"/>
    </p:embeddedFont>
    <p:embeddedFont>
      <p:font typeface="Bahnschrift" panose="020B0502040204020203" pitchFamily="34" charset="0"/>
      <p:regular r:id="rId28"/>
      <p:bold r:id="rId29"/>
    </p:embeddedFont>
    <p:embeddedFont>
      <p:font typeface="나눔고딕" panose="020B0600000101010101" charset="-127"/>
      <p:regular r:id="rId30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40">
          <p15:clr>
            <a:srgbClr val="A4A3A4"/>
          </p15:clr>
        </p15:guide>
        <p15:guide id="2" orient="horz" pos="482">
          <p15:clr>
            <a:srgbClr val="A4A3A4"/>
          </p15:clr>
        </p15:guide>
        <p15:guide id="3" pos="3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5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  <a:srgbClr val="972929"/>
    <a:srgbClr val="9C2424"/>
    <a:srgbClr val="F78C81"/>
    <a:srgbClr val="9F2B2B"/>
    <a:srgbClr val="EE5C58"/>
    <a:srgbClr val="909AAE"/>
    <a:srgbClr val="6C7994"/>
    <a:srgbClr val="B92525"/>
    <a:srgbClr val="E82C2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2833802-FEF1-4C79-8D5D-14CF1EAF98D9}" styleName="밝은 스타일 2 - 강조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5A111915-BE36-4E01-A7E5-04B1672EAD32}" styleName="밝은 스타일 2 - 강조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121" autoAdjust="0"/>
    <p:restoredTop sz="86364" autoAdjust="0"/>
  </p:normalViewPr>
  <p:slideViewPr>
    <p:cSldViewPr>
      <p:cViewPr varScale="1">
        <p:scale>
          <a:sx n="114" d="100"/>
          <a:sy n="114" d="100"/>
        </p:scale>
        <p:origin x="1728" y="108"/>
      </p:cViewPr>
      <p:guideLst>
        <p:guide orient="horz" pos="2840"/>
        <p:guide orient="horz" pos="482"/>
        <p:guide pos="34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6" d="100"/>
          <a:sy n="56" d="100"/>
        </p:scale>
        <p:origin x="-2484" y="-96"/>
      </p:cViewPr>
      <p:guideLst>
        <p:guide orient="horz" pos="3131"/>
        <p:guide pos="214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schemas.openxmlformats.org/officeDocument/2006/relationships/font" Target="fonts/font11.fntdata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3"/>
            <a:ext cx="2949787" cy="496967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5838" y="3"/>
            <a:ext cx="2949787" cy="496967"/>
          </a:xfrm>
          <a:prstGeom prst="rect">
            <a:avLst/>
          </a:prstGeom>
        </p:spPr>
        <p:txBody>
          <a:bodyPr vert="horz" lIns="91420" tIns="45710" rIns="91420" bIns="45710" rtlCol="0"/>
          <a:lstStyle>
            <a:lvl1pPr algn="r">
              <a:defRPr sz="1200"/>
            </a:lvl1pPr>
          </a:lstStyle>
          <a:p>
            <a:fld id="{6BA870C5-E39E-4D4A-8B97-122E944BE205}" type="datetimeFigureOut">
              <a:rPr lang="ko-KR" altLang="en-US" smtClean="0"/>
              <a:pPr/>
              <a:t>2026-03-31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7288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0" tIns="45710" rIns="91420" bIns="4571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420" tIns="45710" rIns="91420" bIns="4571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40649"/>
            <a:ext cx="2949787" cy="496967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5838" y="9440649"/>
            <a:ext cx="2949787" cy="496967"/>
          </a:xfrm>
          <a:prstGeom prst="rect">
            <a:avLst/>
          </a:prstGeom>
        </p:spPr>
        <p:txBody>
          <a:bodyPr vert="horz" lIns="91420" tIns="45710" rIns="91420" bIns="45710" rtlCol="0" anchor="b"/>
          <a:lstStyle>
            <a:lvl1pPr algn="r">
              <a:defRPr sz="1200"/>
            </a:lvl1pPr>
          </a:lstStyle>
          <a:p>
            <a:fld id="{13C562BB-DACB-4090-9EB0-C718CC4DFD5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03443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C562BB-DACB-4090-9EB0-C718CC4DFD5D}" type="slidenum">
              <a:rPr lang="ko-KR" altLang="en-US" smtClean="0"/>
              <a:pPr/>
              <a:t>1</a:t>
            </a:fld>
            <a:endParaRPr lang="ko-KR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://hangeul.naver.com/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323528" y="332656"/>
            <a:ext cx="4896544" cy="477995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081191" y="332656"/>
            <a:ext cx="739281" cy="288032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6660232" y="6381908"/>
            <a:ext cx="2282997" cy="21544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lang="ko-KR" altLang="en-US" sz="800" dirty="0" err="1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lang="ko-KR" altLang="en-US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 </a:t>
            </a:r>
            <a:r>
              <a:rPr lang="ko-KR" altLang="en-US" sz="800" u="sng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endParaRPr lang="ko-KR" altLang="en-US" sz="800" u="sng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323528" y="332656"/>
            <a:ext cx="4896544" cy="477995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8081191" y="332656"/>
            <a:ext cx="739281" cy="288032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6660232" y="6381908"/>
            <a:ext cx="2282997" cy="215444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ko-KR" altLang="en-US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이 문서는 </a:t>
            </a:r>
            <a:r>
              <a:rPr lang="ko-KR" altLang="en-US" sz="800" dirty="0" err="1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나눔글꼴로</a:t>
            </a:r>
            <a:r>
              <a:rPr lang="ko-KR" altLang="en-US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 작성되었습니다</a:t>
            </a:r>
            <a:r>
              <a:rPr lang="en-US" altLang="ko-KR" sz="800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.  </a:t>
            </a:r>
            <a:r>
              <a:rPr lang="ko-KR" altLang="en-US" sz="800" u="sng" dirty="0">
                <a:solidFill>
                  <a:schemeClr val="bg1">
                    <a:lumMod val="50000"/>
                  </a:schemeClr>
                </a:solidFill>
                <a:latin typeface="나눔고딕" pitchFamily="50" charset="-127"/>
                <a:ea typeface="나눔고딕" pitchFamily="50" charset="-127"/>
                <a:hlinkClick r:id="rId3"/>
              </a:rPr>
              <a:t>설치하기</a:t>
            </a:r>
            <a:endParaRPr lang="ko-KR" altLang="en-US" sz="800" u="sng" dirty="0">
              <a:solidFill>
                <a:schemeClr val="bg1">
                  <a:lumMod val="50000"/>
                </a:schemeClr>
              </a:solidFill>
              <a:latin typeface="나눔고딕" pitchFamily="50" charset="-127"/>
              <a:ea typeface="나눔고딕" pitchFamily="50" charset="-127"/>
            </a:endParaRPr>
          </a:p>
        </p:txBody>
      </p:sp>
      <p:sp>
        <p:nvSpPr>
          <p:cNvPr id="5" name="제목 1"/>
          <p:cNvSpPr>
            <a:spLocks noGrp="1"/>
          </p:cNvSpPr>
          <p:nvPr>
            <p:ph type="title"/>
          </p:nvPr>
        </p:nvSpPr>
        <p:spPr>
          <a:xfrm>
            <a:off x="467544" y="286072"/>
            <a:ext cx="8229600" cy="1143000"/>
          </a:xfrm>
        </p:spPr>
        <p:txBody>
          <a:bodyPr>
            <a:normAutofit/>
          </a:bodyPr>
          <a:lstStyle>
            <a:lvl1pPr algn="l">
              <a:defRPr sz="4000" spc="-150" baseline="0">
                <a:solidFill>
                  <a:schemeClr val="bg1"/>
                </a:solidFill>
                <a:latin typeface="나눔명조" pitchFamily="18" charset="-127"/>
                <a:ea typeface="나눔명조" pitchFamily="18" charset="-127"/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3528" y="6345352"/>
            <a:ext cx="646799" cy="25200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7380312" y="6453336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63F9F94-0DD2-4D1A-94AC-D2F8E17589FC}" type="slidenum">
              <a:rPr lang="en-US" altLang="ko-KR" sz="800" spc="-3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pPr algn="r"/>
              <a:t>‹#›</a:t>
            </a:fld>
            <a:r>
              <a:rPr lang="en-US" altLang="ko-KR" sz="800" spc="-3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/ 12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지_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23528" y="6345352"/>
            <a:ext cx="646799" cy="252000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7380312" y="6453336"/>
            <a:ext cx="1584176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663F9F94-0DD2-4D1A-94AC-D2F8E17589FC}" type="slidenum">
              <a:rPr lang="en-US" altLang="ko-KR" sz="800" spc="-30" smtClean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pPr algn="r"/>
              <a:t>‹#›</a:t>
            </a:fld>
            <a:r>
              <a:rPr lang="en-US" altLang="ko-KR" sz="800" spc="-30" dirty="0">
                <a:solidFill>
                  <a:schemeClr val="tx1">
                    <a:lumMod val="50000"/>
                    <a:lumOff val="50000"/>
                  </a:schemeClr>
                </a:solidFill>
                <a:latin typeface="나눔고딕" pitchFamily="50" charset="-127"/>
                <a:ea typeface="나눔고딕" pitchFamily="50" charset="-127"/>
              </a:rPr>
              <a:t>/ 12</a:t>
            </a:r>
          </a:p>
        </p:txBody>
      </p:sp>
      <p:sp>
        <p:nvSpPr>
          <p:cNvPr id="10" name="제목 1"/>
          <p:cNvSpPr>
            <a:spLocks noGrp="1"/>
          </p:cNvSpPr>
          <p:nvPr>
            <p:ph type="ctrTitle"/>
          </p:nvPr>
        </p:nvSpPr>
        <p:spPr>
          <a:xfrm>
            <a:off x="395536" y="188640"/>
            <a:ext cx="7772400" cy="893961"/>
          </a:xfrm>
        </p:spPr>
        <p:txBody>
          <a:bodyPr>
            <a:normAutofit/>
          </a:bodyPr>
          <a:lstStyle>
            <a:lvl1pPr algn="l">
              <a:defRPr sz="2400">
                <a:solidFill>
                  <a:schemeClr val="bg1"/>
                </a:solidFill>
                <a:latin typeface="나눔명조" pitchFamily="18" charset="-127"/>
                <a:ea typeface="나눔명조" pitchFamily="18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12" name="내용 개체 틀 3"/>
          <p:cNvSpPr>
            <a:spLocks noGrp="1"/>
          </p:cNvSpPr>
          <p:nvPr>
            <p:ph sz="half" idx="2"/>
          </p:nvPr>
        </p:nvSpPr>
        <p:spPr>
          <a:xfrm>
            <a:off x="2476028" y="1493936"/>
            <a:ext cx="4040188" cy="3951288"/>
          </a:xfrm>
        </p:spPr>
        <p:txBody>
          <a:bodyPr>
            <a:normAutofit/>
          </a:bodyPr>
          <a:lstStyle>
            <a:lvl1pPr>
              <a:buNone/>
              <a:defRPr sz="1300" b="1" spc="-7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1pPr>
            <a:lvl2pPr>
              <a:buNone/>
              <a:defRPr sz="1300" b="1" spc="-7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2pPr>
            <a:lvl3pPr>
              <a:buFont typeface="Wingdings" pitchFamily="2" charset="2"/>
              <a:buChar char="§"/>
              <a:defRPr sz="1300" b="1" spc="-7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3pPr>
            <a:lvl4pPr>
              <a:defRPr sz="1300" b="1" spc="-7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4pPr>
            <a:lvl5pPr>
              <a:buNone/>
              <a:defRPr sz="1300" b="1" spc="-70" baseline="0">
                <a:solidFill>
                  <a:schemeClr val="tx1">
                    <a:lumMod val="65000"/>
                    <a:lumOff val="35000"/>
                  </a:schemeClr>
                </a:solidFill>
                <a:latin typeface="나눔명조" pitchFamily="18" charset="-127"/>
                <a:ea typeface="나눔명조" pitchFamily="18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2026-03-31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3C75F0-4FDF-431C-B6B2-41F992E67A7C}" type="datetimeFigureOut">
              <a:rPr lang="ko-KR" altLang="en-US" smtClean="0"/>
              <a:pPr/>
              <a:t>2026-03-31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3C75F0-4FDF-431C-B6B2-41F992E67A7C}" type="datetimeFigureOut">
              <a:rPr lang="ko-KR" altLang="en-US" smtClean="0"/>
              <a:pPr/>
              <a:t>2026-03-31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AD8A1D-F5E3-4971-B0EE-D6B8EE5A56B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5" r:id="rId3"/>
    <p:sldLayoutId id="2147483662" r:id="rId4"/>
    <p:sldLayoutId id="2147483663" r:id="rId5"/>
    <p:sldLayoutId id="2147483649" r:id="rId6"/>
    <p:sldLayoutId id="2147483650" r:id="rId7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539552" y="231190"/>
            <a:ext cx="8496944" cy="5290938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ctrTitle"/>
          </p:nvPr>
        </p:nvSpPr>
        <p:spPr>
          <a:xfrm>
            <a:off x="539551" y="1018924"/>
            <a:ext cx="8444421" cy="1968791"/>
          </a:xfrm>
        </p:spPr>
        <p:txBody>
          <a:bodyPr anchor="t">
            <a:normAutofit/>
          </a:bodyPr>
          <a:lstStyle/>
          <a:p>
            <a:pPr algn="l"/>
            <a:r>
              <a:rPr lang="ko-KR" altLang="en-US" sz="3900" spc="-150" dirty="0">
                <a:solidFill>
                  <a:schemeClr val="bg1"/>
                </a:solidFill>
                <a:latin typeface="고도 M" pitchFamily="2" charset="-127"/>
                <a:ea typeface="고도 M" pitchFamily="2" charset="-127"/>
              </a:rPr>
              <a:t>     </a:t>
            </a:r>
            <a:r>
              <a:rPr lang="ko-KR" altLang="en-US" sz="4000" b="1" spc="-15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강화 자연휴양림</a:t>
            </a:r>
            <a:br>
              <a:rPr lang="en-US" altLang="ko-KR" sz="3900" b="1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</a:br>
            <a:r>
              <a:rPr lang="en-US" altLang="ko-KR" sz="3900" b="1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</a:t>
            </a:r>
            <a:r>
              <a:rPr lang="en-US" altLang="ko-KR" sz="3200" b="1" spc="-150" dirty="0" err="1">
                <a:solidFill>
                  <a:schemeClr val="bg1"/>
                </a:solidFill>
                <a:latin typeface="Bahnschrift" panose="020B0502040204020203" pitchFamily="34" charset="0"/>
                <a:ea typeface="HY견고딕" panose="02030600000101010101" pitchFamily="18" charset="-127"/>
              </a:rPr>
              <a:t>Ganghwa</a:t>
            </a:r>
            <a:r>
              <a:rPr lang="en-US" altLang="ko-KR" sz="3200" b="1" spc="-150" dirty="0">
                <a:solidFill>
                  <a:schemeClr val="bg1"/>
                </a:solidFill>
                <a:latin typeface="Bahnschrift" panose="020B0502040204020203" pitchFamily="34" charset="0"/>
                <a:ea typeface="HY견고딕" panose="02030600000101010101" pitchFamily="18" charset="-127"/>
              </a:rPr>
              <a:t> Recreational Forest</a:t>
            </a:r>
            <a:br>
              <a:rPr lang="en-US" altLang="ko-KR" sz="4000" spc="-150" dirty="0">
                <a:solidFill>
                  <a:schemeClr val="bg1"/>
                </a:solidFill>
                <a:latin typeface="고도 M" pitchFamily="2" charset="-127"/>
                <a:ea typeface="고도 M" pitchFamily="2" charset="-127"/>
              </a:rPr>
            </a:br>
            <a:endParaRPr lang="ko-KR" altLang="en-US" sz="40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452320" y="5054340"/>
            <a:ext cx="15316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  <a:latin typeface="고도 M" panose="02000503000000020004" pitchFamily="2" charset="-127"/>
                <a:ea typeface="고도 M" panose="02000503000000020004" pitchFamily="2" charset="-127"/>
              </a:rPr>
              <a:t>2026. 3. 31</a:t>
            </a:r>
            <a:endParaRPr lang="ko-KR" altLang="en-US" b="1" dirty="0">
              <a:solidFill>
                <a:schemeClr val="bg1"/>
              </a:solidFill>
              <a:latin typeface="고도 M" panose="02000503000000020004" pitchFamily="2" charset="-127"/>
              <a:ea typeface="고도 M" panose="02000503000000020004" pitchFamily="2" charset="-127"/>
            </a:endParaRPr>
          </a:p>
        </p:txBody>
      </p:sp>
      <p:pic>
        <p:nvPicPr>
          <p:cNvPr id="9" name="그림 8" descr="꾸미기_07 색상활용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3897664" y="5621043"/>
            <a:ext cx="1728193" cy="703590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10" name="TextBox 9"/>
          <p:cNvSpPr txBox="1"/>
          <p:nvPr/>
        </p:nvSpPr>
        <p:spPr>
          <a:xfrm>
            <a:off x="3347864" y="4592675"/>
            <a:ext cx="38884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b="1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기전산업</a:t>
            </a:r>
            <a:r>
              <a:rPr lang="ko-KR" altLang="en-US" sz="2400" b="1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주식회사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23528" y="1484784"/>
            <a:ext cx="37962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514350">
              <a:lnSpc>
                <a:spcPct val="200000"/>
              </a:lnSpc>
              <a:buAutoNum type="arabicPeriod"/>
            </a:pPr>
            <a:r>
              <a:rPr lang="ko-KR" altLang="en-US" b="1" spc="-80" dirty="0">
                <a:latin typeface="고도 M" pitchFamily="2" charset="-127"/>
                <a:ea typeface="고도 M" pitchFamily="2" charset="-127"/>
              </a:rPr>
              <a:t>강화 자연휴양림 소개</a:t>
            </a:r>
            <a:endParaRPr lang="en-US" altLang="ko-KR" b="1" spc="-80" dirty="0">
              <a:latin typeface="고도 M" pitchFamily="2" charset="-127"/>
              <a:ea typeface="고도 M" pitchFamily="2" charset="-127"/>
            </a:endParaRPr>
          </a:p>
          <a:p>
            <a:pPr indent="-514350">
              <a:lnSpc>
                <a:spcPct val="200000"/>
              </a:lnSpc>
              <a:buAutoNum type="arabicPeriod"/>
            </a:pPr>
            <a:r>
              <a:rPr lang="ko-KR" altLang="en-US" b="1" spc="-80" dirty="0" err="1">
                <a:latin typeface="고도 M" pitchFamily="2" charset="-127"/>
                <a:ea typeface="고도 M" pitchFamily="2" charset="-127"/>
              </a:rPr>
              <a:t>강화레포츠파크</a:t>
            </a:r>
            <a:r>
              <a:rPr lang="ko-KR" altLang="en-US" b="1" spc="-80" dirty="0">
                <a:latin typeface="고도 M" pitchFamily="2" charset="-127"/>
                <a:ea typeface="고도 M" pitchFamily="2" charset="-127"/>
              </a:rPr>
              <a:t> 소개</a:t>
            </a:r>
            <a:endParaRPr lang="en-US" altLang="ko-KR" b="1" spc="-80" dirty="0">
              <a:latin typeface="고도 M" pitchFamily="2" charset="-127"/>
              <a:ea typeface="고도 M" pitchFamily="2" charset="-127"/>
            </a:endParaRPr>
          </a:p>
          <a:p>
            <a:pPr indent="-514350">
              <a:lnSpc>
                <a:spcPct val="200000"/>
              </a:lnSpc>
              <a:buAutoNum type="arabicPeriod"/>
            </a:pPr>
            <a:r>
              <a:rPr lang="ko-KR" altLang="en-US" b="1" spc="-80" dirty="0">
                <a:latin typeface="고도 M" pitchFamily="2" charset="-127"/>
                <a:ea typeface="고도 M" pitchFamily="2" charset="-127"/>
              </a:rPr>
              <a:t>기타 강화 자연휴양림</a:t>
            </a:r>
            <a:endParaRPr lang="en-US" altLang="ko-KR" b="1" spc="-80" dirty="0"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title"/>
          </p:nvPr>
        </p:nvSpPr>
        <p:spPr>
          <a:xfrm>
            <a:off x="357956" y="370756"/>
            <a:ext cx="8390508" cy="970012"/>
          </a:xfrm>
        </p:spPr>
        <p:txBody>
          <a:bodyPr anchor="t">
            <a:normAutofit/>
          </a:bodyPr>
          <a:lstStyle/>
          <a:p>
            <a:pPr algn="l"/>
            <a:r>
              <a:rPr lang="ko-KR" altLang="en-US" sz="2400" spc="-15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목 차  </a:t>
            </a:r>
            <a:r>
              <a:rPr lang="en-US" altLang="ko-KR" sz="2400" spc="-150" dirty="0">
                <a:solidFill>
                  <a:schemeClr val="bg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contents</a:t>
            </a:r>
            <a:endParaRPr lang="ko-KR" altLang="en-US" sz="2400" spc="-150" dirty="0">
              <a:solidFill>
                <a:schemeClr val="bg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668344" y="62373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 idx="1"/>
          </p:nvPr>
        </p:nvSpPr>
        <p:spPr>
          <a:xfrm>
            <a:off x="525111" y="2000307"/>
            <a:ext cx="4214842" cy="1644717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서울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경기권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및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인천공항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김포공항과 인접하여 외국인 및 관광객 접근 용이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buFont typeface="Wingdings" pitchFamily="2" charset="2"/>
              <a:buChar char="v"/>
              <a:defRPr/>
            </a:pP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석모도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마니산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, </a:t>
            </a:r>
            <a:r>
              <a:rPr lang="ko-KR" altLang="en-US" sz="1400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동막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해수욕장 등 강화군 내</a:t>
            </a:r>
            <a:endParaRPr lang="en-US" altLang="ko-KR" sz="1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>
              <a:lnSpc>
                <a:spcPct val="150000"/>
              </a:lnSpc>
              <a:buNone/>
              <a:defRPr/>
            </a:pP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     </a:t>
            </a:r>
            <a:r>
              <a:rPr lang="ko-KR" altLang="en-US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다양한 관광 명소와 인접</a:t>
            </a:r>
            <a:r>
              <a:rPr lang="en-US" altLang="ko-KR" sz="1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내용 개체 틀 1"/>
          <p:cNvSpPr txBox="1">
            <a:spLocks/>
          </p:cNvSpPr>
          <p:nvPr/>
        </p:nvSpPr>
        <p:spPr>
          <a:xfrm>
            <a:off x="525111" y="1434222"/>
            <a:ext cx="407196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강화</a:t>
            </a:r>
            <a:r>
              <a:rPr lang="en-US" altLang="ko-KR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kumimoji="0" lang="ko-KR" altLang="en-US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HY헤드라인M" panose="02030600000101010101" pitchFamily="18" charset="-127"/>
                <a:ea typeface="HY헤드라인M" panose="02030600000101010101" pitchFamily="18" charset="-127"/>
              </a:rPr>
              <a:t>자연휴양림 </a:t>
            </a:r>
            <a:endParaRPr kumimoji="0" lang="en-US" altLang="ko-KR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1" name="그림 10" descr="위치.png"/>
          <p:cNvPicPr>
            <a:picLocks noChangeAspect="1"/>
          </p:cNvPicPr>
          <p:nvPr/>
        </p:nvPicPr>
        <p:blipFill>
          <a:blip r:embed="rId2"/>
          <a:srcRect l="1351" t="1207" r="1351"/>
          <a:stretch>
            <a:fillRect/>
          </a:stretch>
        </p:blipFill>
        <p:spPr>
          <a:xfrm>
            <a:off x="4860257" y="1634235"/>
            <a:ext cx="3960215" cy="4500594"/>
          </a:xfrm>
          <a:prstGeom prst="rect">
            <a:avLst/>
          </a:prstGeom>
        </p:spPr>
      </p:pic>
      <p:pic>
        <p:nvPicPr>
          <p:cNvPr id="16" name="그림 15" descr="꾸미기_07 색상활용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668344" y="62373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17" name="직사각형 16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8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algn="l"/>
            <a:r>
              <a:rPr lang="en-US" altLang="ko-KR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 자연휴양림 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5" name="object 10">
            <a:extLst>
              <a:ext uri="{FF2B5EF4-FFF2-40B4-BE49-F238E27FC236}">
                <a16:creationId xmlns:a16="http://schemas.microsoft.com/office/drawing/2014/main" id="{68AB2EDC-9149-4057-82B1-5DCD92291593}"/>
              </a:ext>
            </a:extLst>
          </p:cNvPr>
          <p:cNvSpPr txBox="1"/>
          <p:nvPr/>
        </p:nvSpPr>
        <p:spPr>
          <a:xfrm>
            <a:off x="583386" y="4346968"/>
            <a:ext cx="4206727" cy="666208"/>
          </a:xfrm>
          <a:prstGeom prst="rect">
            <a:avLst/>
          </a:prstGeom>
          <a:solidFill>
            <a:srgbClr val="AEABAB"/>
          </a:solidFill>
        </p:spPr>
        <p:txBody>
          <a:bodyPr vert="horz" wrap="square" lIns="0" tIns="24765" rIns="0" bIns="0" rtlCol="0">
            <a:spAutoFit/>
          </a:bodyPr>
          <a:lstStyle/>
          <a:p>
            <a:pPr marL="423545" marR="417195" indent="46990">
              <a:lnSpc>
                <a:spcPts val="2520"/>
              </a:lnSpc>
              <a:spcBef>
                <a:spcPts val="195"/>
              </a:spcBef>
            </a:pPr>
            <a:r>
              <a:rPr sz="1400" spc="-10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체험관광</a:t>
            </a:r>
            <a:r>
              <a:rPr sz="1400" spc="-7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명소로써</a:t>
            </a:r>
            <a:r>
              <a:rPr sz="1400" spc="-8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충분한</a:t>
            </a:r>
            <a:r>
              <a:rPr sz="1400" spc="-6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기반</a:t>
            </a:r>
            <a:r>
              <a:rPr sz="1400" spc="-5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0" dirty="0" err="1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여건을</a:t>
            </a:r>
            <a:r>
              <a:rPr sz="1400" spc="-7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2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갖</a:t>
            </a:r>
            <a:r>
              <a:rPr lang="ko-KR" altLang="en-US" sz="1400" spc="-2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춤</a:t>
            </a:r>
            <a:r>
              <a:rPr sz="1400" spc="-2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.</a:t>
            </a:r>
            <a:r>
              <a:rPr sz="1400" spc="-105" dirty="0" err="1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관광</a:t>
            </a:r>
            <a:r>
              <a:rPr sz="1400" spc="-5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및</a:t>
            </a:r>
            <a:r>
              <a:rPr sz="1400" spc="-5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레저</a:t>
            </a:r>
            <a:r>
              <a:rPr sz="1400" spc="-5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유동인구</a:t>
            </a:r>
            <a:r>
              <a:rPr sz="1400" spc="-8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밀집</a:t>
            </a:r>
            <a:r>
              <a:rPr sz="1400" spc="-6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가능성</a:t>
            </a:r>
            <a:r>
              <a:rPr sz="1400" spc="-6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10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높은</a:t>
            </a:r>
            <a:r>
              <a:rPr sz="1400" spc="-50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 </a:t>
            </a:r>
            <a:r>
              <a:rPr sz="1400" spc="-75" dirty="0">
                <a:solidFill>
                  <a:srgbClr val="001F5F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함초롬바탕"/>
              </a:rPr>
              <a:t>지역.</a:t>
            </a:r>
            <a:endParaRPr sz="1400" dirty="0">
              <a:latin typeface="HY헤드라인M" panose="02030600000101010101" pitchFamily="18" charset="-127"/>
              <a:ea typeface="HY헤드라인M" panose="02030600000101010101" pitchFamily="18" charset="-127"/>
              <a:cs typeface="함초롬바탕"/>
            </a:endParaRPr>
          </a:p>
        </p:txBody>
      </p:sp>
      <p:sp>
        <p:nvSpPr>
          <p:cNvPr id="19" name="object 9">
            <a:extLst>
              <a:ext uri="{FF2B5EF4-FFF2-40B4-BE49-F238E27FC236}">
                <a16:creationId xmlns:a16="http://schemas.microsoft.com/office/drawing/2014/main" id="{597678B8-5F55-4348-B2DD-8A5130080825}"/>
              </a:ext>
            </a:extLst>
          </p:cNvPr>
          <p:cNvSpPr/>
          <p:nvPr/>
        </p:nvSpPr>
        <p:spPr>
          <a:xfrm>
            <a:off x="2195736" y="3789040"/>
            <a:ext cx="713740" cy="281940"/>
          </a:xfrm>
          <a:custGeom>
            <a:avLst/>
            <a:gdLst/>
            <a:ahLst/>
            <a:cxnLst/>
            <a:rect l="l" t="t" r="r" b="b"/>
            <a:pathLst>
              <a:path w="713739" h="281939">
                <a:moveTo>
                  <a:pt x="713232" y="0"/>
                </a:moveTo>
                <a:lnTo>
                  <a:pt x="0" y="0"/>
                </a:lnTo>
                <a:lnTo>
                  <a:pt x="356616" y="281940"/>
                </a:lnTo>
                <a:lnTo>
                  <a:pt x="713232" y="0"/>
                </a:lnTo>
                <a:close/>
              </a:path>
            </a:pathLst>
          </a:custGeom>
          <a:solidFill>
            <a:srgbClr val="8BD95F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algn="l"/>
            <a:r>
              <a:rPr lang="en-US" altLang="ko-KR" sz="2800" b="1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 자연휴양림 소개</a:t>
            </a:r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내용 개체 틀 1"/>
          <p:cNvSpPr txBox="1">
            <a:spLocks/>
          </p:cNvSpPr>
          <p:nvPr/>
        </p:nvSpPr>
        <p:spPr>
          <a:xfrm>
            <a:off x="500034" y="1500174"/>
            <a:ext cx="407196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강화 자연휴양림 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pic>
        <p:nvPicPr>
          <p:cNvPr id="13" name="그림 12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632848" y="6240607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034" y="1875904"/>
            <a:ext cx="8364161" cy="436423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algn="l"/>
            <a:r>
              <a:rPr lang="en-US" altLang="ko-KR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 자연휴양림 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1" name="그룹 20"/>
          <p:cNvGrpSpPr/>
          <p:nvPr/>
        </p:nvGrpSpPr>
        <p:grpSpPr>
          <a:xfrm>
            <a:off x="467544" y="1910412"/>
            <a:ext cx="7572428" cy="4398908"/>
            <a:chOff x="-68619" y="1838568"/>
            <a:chExt cx="7572428" cy="4398908"/>
          </a:xfrm>
        </p:grpSpPr>
        <p:pic>
          <p:nvPicPr>
            <p:cNvPr id="16" name="_x124770488" descr="EMB00014fa82c96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-68619" y="1928802"/>
              <a:ext cx="4560495" cy="4143404"/>
            </a:xfrm>
            <a:prstGeom prst="rect">
              <a:avLst/>
            </a:prstGeom>
            <a:noFill/>
          </p:spPr>
        </p:pic>
        <p:grpSp>
          <p:nvGrpSpPr>
            <p:cNvPr id="18" name="그룹 17"/>
            <p:cNvGrpSpPr/>
            <p:nvPr/>
          </p:nvGrpSpPr>
          <p:grpSpPr>
            <a:xfrm>
              <a:off x="4623809" y="1838568"/>
              <a:ext cx="2880000" cy="4398908"/>
              <a:chOff x="4692866" y="1838568"/>
              <a:chExt cx="2880000" cy="4398908"/>
            </a:xfrm>
          </p:grpSpPr>
          <p:pic>
            <p:nvPicPr>
              <p:cNvPr id="19" name="그림 18" descr="이끼계곡4.jpg"/>
              <p:cNvPicPr>
                <a:picLocks noChangeAspect="1"/>
              </p:cNvPicPr>
              <p:nvPr/>
            </p:nvPicPr>
            <p:blipFill>
              <a:blip r:embed="rId3" cstate="print"/>
              <a:stretch>
                <a:fillRect/>
              </a:stretch>
            </p:blipFill>
            <p:spPr>
              <a:xfrm>
                <a:off x="4692866" y="1838568"/>
                <a:ext cx="2880000" cy="2160000"/>
              </a:xfrm>
              <a:prstGeom prst="rect">
                <a:avLst/>
              </a:prstGeom>
            </p:spPr>
          </p:pic>
          <p:pic>
            <p:nvPicPr>
              <p:cNvPr id="20" name="그림 19" descr="이끼계곡3.jpg"/>
              <p:cNvPicPr>
                <a:picLocks noChangeAspect="1"/>
              </p:cNvPicPr>
              <p:nvPr/>
            </p:nvPicPr>
            <p:blipFill>
              <a:blip r:embed="rId4" cstate="print"/>
              <a:stretch>
                <a:fillRect/>
              </a:stretch>
            </p:blipFill>
            <p:spPr>
              <a:xfrm>
                <a:off x="4692866" y="4077476"/>
                <a:ext cx="2880000" cy="2160000"/>
              </a:xfrm>
              <a:prstGeom prst="rect">
                <a:avLst/>
              </a:prstGeom>
            </p:spPr>
          </p:pic>
        </p:grpSp>
      </p:grpSp>
      <p:sp>
        <p:nvSpPr>
          <p:cNvPr id="22" name="내용 개체 틀 1"/>
          <p:cNvSpPr txBox="1">
            <a:spLocks/>
          </p:cNvSpPr>
          <p:nvPr/>
        </p:nvSpPr>
        <p:spPr>
          <a:xfrm>
            <a:off x="500034" y="1369342"/>
            <a:ext cx="4071966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ea"/>
              <a:buAutoNum type="circleNumDbPlain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모스밸리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 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(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이끼계곡</a:t>
            </a:r>
            <a:r>
              <a:rPr kumimoji="0" lang="en-US" altLang="ko-KR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)</a:t>
            </a:r>
          </a:p>
        </p:txBody>
      </p:sp>
      <p:pic>
        <p:nvPicPr>
          <p:cNvPr id="13" name="그림 12" descr="꾸미기_07 색상활용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668344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내용 개체 틀 1"/>
          <p:cNvSpPr txBox="1">
            <a:spLocks/>
          </p:cNvSpPr>
          <p:nvPr/>
        </p:nvSpPr>
        <p:spPr>
          <a:xfrm>
            <a:off x="640206" y="1505582"/>
            <a:ext cx="2500330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ea"/>
              <a:buAutoNum type="circleNumDbPlain" startAt="2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숲속의</a:t>
            </a: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 집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algn="l"/>
            <a:r>
              <a:rPr lang="en-US" altLang="ko-KR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 자연휴양림 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3" name="_x124769448" descr="EMB00014fa82c90"/>
          <p:cNvPicPr>
            <a:picLocks noChangeAspect="1" noChangeArrowheads="1"/>
          </p:cNvPicPr>
          <p:nvPr/>
        </p:nvPicPr>
        <p:blipFill>
          <a:blip r:embed="rId2"/>
          <a:srcRect l="52537"/>
          <a:stretch>
            <a:fillRect/>
          </a:stretch>
        </p:blipFill>
        <p:spPr bwMode="auto">
          <a:xfrm>
            <a:off x="4643438" y="1997263"/>
            <a:ext cx="3085480" cy="4187571"/>
          </a:xfrm>
          <a:prstGeom prst="rect">
            <a:avLst/>
          </a:prstGeom>
          <a:noFill/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/>
          <a:srcRect l="1979" t="2239" r="3034" b="5969"/>
          <a:stretch>
            <a:fillRect/>
          </a:stretch>
        </p:blipFill>
        <p:spPr bwMode="auto">
          <a:xfrm>
            <a:off x="642910" y="2500306"/>
            <a:ext cx="3847198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그림 9" descr="꾸미기_07 색상활용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668344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04856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13" name="내용 개체 틀 1"/>
          <p:cNvSpPr txBox="1">
            <a:spLocks/>
          </p:cNvSpPr>
          <p:nvPr/>
        </p:nvSpPr>
        <p:spPr>
          <a:xfrm>
            <a:off x="640206" y="1505582"/>
            <a:ext cx="7217942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+mj-ea"/>
              <a:buAutoNum type="circleNumDbPlain" startAt="3"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잔디광장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algn="l"/>
            <a:r>
              <a:rPr lang="en-US" altLang="ko-KR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800" b="1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 자연휴양림 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4" name="그림 13" descr="KakaoTalk_20200706_093446010_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6876" y="2285992"/>
            <a:ext cx="4368000" cy="3276000"/>
          </a:xfrm>
          <a:prstGeom prst="rect">
            <a:avLst/>
          </a:prstGeom>
        </p:spPr>
      </p:pic>
      <p:pic>
        <p:nvPicPr>
          <p:cNvPr id="15" name="그림 14" descr="KakaoTalk_20200706_093446010_2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43438" y="2285992"/>
            <a:ext cx="4368000" cy="3276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3"/>
            </a:pPr>
            <a:r>
              <a:rPr lang="ko-KR" altLang="en-US" sz="2800" spc="-150" dirty="0" err="1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강화레포츠파크</a:t>
            </a:r>
            <a:r>
              <a:rPr lang="ko-KR" altLang="en-US" sz="32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그림 12" descr="KakaoTalk_20200215_133106804.png"/>
          <p:cNvPicPr>
            <a:picLocks noChangeAspect="1"/>
          </p:cNvPicPr>
          <p:nvPr/>
        </p:nvPicPr>
        <p:blipFill>
          <a:blip r:embed="rId3"/>
          <a:srcRect l="9375" t="9375" r="9375" b="36442"/>
          <a:stretch>
            <a:fillRect/>
          </a:stretch>
        </p:blipFill>
        <p:spPr>
          <a:xfrm>
            <a:off x="4816306" y="1390836"/>
            <a:ext cx="4004166" cy="2670258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397917"/>
            <a:ext cx="2773411" cy="2420042"/>
          </a:xfrm>
          <a:prstGeom prst="rect">
            <a:avLst/>
          </a:prstGeom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6811" y="3999914"/>
            <a:ext cx="3788144" cy="2525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16306" y="4303705"/>
            <a:ext cx="2099743" cy="217006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3"/>
            </a:pPr>
            <a:r>
              <a:rPr lang="ko-KR" altLang="en-US" sz="2800" spc="-150" dirty="0" err="1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강화레포츠파크</a:t>
            </a:r>
            <a:r>
              <a:rPr lang="ko-KR" altLang="en-US" sz="32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9" name="그림 18" descr="서바이벌 포맥스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95007" y="1484784"/>
            <a:ext cx="4698268" cy="4454964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/>
          <a:srcRect l="1521" t="-104"/>
          <a:stretch/>
        </p:blipFill>
        <p:spPr>
          <a:xfrm>
            <a:off x="296640" y="1379097"/>
            <a:ext cx="3108844" cy="2044799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1560" y="3525463"/>
            <a:ext cx="2479005" cy="244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40563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그림 12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3"/>
            </a:pPr>
            <a:r>
              <a:rPr lang="ko-KR" altLang="en-US" sz="2800" spc="-150" dirty="0" err="1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강화레포츠파크</a:t>
            </a:r>
            <a:r>
              <a:rPr lang="ko-KR" altLang="en-US" sz="32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4778" y="1560191"/>
            <a:ext cx="2408593" cy="211000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3790390"/>
            <a:ext cx="2706379" cy="270637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36826" y="1560191"/>
            <a:ext cx="3183646" cy="2265939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6826" y="3927419"/>
            <a:ext cx="3183646" cy="2319881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47864" y="3831354"/>
            <a:ext cx="2153804" cy="262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70569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 descr="KakaoTalk_20200215_133511698.png"/>
          <p:cNvPicPr>
            <a:picLocks noChangeAspect="1"/>
          </p:cNvPicPr>
          <p:nvPr/>
        </p:nvPicPr>
        <p:blipFill>
          <a:blip r:embed="rId2"/>
          <a:srcRect l="9375" t="9375" r="10417" b="32589"/>
          <a:stretch>
            <a:fillRect/>
          </a:stretch>
        </p:blipFill>
        <p:spPr>
          <a:xfrm>
            <a:off x="2282731" y="3364282"/>
            <a:ext cx="4537759" cy="3116418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3"/>
            </a:pPr>
            <a:r>
              <a:rPr lang="ko-KR" altLang="en-US" sz="2800" spc="-150" dirty="0" err="1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강화레포츠파크</a:t>
            </a:r>
            <a:r>
              <a:rPr lang="ko-KR" altLang="en-US" sz="32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소개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528" y="1518861"/>
            <a:ext cx="4934368" cy="1733697"/>
          </a:xfrm>
          <a:prstGeom prst="rect">
            <a:avLst/>
          </a:prstGeom>
        </p:spPr>
      </p:pic>
      <p:pic>
        <p:nvPicPr>
          <p:cNvPr id="10" name="그림 9" descr="꾸미기_07 색상활용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3"/>
            </a:pPr>
            <a:r>
              <a:rPr lang="ko-KR" altLang="en-US" sz="2800" spc="-150" dirty="0" err="1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강화레포츠파크</a:t>
            </a:r>
            <a:r>
              <a:rPr lang="ko-KR" altLang="en-US" sz="3200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소개</a:t>
            </a:r>
            <a:endParaRPr lang="ko-KR" altLang="en-US" sz="3200" spc="-15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" name="그림 11" descr="KakaoTalk_20200215_134334247.png"/>
          <p:cNvPicPr>
            <a:picLocks noChangeAspect="1"/>
          </p:cNvPicPr>
          <p:nvPr/>
        </p:nvPicPr>
        <p:blipFill rotWithShape="1">
          <a:blip r:embed="rId3"/>
          <a:srcRect l="9375" t="9375" r="8727" b="32595"/>
          <a:stretch/>
        </p:blipFill>
        <p:spPr>
          <a:xfrm>
            <a:off x="4139952" y="1464616"/>
            <a:ext cx="4070998" cy="288453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528" y="1552575"/>
            <a:ext cx="2867025" cy="187642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2154" y="3513792"/>
            <a:ext cx="3099726" cy="3114700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123204" y="4455674"/>
            <a:ext cx="2730296" cy="206437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4"/>
            </a:pP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강화 자연휴양림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내용 개체 틀 1"/>
          <p:cNvSpPr txBox="1">
            <a:spLocks/>
          </p:cNvSpPr>
          <p:nvPr/>
        </p:nvSpPr>
        <p:spPr>
          <a:xfrm>
            <a:off x="640206" y="1505582"/>
            <a:ext cx="4074670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+mj-ea"/>
              <a:buAutoNum type="circleNumDbPlain"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자연온실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pic>
        <p:nvPicPr>
          <p:cNvPr id="23554" name="Picture 2" descr="http://tianlim.co.kr/images/tnl/sub03_01_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46" y="2071678"/>
            <a:ext cx="6429388" cy="437776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04856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4"/>
            </a:pP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강화 자연휴양림</a:t>
            </a:r>
            <a:endParaRPr lang="ko-KR" altLang="en-US" sz="24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3" name="_x139353776" descr="EMB0001a5543d68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1844824"/>
            <a:ext cx="3929090" cy="3429024"/>
          </a:xfrm>
          <a:prstGeom prst="rect">
            <a:avLst/>
          </a:prstGeom>
          <a:noFill/>
        </p:spPr>
      </p:pic>
      <p:pic>
        <p:nvPicPr>
          <p:cNvPr id="14" name="_x139353856" descr="EMB0001a5543d6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78707" y="1673425"/>
            <a:ext cx="4614897" cy="3714776"/>
          </a:xfrm>
          <a:prstGeom prst="rect">
            <a:avLst/>
          </a:prstGeom>
          <a:noFill/>
        </p:spPr>
      </p:pic>
      <p:sp>
        <p:nvSpPr>
          <p:cNvPr id="15" name="내용 개체 틀 1"/>
          <p:cNvSpPr txBox="1">
            <a:spLocks/>
          </p:cNvSpPr>
          <p:nvPr/>
        </p:nvSpPr>
        <p:spPr>
          <a:xfrm>
            <a:off x="323528" y="1340768"/>
            <a:ext cx="4074670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lnSpc>
                <a:spcPct val="150000"/>
              </a:lnSpc>
              <a:spcBef>
                <a:spcPct val="20000"/>
              </a:spcBef>
              <a:buFont typeface="+mj-ea"/>
              <a:buAutoNum type="circleNumDbPlain" startAt="2"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매점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sp>
        <p:nvSpPr>
          <p:cNvPr id="16" name="내용 개체 틀 1"/>
          <p:cNvSpPr txBox="1">
            <a:spLocks/>
          </p:cNvSpPr>
          <p:nvPr/>
        </p:nvSpPr>
        <p:spPr>
          <a:xfrm>
            <a:off x="5076056" y="1338920"/>
            <a:ext cx="2500330" cy="35719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ea"/>
              <a:buAutoNum type="circleNumDbPlain" startAt="3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카페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04856" y="6275221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55202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4"/>
            </a:pPr>
            <a:r>
              <a:rPr lang="ko-KR" altLang="en-US" sz="2800" spc="-15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강화 자연휴양림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pSp>
        <p:nvGrpSpPr>
          <p:cNvPr id="25" name="그룹 24"/>
          <p:cNvGrpSpPr/>
          <p:nvPr/>
        </p:nvGrpSpPr>
        <p:grpSpPr>
          <a:xfrm>
            <a:off x="323528" y="1397917"/>
            <a:ext cx="8552024" cy="4935711"/>
            <a:chOff x="122215" y="1474149"/>
            <a:chExt cx="7824232" cy="4863617"/>
          </a:xfrm>
        </p:grpSpPr>
        <p:sp>
          <p:nvSpPr>
            <p:cNvPr id="16" name="TextBox 15"/>
            <p:cNvSpPr txBox="1"/>
            <p:nvPr/>
          </p:nvSpPr>
          <p:spPr>
            <a:xfrm>
              <a:off x="122215" y="6029989"/>
              <a:ext cx="31292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※</a:t>
              </a:r>
              <a:r>
                <a:rPr lang="ko-KR" altLang="en-US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외국인을 위한 안전수칙 및 주의사항</a:t>
              </a:r>
            </a:p>
          </p:txBody>
        </p:sp>
        <p:pic>
          <p:nvPicPr>
            <p:cNvPr id="13" name="Picture 1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22217" y="1474150"/>
              <a:ext cx="3726810" cy="4526619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pic>
          <p:nvPicPr>
            <p:cNvPr id="22" name="Picture 2" descr="[강화도데이트]강화도 카페 휴에서 베트남커피로 힐링타임(in티앤림자연휴양림)"/>
            <p:cNvPicPr>
              <a:picLocks noChangeAspect="1" noChangeArrowheads="1"/>
            </p:cNvPicPr>
            <p:nvPr/>
          </p:nvPicPr>
          <p:blipFill>
            <a:blip r:embed="rId4" cstate="print"/>
            <a:srcRect l="4813" t="17001" r="1100" b="10571"/>
            <a:stretch>
              <a:fillRect/>
            </a:stretch>
          </p:blipFill>
          <p:spPr bwMode="auto">
            <a:xfrm>
              <a:off x="3954402" y="1474149"/>
              <a:ext cx="3992044" cy="1863098"/>
            </a:xfrm>
            <a:prstGeom prst="rect">
              <a:avLst/>
            </a:prstGeom>
            <a:noFill/>
          </p:spPr>
        </p:pic>
        <p:sp>
          <p:nvSpPr>
            <p:cNvPr id="24" name="TextBox 23"/>
            <p:cNvSpPr txBox="1"/>
            <p:nvPr/>
          </p:nvSpPr>
          <p:spPr>
            <a:xfrm>
              <a:off x="3996387" y="6029989"/>
              <a:ext cx="185738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※</a:t>
              </a:r>
              <a:r>
                <a:rPr lang="ko-KR" altLang="en-US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주변 관광지 연계</a:t>
              </a:r>
            </a:p>
          </p:txBody>
        </p:sp>
        <p:pic>
          <p:nvPicPr>
            <p:cNvPr id="23" name="Picture 1"/>
            <p:cNvPicPr>
              <a:picLocks noChangeAspect="1" noChangeArrowheads="1"/>
            </p:cNvPicPr>
            <p:nvPr/>
          </p:nvPicPr>
          <p:blipFill>
            <a:blip r:embed="rId5"/>
            <a:srcRect l="37344" t="26667" r="25781" b="8241"/>
            <a:stretch>
              <a:fillRect/>
            </a:stretch>
          </p:blipFill>
          <p:spPr bwMode="auto">
            <a:xfrm>
              <a:off x="3969671" y="3666684"/>
              <a:ext cx="3976776" cy="2334084"/>
            </a:xfrm>
            <a:prstGeom prst="rect">
              <a:avLst/>
            </a:prstGeom>
            <a:noFill/>
            <a:ln w="1">
              <a:noFill/>
              <a:miter lim="800000"/>
              <a:headEnd/>
              <a:tailEnd type="none" w="med" len="med"/>
            </a:ln>
            <a:effectLst/>
          </p:spPr>
        </p:pic>
        <p:sp>
          <p:nvSpPr>
            <p:cNvPr id="19" name="TextBox 18"/>
            <p:cNvSpPr txBox="1"/>
            <p:nvPr/>
          </p:nvSpPr>
          <p:spPr>
            <a:xfrm>
              <a:off x="3962222" y="3340233"/>
              <a:ext cx="314327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ko-KR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※</a:t>
              </a:r>
              <a:r>
                <a:rPr lang="ko-KR" altLang="en-US" sz="14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pitchFamily="34" charset="0"/>
                </a:rPr>
                <a:t>넓은 주차시설</a:t>
              </a:r>
            </a:p>
          </p:txBody>
        </p:sp>
      </p:grp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740352" y="6268712"/>
            <a:ext cx="1331640" cy="466147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  <p:sp>
        <p:nvSpPr>
          <p:cNvPr id="8" name="직사각형 7"/>
          <p:cNvSpPr/>
          <p:nvPr/>
        </p:nvSpPr>
        <p:spPr>
          <a:xfrm>
            <a:off x="323528" y="332657"/>
            <a:ext cx="8496944" cy="1008111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36811" y="361231"/>
            <a:ext cx="8229600" cy="1008112"/>
          </a:xfrm>
        </p:spPr>
        <p:txBody>
          <a:bodyPr anchor="t">
            <a:normAutofit/>
          </a:bodyPr>
          <a:lstStyle/>
          <a:p>
            <a:pPr marL="457200" indent="-457200" algn="l">
              <a:buFont typeface="+mj-lt"/>
              <a:buAutoNum type="arabicPeriod" startAt="4"/>
            </a:pPr>
            <a:r>
              <a:rPr lang="ko-KR" altLang="en-US" sz="2800" spc="-150" dirty="0">
                <a:solidFill>
                  <a:prstClr val="white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기타 강화 자연휴양림</a:t>
            </a:r>
            <a:endParaRPr lang="ko-KR" altLang="en-US" sz="2400" b="1" spc="-150" dirty="0">
              <a:solidFill>
                <a:schemeClr val="bg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7" name="내용 개체 틀 1"/>
          <p:cNvSpPr txBox="1">
            <a:spLocks/>
          </p:cNvSpPr>
          <p:nvPr/>
        </p:nvSpPr>
        <p:spPr>
          <a:xfrm>
            <a:off x="356018" y="1500174"/>
            <a:ext cx="4071966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342900" marR="0" lvl="0" indent="-342900" algn="l" defTabSz="914400" rtl="0" eaLnBrk="1" fontAlgn="auto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Char char="q"/>
              <a:tabLst/>
              <a:defRPr/>
            </a:pPr>
            <a:r>
              <a:rPr kumimoji="0" lang="ko-KR" altLang="en-US" sz="16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고도 M" pitchFamily="2" charset="-127"/>
                <a:ea typeface="고도 M" pitchFamily="2" charset="-127"/>
                <a:cs typeface="+mn-cs"/>
              </a:rPr>
              <a:t>안전관리 인증업체</a:t>
            </a:r>
            <a:endParaRPr kumimoji="0" lang="en-US" altLang="ko-KR" sz="1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고도 M" pitchFamily="2" charset="-127"/>
              <a:ea typeface="고도 M" pitchFamily="2" charset="-127"/>
              <a:cs typeface="+mn-cs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2001380"/>
            <a:ext cx="7926074" cy="4091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0947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323528" y="332656"/>
            <a:ext cx="4896544" cy="477995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제목 5"/>
          <p:cNvSpPr>
            <a:spLocks noGrp="1"/>
          </p:cNvSpPr>
          <p:nvPr>
            <p:ph type="ctrTitle"/>
          </p:nvPr>
        </p:nvSpPr>
        <p:spPr>
          <a:xfrm>
            <a:off x="466403" y="4149080"/>
            <a:ext cx="4753669" cy="1244476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spc="-150" dirty="0">
                <a:solidFill>
                  <a:schemeClr val="bg1"/>
                </a:solidFill>
                <a:latin typeface="고도 M" pitchFamily="2" charset="-127"/>
                <a:ea typeface="고도 M" pitchFamily="2" charset="-127"/>
              </a:rPr>
              <a:t>감사합니다</a:t>
            </a:r>
            <a:r>
              <a:rPr lang="en-US" altLang="ko-KR" sz="4000" spc="-150" dirty="0">
                <a:solidFill>
                  <a:schemeClr val="bg1"/>
                </a:solidFill>
                <a:latin typeface="고도 M" pitchFamily="2" charset="-127"/>
                <a:ea typeface="고도 M" pitchFamily="2" charset="-127"/>
              </a:rPr>
              <a:t>.</a:t>
            </a:r>
            <a:endParaRPr lang="ko-KR" altLang="en-US" sz="4000" spc="-150" dirty="0">
              <a:solidFill>
                <a:schemeClr val="bg1"/>
              </a:solidFill>
              <a:latin typeface="고도 M" pitchFamily="2" charset="-127"/>
              <a:ea typeface="고도 M" pitchFamily="2" charset="-127"/>
            </a:endParaRPr>
          </a:p>
        </p:txBody>
      </p:sp>
      <p:pic>
        <p:nvPicPr>
          <p:cNvPr id="7" name="그림 6" descr="꾸미기_07 색상활용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15612"/>
          <a:stretch>
            <a:fillRect/>
          </a:stretch>
        </p:blipFill>
        <p:spPr>
          <a:xfrm>
            <a:off x="7524328" y="6167886"/>
            <a:ext cx="1619672" cy="566974"/>
          </a:xfrm>
          <a:prstGeom prst="rect">
            <a:avLst/>
          </a:prstGeom>
          <a:solidFill>
            <a:schemeClr val="bg1">
              <a:alpha val="39000"/>
            </a:schemeClr>
          </a:solidFill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사용자 지정 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81BD"/>
      </a:hlink>
      <a:folHlink>
        <a:srgbClr val="595959"/>
      </a:folHlink>
    </a:clrScheme>
    <a:fontScheme name="나눔명조">
      <a:majorFont>
        <a:latin typeface="나눔명조"/>
        <a:ea typeface="나눔명조"/>
        <a:cs typeface=""/>
      </a:majorFont>
      <a:minorFont>
        <a:latin typeface="나눔명조"/>
        <a:ea typeface="나눔명조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7114</TotalTime>
  <Words>146</Words>
  <Application>Microsoft Office PowerPoint</Application>
  <PresentationFormat>화면 슬라이드 쇼(4:3)</PresentationFormat>
  <Paragraphs>39</Paragraphs>
  <Slides>17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17</vt:i4>
      </vt:variant>
    </vt:vector>
  </HeadingPairs>
  <TitlesOfParts>
    <vt:vector size="28" baseType="lpstr">
      <vt:lpstr>HY견고딕</vt:lpstr>
      <vt:lpstr>함초롬바탕</vt:lpstr>
      <vt:lpstr>고도 M</vt:lpstr>
      <vt:lpstr>Arial</vt:lpstr>
      <vt:lpstr>Wingdings</vt:lpstr>
      <vt:lpstr>맑은 고딕</vt:lpstr>
      <vt:lpstr>나눔명조</vt:lpstr>
      <vt:lpstr>HY헤드라인M</vt:lpstr>
      <vt:lpstr>Bahnschrift</vt:lpstr>
      <vt:lpstr>나눔고딕</vt:lpstr>
      <vt:lpstr>Office 테마</vt:lpstr>
      <vt:lpstr>     강화 자연휴양림       Ganghwa Recreational Forest </vt:lpstr>
      <vt:lpstr>목 차  contents</vt:lpstr>
      <vt:lpstr>2. 강화 자연휴양림 소개</vt:lpstr>
      <vt:lpstr>2. 강화 자연휴양림 소개</vt:lpstr>
      <vt:lpstr>2. 강화 자연휴양림 소개</vt:lpstr>
      <vt:lpstr>2. 강화 자연휴양림 소개</vt:lpstr>
      <vt:lpstr>2. 강화 자연휴양림 소개</vt:lpstr>
      <vt:lpstr>강화레포츠파크 소개</vt:lpstr>
      <vt:lpstr>강화레포츠파크 소개</vt:lpstr>
      <vt:lpstr>강화레포츠파크 소개</vt:lpstr>
      <vt:lpstr>강화레포츠파크 소개</vt:lpstr>
      <vt:lpstr>강화레포츠파크 소개</vt:lpstr>
      <vt:lpstr>기타 강화 자연휴양림</vt:lpstr>
      <vt:lpstr>기타 강화 자연휴양림</vt:lpstr>
      <vt:lpstr>기타 강화 자연휴양림</vt:lpstr>
      <vt:lpstr>기타 강화 자연휴양림</vt:lpstr>
      <vt:lpstr>감사합니다.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문서의 제목  나눔명조R, 40pt</dc:title>
  <dc:creator>네이버 한글캠페인</dc:creator>
  <cp:lastModifiedBy>WIN</cp:lastModifiedBy>
  <cp:revision>410</cp:revision>
  <cp:lastPrinted>2023-06-01T02:17:09Z</cp:lastPrinted>
  <dcterms:created xsi:type="dcterms:W3CDTF">2011-08-23T09:33:59Z</dcterms:created>
  <dcterms:modified xsi:type="dcterms:W3CDTF">2026-03-31T05:28:07Z</dcterms:modified>
</cp:coreProperties>
</file>