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5" r:id="rId6"/>
    <p:sldId id="259" r:id="rId7"/>
    <p:sldId id="260" r:id="rId8"/>
    <p:sldId id="266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34236"/>
    <a:srgbClr val="FFCD4A"/>
    <a:srgbClr val="7F6553"/>
    <a:srgbClr val="FFCA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852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6DB7D6-D1E9-4428-8E29-9C613C228C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16A8DCA-BBD8-4F5D-9FDB-A23AB2D446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3DB8DA5-5E56-43BE-886C-59CA7F67E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50B68-7C80-4E37-9A72-B19A097F07E5}" type="datetimeFigureOut">
              <a:rPr lang="ko-KR" altLang="en-US" smtClean="0"/>
              <a:t>2026-02-06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A5D7A02-1C1C-4A06-AD9B-53B3D594E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38DC829-A544-4CD1-BF8B-AECCCB410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05041-E0AC-44B2-95F1-61D3893D02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3836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B9A59E2-945E-44AE-A2B7-9D90D13762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49CC5AA-3357-4152-AE48-E481D3BE2C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8993842-7F67-470F-B5EB-96AF9F156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50B68-7C80-4E37-9A72-B19A097F07E5}" type="datetimeFigureOut">
              <a:rPr lang="ko-KR" altLang="en-US" smtClean="0"/>
              <a:t>2026-02-06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EAE27DA-7B8F-4A52-B384-0EE49EB63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7CF7C00-F1E0-45C0-A1B4-F7C63D0CE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05041-E0AC-44B2-95F1-61D3893D02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3773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3B2FBE1-94AF-4123-97FD-0179D4B411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CD7827F-CA7A-42E7-BABB-9A398DCB23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11C5789-B463-4DBF-B46B-14DF882E2A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50B68-7C80-4E37-9A72-B19A097F07E5}" type="datetimeFigureOut">
              <a:rPr lang="ko-KR" altLang="en-US" smtClean="0"/>
              <a:t>2026-02-06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B37F91-C2DD-468E-9706-AF9C6EF85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FDDB864-9D4D-4274-BFE9-367847D7E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05041-E0AC-44B2-95F1-61D3893D02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231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52EEB6-E886-4269-9BF0-D0611099C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86FFDCF-F76C-4591-8A94-D7A6107444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BAE8264-30BD-4A04-9B85-19B9BE094D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F1B0667-1876-46D3-BF92-DA123B460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50B68-7C80-4E37-9A72-B19A097F07E5}" type="datetimeFigureOut">
              <a:rPr lang="ko-KR" altLang="en-US" smtClean="0"/>
              <a:t>2026-02-06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0D06BC1-7E33-499E-AAEA-C6FCA6DA3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A68A3F0-B82D-40A8-B375-1BF98FF7D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05041-E0AC-44B2-95F1-61D3893D02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3355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4A4004C-2CAE-4BB0-A637-8CC0FD342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007268F-008F-44C5-8A3D-923EC3E2C2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6727EAB-DC13-4C6C-A0B2-09FB723238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6A78CDC-1F0D-46F7-911A-B2492BA0C3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43C6D80-9BBA-4BF0-BEDB-C977E63240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F32B30FB-AFB2-499C-AD2F-FD04E05ED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50B68-7C80-4E37-9A72-B19A097F07E5}" type="datetimeFigureOut">
              <a:rPr lang="ko-KR" altLang="en-US" smtClean="0"/>
              <a:t>2026-02-06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DD92C5C-01C7-4C29-8553-9D631A6C1B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8E50B46-9FBB-43C0-86D7-214390D69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05041-E0AC-44B2-95F1-61D3893D02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992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E8E3D3-F245-46B8-9DE7-BF95250F3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96C604E-32DC-415F-B94E-8C00EB08D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50B68-7C80-4E37-9A72-B19A097F07E5}" type="datetimeFigureOut">
              <a:rPr lang="ko-KR" altLang="en-US" smtClean="0"/>
              <a:t>2026-02-06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A65DFF3E-05FE-423F-AAAE-86EB4BA62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9940C83-E8CF-40F1-B356-F7BA6EECD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05041-E0AC-44B2-95F1-61D3893D02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6796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715EFA4D-788D-4865-995A-3824DF2AD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50B68-7C80-4E37-9A72-B19A097F07E5}" type="datetimeFigureOut">
              <a:rPr lang="ko-KR" altLang="en-US" smtClean="0"/>
              <a:t>2026-02-06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C77625E8-9E8A-4340-9C5D-2B2B47F7A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3863F5E-095F-4297-9D5C-6C0C67B79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05041-E0AC-44B2-95F1-61D3893D02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1315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5E3D07-BE4E-41AB-B13B-865BDC67E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94D0251-2B51-46AE-BCD2-96A0395CE8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AECB210-E021-4AC5-AC25-8967302035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288764E-4A9F-4494-A938-ECDC29D70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50B68-7C80-4E37-9A72-B19A097F07E5}" type="datetimeFigureOut">
              <a:rPr lang="ko-KR" altLang="en-US" smtClean="0"/>
              <a:t>2026-02-06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4A7EDD7-1B07-4881-BB5E-594F4E48A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2A0F7B5-AF69-4A8C-A29B-C06015D30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05041-E0AC-44B2-95F1-61D3893D02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1964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1A2602-6B7F-4F81-B3D6-0840B127D6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BD58E46-DFE6-4709-B90A-3323E95761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631AC9-1DEF-4120-A0D1-C05558116B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AC57099-93D4-4881-BEE5-34EA39CC0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50B68-7C80-4E37-9A72-B19A097F07E5}" type="datetimeFigureOut">
              <a:rPr lang="ko-KR" altLang="en-US" smtClean="0"/>
              <a:t>2026-02-06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1968A97-33F2-4F13-96E9-C6DBB5B233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B99A2C9-78BB-4F1D-86A0-3A52F289A4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05041-E0AC-44B2-95F1-61D3893D02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02458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FC1FE9-603D-4F4E-8C98-26E8DDD9D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D84EDFE-B41D-4ED0-AA9B-D254752DEA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9F6B3AB-5DA9-4EEC-9A12-8B23F68ABC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50B68-7C80-4E37-9A72-B19A097F07E5}" type="datetimeFigureOut">
              <a:rPr lang="ko-KR" altLang="en-US" smtClean="0"/>
              <a:t>2026-02-06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2A69D21-4348-4584-AED4-2F3567F38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60171AC-71DF-46B3-B15D-11D02CD94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05041-E0AC-44B2-95F1-61D3893D02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2485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55CACD5-0C31-4F9A-B88C-CB7F5E6D28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2E8057E-5B61-4581-B6B1-5E24FFA6FD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2A289FD-511D-427A-BEF8-3E8DAF7CF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50B68-7C80-4E37-9A72-B19A097F07E5}" type="datetimeFigureOut">
              <a:rPr lang="ko-KR" altLang="en-US" smtClean="0"/>
              <a:t>2026-02-06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0B2BCC-4528-464C-A89A-2F8835F85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AF3FED7-EE90-4135-8369-47D324A69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05041-E0AC-44B2-95F1-61D3893D02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242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83FB7C15-511D-4B4E-A746-353B9BB16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3501C10-8EA0-4F0E-A818-59C4A618F5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EC1B55D-B683-4456-8ECF-646FACB3EE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850B68-7C80-4E37-9A72-B19A097F07E5}" type="datetimeFigureOut">
              <a:rPr lang="ko-KR" altLang="en-US" smtClean="0"/>
              <a:t>2026-02-06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570B782-416E-48CE-AD64-5DEB1F47DF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A9E6DBD-18F9-41A5-A4D4-A24DFF7D76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005041-E0AC-44B2-95F1-61D3893D022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7826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DAD86CA-8235-409B-982B-5E7A033E23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234FBA-3501-47B4-AE0C-AA4AFBC8F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518714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5EF893B-0491-416E-9D33-BADE960079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551961"/>
            <a:ext cx="10999072" cy="53999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그림 2" descr="텍스트, 폰트, 디자인, 문구용품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0D5EBEBC-03A2-002F-497A-A26A9AAC71B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5167"/>
          <a:stretch>
            <a:fillRect/>
          </a:stretch>
        </p:blipFill>
        <p:spPr>
          <a:xfrm>
            <a:off x="838200" y="754148"/>
            <a:ext cx="10515600" cy="4995575"/>
          </a:xfrm>
          <a:prstGeom prst="rect">
            <a:avLst/>
          </a:prstGeom>
        </p:spPr>
      </p:pic>
      <p:cxnSp>
        <p:nvCxnSpPr>
          <p:cNvPr id="16" name="Straight Connector 13">
            <a:extLst>
              <a:ext uri="{FF2B5EF4-FFF2-40B4-BE49-F238E27FC236}">
                <a16:creationId xmlns:a16="http://schemas.microsoft.com/office/drawing/2014/main" id="{469F4FF8-F8B0-4630-BA1B-0D8B324CD5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96464" y="6329769"/>
            <a:ext cx="11000232" cy="0"/>
          </a:xfrm>
          <a:prstGeom prst="line">
            <a:avLst/>
          </a:prstGeom>
          <a:ln w="1524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9707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D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사각형: 둥근 모서리 32">
            <a:extLst>
              <a:ext uri="{FF2B5EF4-FFF2-40B4-BE49-F238E27FC236}">
                <a16:creationId xmlns:a16="http://schemas.microsoft.com/office/drawing/2014/main" id="{B36B4D9E-1279-45CB-A4BB-F6C690D44053}"/>
              </a:ext>
            </a:extLst>
          </p:cNvPr>
          <p:cNvSpPr/>
          <p:nvPr/>
        </p:nvSpPr>
        <p:spPr>
          <a:xfrm>
            <a:off x="3048000" y="3028950"/>
            <a:ext cx="1764000" cy="1404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66A16248-2E81-4E38-9BE6-229885C61282}"/>
              </a:ext>
            </a:extLst>
          </p:cNvPr>
          <p:cNvSpPr/>
          <p:nvPr/>
        </p:nvSpPr>
        <p:spPr>
          <a:xfrm>
            <a:off x="923925" y="3048000"/>
            <a:ext cx="1764000" cy="1404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9EAB3D25-0401-4D10-ACAA-7939277345E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62" t="40278" r="38594" b="37500"/>
          <a:stretch/>
        </p:blipFill>
        <p:spPr>
          <a:xfrm>
            <a:off x="9601200" y="5842839"/>
            <a:ext cx="2590800" cy="92943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31F56-F430-437B-95D7-BA1519CE64E8}"/>
              </a:ext>
            </a:extLst>
          </p:cNvPr>
          <p:cNvSpPr txBox="1"/>
          <p:nvPr/>
        </p:nvSpPr>
        <p:spPr>
          <a:xfrm>
            <a:off x="933450" y="3524249"/>
            <a:ext cx="1752600" cy="3693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  <a:cs typeface="Aharoni" panose="02010803020104030203" pitchFamily="2" charset="-79"/>
              </a:rPr>
              <a:t>회사소개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763E62-CCF6-4812-B866-0A3F49BAE26B}"/>
              </a:ext>
            </a:extLst>
          </p:cNvPr>
          <p:cNvSpPr txBox="1"/>
          <p:nvPr/>
        </p:nvSpPr>
        <p:spPr>
          <a:xfrm>
            <a:off x="3057525" y="3524249"/>
            <a:ext cx="1752600" cy="3693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  <a:cs typeface="Aharoni" panose="02010803020104030203" pitchFamily="2" charset="-79"/>
              </a:rPr>
              <a:t>대표 프로필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D0F3DF7-7907-4282-B23A-BEA3184D0E67}"/>
              </a:ext>
            </a:extLst>
          </p:cNvPr>
          <p:cNvSpPr txBox="1"/>
          <p:nvPr/>
        </p:nvSpPr>
        <p:spPr>
          <a:xfrm rot="20738670">
            <a:off x="885825" y="2495550"/>
            <a:ext cx="504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53423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1</a:t>
            </a:r>
            <a:endParaRPr lang="ko-KR" altLang="en-US" sz="3600" dirty="0">
              <a:solidFill>
                <a:srgbClr val="534236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8B03E1D-CC39-40B9-A3DA-148838CF6B71}"/>
              </a:ext>
            </a:extLst>
          </p:cNvPr>
          <p:cNvSpPr txBox="1"/>
          <p:nvPr/>
        </p:nvSpPr>
        <p:spPr>
          <a:xfrm rot="20738670">
            <a:off x="3028950" y="2495550"/>
            <a:ext cx="504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53423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2</a:t>
            </a:r>
            <a:endParaRPr lang="ko-KR" altLang="en-US" sz="3600" dirty="0">
              <a:solidFill>
                <a:srgbClr val="534236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EF516E2-D724-4818-9564-32CD93BA7602}"/>
              </a:ext>
            </a:extLst>
          </p:cNvPr>
          <p:cNvSpPr txBox="1"/>
          <p:nvPr/>
        </p:nvSpPr>
        <p:spPr>
          <a:xfrm rot="20738670">
            <a:off x="5153025" y="2495550"/>
            <a:ext cx="504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53423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3</a:t>
            </a:r>
            <a:endParaRPr lang="ko-KR" altLang="en-US" sz="3600" dirty="0">
              <a:solidFill>
                <a:srgbClr val="534236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32CD3C8-6EA1-481C-BFAA-D4E3422A3D0D}"/>
              </a:ext>
            </a:extLst>
          </p:cNvPr>
          <p:cNvSpPr txBox="1"/>
          <p:nvPr/>
        </p:nvSpPr>
        <p:spPr>
          <a:xfrm rot="20738670">
            <a:off x="7305675" y="2495550"/>
            <a:ext cx="504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53423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4</a:t>
            </a:r>
            <a:endParaRPr lang="ko-KR" altLang="en-US" sz="3600" dirty="0">
              <a:solidFill>
                <a:srgbClr val="534236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BEA61C1-3A80-467B-96A2-A05F74B47567}"/>
              </a:ext>
            </a:extLst>
          </p:cNvPr>
          <p:cNvSpPr txBox="1"/>
          <p:nvPr/>
        </p:nvSpPr>
        <p:spPr>
          <a:xfrm rot="20738670">
            <a:off x="9496425" y="2495550"/>
            <a:ext cx="504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534236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5</a:t>
            </a:r>
            <a:endParaRPr lang="ko-KR" altLang="en-US" sz="3600" dirty="0">
              <a:solidFill>
                <a:srgbClr val="534236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3C5987F4-0C72-42C5-B607-3061E1EB8A48}"/>
              </a:ext>
            </a:extLst>
          </p:cNvPr>
          <p:cNvSpPr/>
          <p:nvPr/>
        </p:nvSpPr>
        <p:spPr>
          <a:xfrm>
            <a:off x="4352925" y="962025"/>
            <a:ext cx="3448050" cy="619125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u="sng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CONTENTS </a:t>
            </a:r>
            <a:endParaRPr lang="ko-KR" altLang="en-US" sz="3200" b="1" u="sng" dirty="0">
              <a:solidFill>
                <a:srgbClr val="FFCD4A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7483CF03-68F9-401B-B42C-CAE7EDCFBF04}"/>
              </a:ext>
            </a:extLst>
          </p:cNvPr>
          <p:cNvSpPr/>
          <p:nvPr/>
        </p:nvSpPr>
        <p:spPr>
          <a:xfrm>
            <a:off x="5219700" y="3019425"/>
            <a:ext cx="1764000" cy="1404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727F758-8FFE-431C-B3E7-DABD865A2A7D}"/>
              </a:ext>
            </a:extLst>
          </p:cNvPr>
          <p:cNvSpPr txBox="1"/>
          <p:nvPr/>
        </p:nvSpPr>
        <p:spPr>
          <a:xfrm>
            <a:off x="5229225" y="3514724"/>
            <a:ext cx="1752600" cy="3693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  <a:cs typeface="Aharoni" panose="02010803020104030203" pitchFamily="2" charset="-79"/>
              </a:rPr>
              <a:t>교육서비스</a:t>
            </a:r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9CD29AE4-EA5C-4E7E-8977-A52033ECACD7}"/>
              </a:ext>
            </a:extLst>
          </p:cNvPr>
          <p:cNvSpPr/>
          <p:nvPr/>
        </p:nvSpPr>
        <p:spPr>
          <a:xfrm>
            <a:off x="7391400" y="3000375"/>
            <a:ext cx="1764000" cy="1404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59F6849-3E7F-41B5-B25F-F3156368C471}"/>
              </a:ext>
            </a:extLst>
          </p:cNvPr>
          <p:cNvSpPr txBox="1"/>
          <p:nvPr/>
        </p:nvSpPr>
        <p:spPr>
          <a:xfrm>
            <a:off x="7400925" y="3495674"/>
            <a:ext cx="1752600" cy="3693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  <a:cs typeface="Aharoni" panose="02010803020104030203" pitchFamily="2" charset="-79"/>
              </a:rPr>
              <a:t>수제간식</a:t>
            </a:r>
          </a:p>
        </p:txBody>
      </p: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E445157B-0401-4057-B276-3CE481C792CB}"/>
              </a:ext>
            </a:extLst>
          </p:cNvPr>
          <p:cNvSpPr/>
          <p:nvPr/>
        </p:nvSpPr>
        <p:spPr>
          <a:xfrm>
            <a:off x="9525000" y="3000375"/>
            <a:ext cx="1764000" cy="14040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F8FB79A-9FCD-4654-B307-28B5F6023C9A}"/>
              </a:ext>
            </a:extLst>
          </p:cNvPr>
          <p:cNvSpPr txBox="1"/>
          <p:nvPr/>
        </p:nvSpPr>
        <p:spPr>
          <a:xfrm>
            <a:off x="9534525" y="3495674"/>
            <a:ext cx="1752600" cy="3693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  <a:cs typeface="Aharoni" panose="02010803020104030203" pitchFamily="2" charset="-79"/>
              </a:rPr>
              <a:t>채널</a:t>
            </a:r>
          </a:p>
        </p:txBody>
      </p:sp>
    </p:spTree>
    <p:extLst>
      <p:ext uri="{BB962C8B-B14F-4D97-AF65-F5344CB8AC3E}">
        <p14:creationId xmlns:p14="http://schemas.microsoft.com/office/powerpoint/2010/main" val="19148779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사각형: 둥근 모서리 32">
            <a:extLst>
              <a:ext uri="{FF2B5EF4-FFF2-40B4-BE49-F238E27FC236}">
                <a16:creationId xmlns:a16="http://schemas.microsoft.com/office/drawing/2014/main" id="{B36B4D9E-1279-45CB-A4BB-F6C690D44053}"/>
              </a:ext>
            </a:extLst>
          </p:cNvPr>
          <p:cNvSpPr/>
          <p:nvPr/>
        </p:nvSpPr>
        <p:spPr>
          <a:xfrm>
            <a:off x="3333750" y="1695450"/>
            <a:ext cx="2762250" cy="3657600"/>
          </a:xfrm>
          <a:prstGeom prst="roundRect">
            <a:avLst/>
          </a:prstGeom>
          <a:solidFill>
            <a:srgbClr val="FFCD4A"/>
          </a:solidFill>
          <a:ln w="28575">
            <a:solidFill>
              <a:srgbClr val="5342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1500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dirty="0">
                <a:solidFill>
                  <a:schemeClr val="tx1">
                    <a:lumMod val="95000"/>
                    <a:lumOff val="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업태 및 종목</a:t>
            </a:r>
            <a:endParaRPr lang="en-US" altLang="ko-KR" sz="1500" dirty="0">
              <a:solidFill>
                <a:schemeClr val="tx1">
                  <a:lumMod val="75000"/>
                  <a:lumOff val="2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en-US" altLang="ko-KR" sz="1500" dirty="0">
              <a:solidFill>
                <a:schemeClr val="tx1">
                  <a:lumMod val="75000"/>
                  <a:lumOff val="2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제조업</a:t>
            </a:r>
            <a:endParaRPr lang="en-US" altLang="ko-KR" sz="1500" dirty="0">
              <a:solidFill>
                <a:schemeClr val="tx1">
                  <a:lumMod val="95000"/>
                  <a:lumOff val="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단미사료 및 기타사료제조</a:t>
            </a:r>
            <a:r>
              <a:rPr lang="en-US" altLang="ko-K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</a:p>
          <a:p>
            <a:endParaRPr lang="en-US" altLang="ko-KR" sz="1500" dirty="0">
              <a:solidFill>
                <a:schemeClr val="tx1">
                  <a:lumMod val="75000"/>
                  <a:lumOff val="2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도매 및 소매</a:t>
            </a:r>
            <a:endParaRPr lang="en-US" altLang="ko-KR" sz="1500" dirty="0">
              <a:solidFill>
                <a:schemeClr val="tx1">
                  <a:lumMod val="75000"/>
                  <a:lumOff val="2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애완용 동물관련용품 소매</a:t>
            </a:r>
            <a:r>
              <a:rPr lang="en-US" altLang="ko-K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</a:t>
            </a:r>
          </a:p>
          <a:p>
            <a:r>
              <a:rPr lang="ko-KR" altLang="en-US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전자상거래 소매</a:t>
            </a:r>
            <a:r>
              <a:rPr lang="en-US" altLang="ko-K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</a:p>
          <a:p>
            <a:endParaRPr lang="en-US" altLang="ko-KR" sz="1500" dirty="0">
              <a:solidFill>
                <a:schemeClr val="tx1">
                  <a:lumMod val="75000"/>
                  <a:lumOff val="2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교육서비스업</a:t>
            </a:r>
            <a:endParaRPr lang="en-US" altLang="ko-KR" sz="1500" dirty="0">
              <a:solidFill>
                <a:schemeClr val="tx1">
                  <a:lumMod val="75000"/>
                  <a:lumOff val="2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기타 기술 및 직업훈련학원</a:t>
            </a: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66A16248-2E81-4E38-9BE6-229885C61282}"/>
              </a:ext>
            </a:extLst>
          </p:cNvPr>
          <p:cNvSpPr/>
          <p:nvPr/>
        </p:nvSpPr>
        <p:spPr>
          <a:xfrm>
            <a:off x="447675" y="1714500"/>
            <a:ext cx="2705100" cy="36576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 w="38100">
            <a:solidFill>
              <a:srgbClr val="FFCA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1500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dirty="0">
                <a:solidFill>
                  <a:srgbClr val="FFC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회사명</a:t>
            </a:r>
            <a:endParaRPr lang="en-US" altLang="ko-KR" sz="1500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dirty="0"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endParaRPr lang="en-US" altLang="ko-KR" sz="1500" dirty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dirty="0" err="1">
                <a:latin typeface="HY강B" panose="02030600000101010101" pitchFamily="18" charset="-127"/>
                <a:ea typeface="HY강B" panose="02030600000101010101" pitchFamily="18" charset="-127"/>
              </a:rPr>
              <a:t>댕댕대학</a:t>
            </a:r>
            <a:r>
              <a:rPr lang="ko-KR" altLang="en-US" sz="1500" dirty="0">
                <a:latin typeface="HY강B" panose="02030600000101010101" pitchFamily="18" charset="-127"/>
                <a:ea typeface="HY강B" panose="02030600000101010101" pitchFamily="18" charset="-127"/>
              </a:rPr>
              <a:t> 간식학과</a:t>
            </a:r>
            <a:endParaRPr lang="en-US" altLang="ko-KR" sz="1500" dirty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en-US" altLang="ko-KR" sz="1500" dirty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en-US" altLang="ko-KR" sz="1500" dirty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dirty="0">
                <a:solidFill>
                  <a:srgbClr val="FFC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사업자 등록번호</a:t>
            </a:r>
            <a:endParaRPr lang="en-US" altLang="ko-KR" sz="1500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en-US" altLang="ko-KR" sz="1500" dirty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1500" dirty="0">
                <a:latin typeface="HY강B" panose="02030600000101010101" pitchFamily="18" charset="-127"/>
                <a:ea typeface="HY강B" panose="02030600000101010101" pitchFamily="18" charset="-127"/>
              </a:rPr>
              <a:t>859-13-01906</a:t>
            </a:r>
          </a:p>
          <a:p>
            <a:endParaRPr lang="en-US" altLang="ko-KR" sz="1500" dirty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dirty="0">
                <a:solidFill>
                  <a:srgbClr val="FFC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설립일</a:t>
            </a:r>
            <a:endParaRPr lang="en-US" altLang="ko-KR" sz="1500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en-US" altLang="ko-KR" sz="1500" dirty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1500" dirty="0">
                <a:latin typeface="HY강B" panose="02030600000101010101" pitchFamily="18" charset="-127"/>
                <a:ea typeface="HY강B" panose="02030600000101010101" pitchFamily="18" charset="-127"/>
              </a:rPr>
              <a:t>2022.01.28</a:t>
            </a:r>
          </a:p>
          <a:p>
            <a:endParaRPr lang="ko-KR" altLang="en-US" sz="1500" dirty="0"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3C5987F4-0C72-42C5-B607-3061E1EB8A48}"/>
              </a:ext>
            </a:extLst>
          </p:cNvPr>
          <p:cNvSpPr/>
          <p:nvPr/>
        </p:nvSpPr>
        <p:spPr>
          <a:xfrm>
            <a:off x="2771775" y="657225"/>
            <a:ext cx="9077324" cy="619125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안녕하세요</a:t>
            </a:r>
            <a:r>
              <a:rPr lang="en-US" altLang="ko-KR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? ‘</a:t>
            </a:r>
            <a:r>
              <a:rPr lang="ko-KR" altLang="en-US" b="1" dirty="0" err="1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댕댕대학</a:t>
            </a:r>
            <a:r>
              <a:rPr lang="ko-KR" altLang="en-US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간식학과</a:t>
            </a:r>
            <a:r>
              <a:rPr lang="en-US" altLang="ko-KR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’</a:t>
            </a:r>
            <a:r>
              <a:rPr lang="ko-KR" altLang="en-US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입니다</a:t>
            </a:r>
            <a:r>
              <a:rPr lang="en-US" altLang="ko-KR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. </a:t>
            </a:r>
            <a:endParaRPr lang="ko-KR" altLang="en-US" b="1" dirty="0">
              <a:solidFill>
                <a:srgbClr val="FFCD4A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7483CF03-68F9-401B-B42C-CAE7EDCFBF04}"/>
              </a:ext>
            </a:extLst>
          </p:cNvPr>
          <p:cNvSpPr/>
          <p:nvPr/>
        </p:nvSpPr>
        <p:spPr>
          <a:xfrm>
            <a:off x="6219825" y="1724325"/>
            <a:ext cx="5629274" cy="36576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 w="38100">
            <a:solidFill>
              <a:srgbClr val="FFCA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ko-KR" altLang="en-US" sz="1500" dirty="0" err="1">
                <a:solidFill>
                  <a:srgbClr val="FFC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회사연혁</a:t>
            </a:r>
            <a:r>
              <a:rPr lang="en-US" altLang="ko-KR" sz="1500" dirty="0">
                <a:solidFill>
                  <a:srgbClr val="FFC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.</a:t>
            </a:r>
            <a:endParaRPr lang="en-US" altLang="ko-KR" sz="15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en-US" altLang="ko-KR" sz="15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22.01    </a:t>
            </a:r>
            <a:r>
              <a:rPr lang="ko-KR" altLang="en-US" sz="15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댕댕대학</a:t>
            </a:r>
            <a:r>
              <a:rPr lang="ko-KR" altLang="en-US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간식학과 설립</a:t>
            </a:r>
            <a:endParaRPr lang="en-US" altLang="ko-KR" sz="15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22.03 ‘</a:t>
            </a:r>
            <a:r>
              <a:rPr lang="ko-KR" altLang="en-US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반려동물 디저트 전문가</a:t>
            </a:r>
            <a:r>
              <a:rPr lang="en-US" altLang="ko-KR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’</a:t>
            </a:r>
            <a:r>
              <a:rPr lang="ko-KR" altLang="en-US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민간가격 등록 승인</a:t>
            </a:r>
            <a:endParaRPr lang="en-US" altLang="ko-KR" sz="15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23.05 ‘</a:t>
            </a:r>
            <a:r>
              <a:rPr lang="ko-KR" altLang="en-US" sz="15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댕댕대학</a:t>
            </a:r>
            <a:r>
              <a:rPr lang="ko-KR" altLang="en-US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간식학과</a:t>
            </a:r>
            <a:r>
              <a:rPr lang="en-US" altLang="ko-KR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’ </a:t>
            </a:r>
            <a:r>
              <a:rPr lang="ko-KR" altLang="en-US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상표권 획득</a:t>
            </a:r>
            <a:endParaRPr lang="en-US" altLang="ko-KR" sz="15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23.12     </a:t>
            </a:r>
            <a:r>
              <a:rPr lang="ko-KR" altLang="en-US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교육기부 진로체험기관 인증 </a:t>
            </a:r>
            <a:r>
              <a:rPr lang="en-US" altLang="ko-KR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인증기관</a:t>
            </a:r>
            <a:r>
              <a:rPr lang="en-US" altLang="ko-KR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:</a:t>
            </a:r>
            <a:r>
              <a:rPr lang="ko-KR" altLang="en-US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교육부</a:t>
            </a:r>
            <a:r>
              <a:rPr lang="en-US" altLang="ko-KR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24.02  ‘</a:t>
            </a:r>
            <a:r>
              <a:rPr lang="ko-KR" altLang="en-US" sz="15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맛있개도</a:t>
            </a:r>
            <a:r>
              <a:rPr lang="ko-KR" altLang="en-US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15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냥냥</a:t>
            </a:r>
            <a:r>
              <a:rPr lang="en-US" altLang="ko-KR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‘ </a:t>
            </a:r>
            <a:r>
              <a:rPr lang="ko-KR" altLang="en-US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상표권 획득</a:t>
            </a:r>
            <a:endParaRPr lang="en-US" altLang="ko-KR" sz="15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24.10   </a:t>
            </a:r>
            <a:r>
              <a:rPr lang="ko-KR" altLang="en-US" sz="16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특허청 주최 제</a:t>
            </a:r>
            <a:r>
              <a:rPr lang="en-US" altLang="ko-KR" sz="16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9</a:t>
            </a:r>
            <a:r>
              <a:rPr lang="ko-KR" altLang="en-US" sz="16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회 우리말 우수상표 선정대회 국립국어원장상 수상 </a:t>
            </a:r>
            <a:r>
              <a:rPr lang="en-US" altLang="ko-KR" sz="16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 '</a:t>
            </a:r>
            <a:r>
              <a:rPr lang="ko-KR" altLang="en-US" sz="16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맛있개도냥냥</a:t>
            </a:r>
            <a:r>
              <a:rPr lang="en-US" altLang="ko-KR" sz="16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')</a:t>
            </a:r>
            <a:endParaRPr lang="en-US" altLang="ko-KR" sz="15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25.04    </a:t>
            </a:r>
            <a:r>
              <a:rPr lang="ko-KR" altLang="en-US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소상공인진흥공단 전문기술교육기관 선정</a:t>
            </a:r>
            <a:endParaRPr lang="en-US" altLang="ko-KR" sz="15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25.10   </a:t>
            </a:r>
            <a:r>
              <a:rPr lang="ko-KR" altLang="en-US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제</a:t>
            </a:r>
            <a:r>
              <a:rPr lang="en-US" altLang="ko-KR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29</a:t>
            </a:r>
            <a:r>
              <a:rPr lang="ko-KR" altLang="en-US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차 한인경제인대회 인천광역시 기업 참가</a:t>
            </a:r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FC0B3ACE-2CB2-4AF7-9971-7EAE185AFF1E}"/>
              </a:ext>
            </a:extLst>
          </p:cNvPr>
          <p:cNvSpPr/>
          <p:nvPr/>
        </p:nvSpPr>
        <p:spPr>
          <a:xfrm>
            <a:off x="600075" y="638175"/>
            <a:ext cx="2028825" cy="619125"/>
          </a:xfrm>
          <a:prstGeom prst="roundRect">
            <a:avLst/>
          </a:prstGeom>
          <a:solidFill>
            <a:srgbClr val="FFC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solidFill>
                  <a:srgbClr val="534236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회사소개</a:t>
            </a:r>
          </a:p>
        </p:txBody>
      </p:sp>
    </p:spTree>
    <p:extLst>
      <p:ext uri="{BB962C8B-B14F-4D97-AF65-F5344CB8AC3E}">
        <p14:creationId xmlns:p14="http://schemas.microsoft.com/office/powerpoint/2010/main" val="41229402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972B939-908E-80E2-93D0-359901F9A1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91C438B2-0109-31FB-DF39-3A3F0E829733}"/>
              </a:ext>
            </a:extLst>
          </p:cNvPr>
          <p:cNvSpPr/>
          <p:nvPr/>
        </p:nvSpPr>
        <p:spPr>
          <a:xfrm>
            <a:off x="447675" y="1714500"/>
            <a:ext cx="2705100" cy="36576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 w="38100">
            <a:solidFill>
              <a:srgbClr val="FFCA2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1500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ko-KR" altLang="en-US" sz="1500" dirty="0"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F6B5F992-D2FC-944E-C804-8E03A8DA9366}"/>
              </a:ext>
            </a:extLst>
          </p:cNvPr>
          <p:cNvSpPr/>
          <p:nvPr/>
        </p:nvSpPr>
        <p:spPr>
          <a:xfrm>
            <a:off x="2771775" y="657225"/>
            <a:ext cx="9077324" cy="619125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안녕하세요</a:t>
            </a:r>
            <a:r>
              <a:rPr lang="en-US" altLang="ko-KR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? ‘</a:t>
            </a:r>
            <a:r>
              <a:rPr lang="ko-KR" altLang="en-US" b="1" dirty="0" err="1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댕댕대학</a:t>
            </a:r>
            <a:r>
              <a:rPr lang="ko-KR" altLang="en-US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간식학과</a:t>
            </a:r>
            <a:r>
              <a:rPr lang="en-US" altLang="ko-KR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’</a:t>
            </a:r>
            <a:r>
              <a:rPr lang="ko-KR" altLang="en-US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입니다</a:t>
            </a:r>
            <a:r>
              <a:rPr lang="en-US" altLang="ko-KR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. </a:t>
            </a:r>
            <a:endParaRPr lang="ko-KR" altLang="en-US" b="1" dirty="0">
              <a:solidFill>
                <a:srgbClr val="FFCD4A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E98AD670-3E45-8F90-04EE-6FFC351A8FF1}"/>
              </a:ext>
            </a:extLst>
          </p:cNvPr>
          <p:cNvSpPr/>
          <p:nvPr/>
        </p:nvSpPr>
        <p:spPr>
          <a:xfrm>
            <a:off x="600075" y="638175"/>
            <a:ext cx="2028825" cy="619125"/>
          </a:xfrm>
          <a:prstGeom prst="roundRect">
            <a:avLst/>
          </a:prstGeom>
          <a:solidFill>
            <a:srgbClr val="FFC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solidFill>
                  <a:srgbClr val="534236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회사소개</a:t>
            </a:r>
          </a:p>
        </p:txBody>
      </p:sp>
      <p:pic>
        <p:nvPicPr>
          <p:cNvPr id="5" name="그림 4" descr="텍스트, 스크린샷, 폰트, 원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51742AE9-FD9D-D527-A8E6-537DFDD18F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" y="1374232"/>
            <a:ext cx="3625416" cy="5127633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1C7565B0-F574-8899-BC03-724F345CF5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2046" y="1374232"/>
            <a:ext cx="3695215" cy="514350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424EA90E-6BA4-D1D5-139F-A3F22496B7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1695" y="1374232"/>
            <a:ext cx="3664147" cy="5149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987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1466B68-47B6-AD7B-13A5-92749CB7B2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547BF2D0-C04D-0500-F242-9F61DBB952E7}"/>
              </a:ext>
            </a:extLst>
          </p:cNvPr>
          <p:cNvSpPr/>
          <p:nvPr/>
        </p:nvSpPr>
        <p:spPr>
          <a:xfrm>
            <a:off x="447675" y="1714500"/>
            <a:ext cx="2705100" cy="36576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 w="38100">
            <a:solidFill>
              <a:srgbClr val="FFCA2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1500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ko-KR" altLang="en-US" sz="1500" dirty="0"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D236B0DB-26F3-B025-86C7-48E37DA54249}"/>
              </a:ext>
            </a:extLst>
          </p:cNvPr>
          <p:cNvSpPr/>
          <p:nvPr/>
        </p:nvSpPr>
        <p:spPr>
          <a:xfrm>
            <a:off x="2771775" y="657225"/>
            <a:ext cx="9077324" cy="619125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안녕하세요</a:t>
            </a:r>
            <a:r>
              <a:rPr lang="en-US" altLang="ko-KR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? ‘</a:t>
            </a:r>
            <a:r>
              <a:rPr lang="ko-KR" altLang="en-US" b="1" dirty="0" err="1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댕댕대학</a:t>
            </a:r>
            <a:r>
              <a:rPr lang="ko-KR" altLang="en-US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간식학과</a:t>
            </a:r>
            <a:r>
              <a:rPr lang="en-US" altLang="ko-KR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’</a:t>
            </a:r>
            <a:r>
              <a:rPr lang="ko-KR" altLang="en-US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입니다</a:t>
            </a:r>
            <a:r>
              <a:rPr lang="en-US" altLang="ko-KR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. </a:t>
            </a:r>
            <a:endParaRPr lang="ko-KR" altLang="en-US" b="1" dirty="0">
              <a:solidFill>
                <a:srgbClr val="FFCD4A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24" name="사각형: 둥근 모서리 23">
            <a:extLst>
              <a:ext uri="{FF2B5EF4-FFF2-40B4-BE49-F238E27FC236}">
                <a16:creationId xmlns:a16="http://schemas.microsoft.com/office/drawing/2014/main" id="{535F4038-F3A9-7966-F45E-C34055F1122E}"/>
              </a:ext>
            </a:extLst>
          </p:cNvPr>
          <p:cNvSpPr/>
          <p:nvPr/>
        </p:nvSpPr>
        <p:spPr>
          <a:xfrm>
            <a:off x="600075" y="638175"/>
            <a:ext cx="2028825" cy="619125"/>
          </a:xfrm>
          <a:prstGeom prst="roundRect">
            <a:avLst/>
          </a:prstGeom>
          <a:solidFill>
            <a:srgbClr val="FFC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solidFill>
                  <a:srgbClr val="534236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회사소개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D9340FA3-44AE-1403-3C7A-22CB0BBF68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8503" y="1374230"/>
            <a:ext cx="3625416" cy="5149319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D93CF0AB-B106-8B32-2ED3-E629A113E7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6072" y="1374230"/>
            <a:ext cx="3533026" cy="514932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BFB15D61-BE16-D5EC-4E22-A3918CC5E7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075" y="1374230"/>
            <a:ext cx="362627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1213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D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EAB3D25-0401-4D10-ACAA-7939277345E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62" t="40278" r="38594" b="37500"/>
          <a:stretch/>
        </p:blipFill>
        <p:spPr>
          <a:xfrm>
            <a:off x="9787810" y="5928565"/>
            <a:ext cx="2590800" cy="929435"/>
          </a:xfrm>
          <a:prstGeom prst="rect">
            <a:avLst/>
          </a:prstGeom>
        </p:spPr>
      </p:pic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3C5987F4-0C72-42C5-B607-3061E1EB8A48}"/>
              </a:ext>
            </a:extLst>
          </p:cNvPr>
          <p:cNvSpPr/>
          <p:nvPr/>
        </p:nvSpPr>
        <p:spPr>
          <a:xfrm>
            <a:off x="2924369" y="201963"/>
            <a:ext cx="8915399" cy="619125"/>
          </a:xfrm>
          <a:prstGeom prst="roundRect">
            <a:avLst/>
          </a:prstGeom>
          <a:solidFill>
            <a:srgbClr val="FFC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댕댕대학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간식학과 대표 </a:t>
            </a:r>
            <a:r>
              <a:rPr lang="ko-KR" alt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김미해입니다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. 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7483CF03-68F9-401B-B42C-CAE7EDCFBF04}"/>
              </a:ext>
            </a:extLst>
          </p:cNvPr>
          <p:cNvSpPr/>
          <p:nvPr/>
        </p:nvSpPr>
        <p:spPr>
          <a:xfrm>
            <a:off x="2772129" y="718450"/>
            <a:ext cx="7398235" cy="5999584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 w="38100">
            <a:solidFill>
              <a:srgbClr val="5342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80000" lvl="1" indent="-285750">
              <a:buFont typeface="Wingdings" panose="05000000000000000000" pitchFamily="2" charset="2"/>
              <a:buChar char="l"/>
            </a:pPr>
            <a:r>
              <a:rPr lang="ko-KR" altLang="en-US" sz="1600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학력 및 자격사항 </a:t>
            </a:r>
            <a:endParaRPr lang="en-US" altLang="ko-KR" sz="1600" b="1" dirty="0">
              <a:solidFill>
                <a:srgbClr val="FFCD4A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2021.08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서울문화예술대학교 반려동물학과 졸업</a:t>
            </a:r>
            <a:endParaRPr lang="en-US" altLang="ko-KR" sz="14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2021.09 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반려동물 수제간식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/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베이커리 전문가 자격증 취득</a:t>
            </a:r>
            <a:endParaRPr lang="en-US" altLang="ko-KR" sz="14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2021.10 </a:t>
            </a: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펫푸드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지도사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자격증 취득</a:t>
            </a:r>
            <a:endParaRPr lang="en-US" altLang="ko-KR" sz="14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2022.01 </a:t>
            </a: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댕댕대학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간식학과 설립</a:t>
            </a:r>
            <a:endParaRPr lang="en-US" altLang="ko-KR" sz="14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2023.10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인천광역시 평생교육진흥원 인천시민교수 인증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직업생활부문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청소년 진로체험 프로그램 운영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진로체험처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인천광역시 사이버 진로체험센터 </a:t>
            </a: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직업멘토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endParaRPr lang="en-US" altLang="ko-KR" sz="14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2025.10 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인천시민평생학습 발전협력 유공 감사패 수상 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상격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:</a:t>
            </a: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시장상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2026.01 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인천 </a:t>
            </a: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미추홀구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소상공인연합회 이사</a:t>
            </a:r>
            <a:endParaRPr lang="en-US" altLang="ko-KR" sz="14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180000" lvl="1" indent="-285750">
              <a:buFont typeface="Wingdings" panose="05000000000000000000" pitchFamily="2" charset="2"/>
              <a:buChar char="l"/>
            </a:pPr>
            <a:r>
              <a:rPr lang="ko-KR" altLang="en-US" sz="1600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교육 경력</a:t>
            </a:r>
            <a:endParaRPr lang="en-US" altLang="ko-KR" sz="1600" b="1" dirty="0">
              <a:solidFill>
                <a:srgbClr val="FFCD4A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댕댕대학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간식학과 반려동물 디저트 전문가 과정 운영</a:t>
            </a:r>
            <a:endParaRPr lang="en-US" altLang="ko-KR" sz="14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인천광역시 평생학습관 </a:t>
            </a: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펫푸드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강의</a:t>
            </a:r>
            <a:endParaRPr lang="en-US" altLang="ko-KR" sz="14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인천광역시 부평구 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1</a:t>
            </a: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인가구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대상 </a:t>
            </a: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펫푸드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강의</a:t>
            </a:r>
            <a:endParaRPr lang="en-US" altLang="ko-KR" sz="14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인천광역시 </a:t>
            </a: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미추홀구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청소년 진로체험 프로그램 운영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반려동물 디저트 전문가</a:t>
            </a:r>
            <a:endParaRPr lang="en-US" altLang="ko-KR" sz="14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2023 </a:t>
            </a: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케이펫페어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송도 부대행사 </a:t>
            </a: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펫푸드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강의 </a:t>
            </a:r>
            <a:endParaRPr lang="en-US" altLang="ko-KR" sz="14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인천광역시 남동구 평생학습관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’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반려동물 디저트 전문가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’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양성과정 </a:t>
            </a:r>
            <a:endParaRPr lang="en-US" altLang="ko-KR" sz="14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인천 </a:t>
            </a: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신현여자중학교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온이음교실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</a:t>
            </a: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펫푸드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강의</a:t>
            </a:r>
            <a:endParaRPr lang="en-US" altLang="ko-KR" sz="14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인천광역시 서구 평생교육과 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‘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금쪽같은 내 강아지＇ </a:t>
            </a: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펫푸드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강의</a:t>
            </a:r>
            <a:endParaRPr lang="en-US" altLang="ko-KR" sz="14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인천광역시 연수도서관 반려동물 수제간식 수업 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‘</a:t>
            </a: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맛있개도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냥냥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’</a:t>
            </a: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인천광역시 교육청 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‘2024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년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~2025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년 인천 현장 직업체험의 날＇ 운영</a:t>
            </a:r>
            <a:endParaRPr lang="en-US" altLang="ko-KR" sz="14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선학사회 복지관 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‘</a:t>
            </a: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펫밀리가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떴다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‘ 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수제간식 만들기 강의</a:t>
            </a:r>
            <a:endParaRPr lang="en-US" altLang="ko-KR" sz="14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인천광역시 </a:t>
            </a: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미추홀구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평생학습관 반려동물 수제간식 강의 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’</a:t>
            </a: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맛있개도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냥냥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’</a:t>
            </a: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소상공인진흥공단 전문기술교육 과정 운영 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(3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개 과정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서울 영등포문화재단 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‘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댕댕이 수제간식 만들기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‘ 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강의</a:t>
            </a:r>
            <a:endParaRPr lang="en-US" altLang="ko-KR" sz="14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180000" lvl="1" indent="-285750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인천광역시 </a:t>
            </a:r>
            <a:r>
              <a:rPr lang="ko-KR" altLang="en-US" sz="1400" dirty="0" err="1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미추홀구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평생학습관 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‘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반려동물 디저트 전문가</a:t>
            </a:r>
            <a:r>
              <a:rPr lang="en-US" altLang="ko-KR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‘ </a:t>
            </a:r>
            <a:r>
              <a:rPr lang="ko-KR" altLang="en-US" sz="14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양성과정</a:t>
            </a:r>
            <a:endParaRPr lang="ko-KR" altLang="en-US" sz="15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53A62FB-6833-4BCB-A327-0A05B47557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3293" y="1175655"/>
            <a:ext cx="2260729" cy="3368351"/>
          </a:xfrm>
          <a:prstGeom prst="rect">
            <a:avLst/>
          </a:prstGeom>
          <a:ln w="57150">
            <a:solidFill>
              <a:schemeClr val="tx1">
                <a:lumMod val="75000"/>
                <a:lumOff val="25000"/>
              </a:schemeClr>
            </a:solidFill>
          </a:ln>
          <a:effectLst>
            <a:softEdge rad="31750"/>
          </a:effectLst>
        </p:spPr>
      </p:pic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A4307F51-9B41-4900-BCFA-F646829B9F9D}"/>
              </a:ext>
            </a:extLst>
          </p:cNvPr>
          <p:cNvSpPr/>
          <p:nvPr/>
        </p:nvSpPr>
        <p:spPr>
          <a:xfrm>
            <a:off x="373293" y="201963"/>
            <a:ext cx="2028825" cy="619125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대표 프로필</a:t>
            </a:r>
          </a:p>
        </p:txBody>
      </p:sp>
    </p:spTree>
    <p:extLst>
      <p:ext uri="{BB962C8B-B14F-4D97-AF65-F5344CB8AC3E}">
        <p14:creationId xmlns:p14="http://schemas.microsoft.com/office/powerpoint/2010/main" val="21742997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D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E77DFF88-7651-42F1-9D93-DBCB0ACF5868}"/>
              </a:ext>
            </a:extLst>
          </p:cNvPr>
          <p:cNvSpPr/>
          <p:nvPr/>
        </p:nvSpPr>
        <p:spPr>
          <a:xfrm>
            <a:off x="600075" y="638175"/>
            <a:ext cx="2028825" cy="619125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교육서비스</a:t>
            </a:r>
          </a:p>
        </p:txBody>
      </p:sp>
      <p:sp>
        <p:nvSpPr>
          <p:cNvPr id="33" name="사각형: 둥근 모서리 32">
            <a:extLst>
              <a:ext uri="{FF2B5EF4-FFF2-40B4-BE49-F238E27FC236}">
                <a16:creationId xmlns:a16="http://schemas.microsoft.com/office/drawing/2014/main" id="{B36B4D9E-1279-45CB-A4BB-F6C690D44053}"/>
              </a:ext>
            </a:extLst>
          </p:cNvPr>
          <p:cNvSpPr/>
          <p:nvPr/>
        </p:nvSpPr>
        <p:spPr>
          <a:xfrm>
            <a:off x="3333750" y="1695450"/>
            <a:ext cx="2705100" cy="3657600"/>
          </a:xfrm>
          <a:prstGeom prst="roundRect">
            <a:avLst/>
          </a:prstGeom>
          <a:solidFill>
            <a:srgbClr val="FFCD4A"/>
          </a:solidFill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1500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취미 클래스</a:t>
            </a:r>
            <a:endParaRPr lang="en-US" altLang="ko-KR" sz="1500" b="1" dirty="0">
              <a:solidFill>
                <a:schemeClr val="tx1">
                  <a:lumMod val="75000"/>
                  <a:lumOff val="2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en-US" altLang="ko-KR" sz="1100" dirty="0">
              <a:solidFill>
                <a:srgbClr val="534236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en-US" altLang="ko-KR" sz="1500" dirty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dirty="0"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15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댕댕대학</a:t>
            </a:r>
            <a:r>
              <a:rPr lang="ko-KR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간식학과의 인기 클래스를 모아 놓았습니다</a:t>
            </a:r>
            <a:r>
              <a:rPr lang="en-US" altLang="ko-KR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. </a:t>
            </a:r>
          </a:p>
          <a:p>
            <a:r>
              <a:rPr lang="en-US" altLang="ko-KR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반려동물을 위한 귀여운 빵부터 치킨</a:t>
            </a:r>
            <a:r>
              <a:rPr lang="en-US" altLang="ko-KR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 </a:t>
            </a:r>
            <a:r>
              <a:rPr lang="ko-KR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피자</a:t>
            </a:r>
            <a:r>
              <a:rPr lang="en-US" altLang="ko-KR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 </a:t>
            </a:r>
            <a:r>
              <a:rPr lang="ko-KR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컵케이크까지 모든 종류의 간식을 만들어 볼 수 있는 클래스가 준비되어 있습니다</a:t>
            </a:r>
            <a:r>
              <a:rPr lang="en-US" altLang="ko-KR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.</a:t>
            </a:r>
            <a:r>
              <a:rPr lang="ko-KR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66A16248-2E81-4E38-9BE6-229885C61282}"/>
              </a:ext>
            </a:extLst>
          </p:cNvPr>
          <p:cNvSpPr/>
          <p:nvPr/>
        </p:nvSpPr>
        <p:spPr>
          <a:xfrm>
            <a:off x="447675" y="1714500"/>
            <a:ext cx="2705100" cy="36576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1500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b="1" dirty="0" err="1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원데이</a:t>
            </a:r>
            <a:r>
              <a:rPr lang="ko-KR" altLang="en-US" sz="1500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클래스</a:t>
            </a:r>
            <a:endParaRPr lang="en-US" altLang="ko-KR" sz="1500" b="1" dirty="0">
              <a:solidFill>
                <a:srgbClr val="FFCD4A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en-US" altLang="ko-KR" sz="1200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en-US" altLang="ko-KR" sz="1500" dirty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dirty="0">
                <a:latin typeface="HY강B" panose="02030600000101010101" pitchFamily="18" charset="-127"/>
                <a:ea typeface="HY강B" panose="02030600000101010101" pitchFamily="18" charset="-127"/>
              </a:rPr>
              <a:t> 반려동물과 함께 할 수 있는 </a:t>
            </a:r>
            <a:r>
              <a:rPr lang="ko-KR" altLang="en-US" sz="1500" dirty="0" err="1">
                <a:latin typeface="HY강B" panose="02030600000101010101" pitchFamily="18" charset="-127"/>
                <a:ea typeface="HY강B" panose="02030600000101010101" pitchFamily="18" charset="-127"/>
              </a:rPr>
              <a:t>원데이클래스</a:t>
            </a:r>
            <a:r>
              <a:rPr lang="en-US" altLang="ko-KR" sz="1500" dirty="0">
                <a:latin typeface="HY강B" panose="02030600000101010101" pitchFamily="18" charset="-127"/>
                <a:ea typeface="HY강B" panose="02030600000101010101" pitchFamily="18" charset="-127"/>
              </a:rPr>
              <a:t>!</a:t>
            </a:r>
          </a:p>
          <a:p>
            <a:r>
              <a:rPr lang="en-US" altLang="ko-KR" sz="1500" dirty="0"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1500" dirty="0">
                <a:latin typeface="HY강B" panose="02030600000101010101" pitchFamily="18" charset="-127"/>
                <a:ea typeface="HY강B" panose="02030600000101010101" pitchFamily="18" charset="-127"/>
              </a:rPr>
              <a:t>사랑하는 반려동물의 수제간식을 직접 만들어 보고 급여해 보는 재미있는 시간입니다</a:t>
            </a:r>
            <a:r>
              <a:rPr lang="en-US" altLang="ko-KR" sz="1500" dirty="0">
                <a:latin typeface="HY강B" panose="02030600000101010101" pitchFamily="18" charset="-127"/>
                <a:ea typeface="HY강B" panose="02030600000101010101" pitchFamily="18" charset="-127"/>
              </a:rPr>
              <a:t>.</a:t>
            </a:r>
          </a:p>
          <a:p>
            <a:r>
              <a:rPr lang="en-US" altLang="ko-KR" sz="1500" dirty="0"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1500" dirty="0">
                <a:latin typeface="HY강B" panose="02030600000101010101" pitchFamily="18" charset="-127"/>
                <a:ea typeface="HY강B" panose="02030600000101010101" pitchFamily="18" charset="-127"/>
              </a:rPr>
              <a:t>매 월 </a:t>
            </a:r>
            <a:r>
              <a:rPr lang="en-US" altLang="ko-KR" sz="1500" dirty="0">
                <a:latin typeface="HY강B" panose="02030600000101010101" pitchFamily="18" charset="-127"/>
                <a:ea typeface="HY강B" panose="02030600000101010101" pitchFamily="18" charset="-127"/>
              </a:rPr>
              <a:t>‘</a:t>
            </a:r>
            <a:r>
              <a:rPr lang="ko-KR" altLang="en-US" sz="1500" dirty="0">
                <a:latin typeface="HY강B" panose="02030600000101010101" pitchFamily="18" charset="-127"/>
                <a:ea typeface="HY강B" panose="02030600000101010101" pitchFamily="18" charset="-127"/>
              </a:rPr>
              <a:t>이달의 강좌＇ 이벤트도 진행됩니다</a:t>
            </a:r>
            <a:r>
              <a:rPr lang="en-US" altLang="ko-KR" sz="1500" dirty="0">
                <a:latin typeface="HY강B" panose="02030600000101010101" pitchFamily="18" charset="-127"/>
                <a:ea typeface="HY강B" panose="02030600000101010101" pitchFamily="18" charset="-127"/>
              </a:rPr>
              <a:t>.</a:t>
            </a:r>
            <a:endParaRPr lang="ko-KR" altLang="en-US" sz="1500" dirty="0"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3C5987F4-0C72-42C5-B607-3061E1EB8A48}"/>
              </a:ext>
            </a:extLst>
          </p:cNvPr>
          <p:cNvSpPr/>
          <p:nvPr/>
        </p:nvSpPr>
        <p:spPr>
          <a:xfrm>
            <a:off x="2714625" y="657225"/>
            <a:ext cx="9134474" cy="619125"/>
          </a:xfrm>
          <a:prstGeom prst="roundRect">
            <a:avLst/>
          </a:prstGeom>
          <a:solidFill>
            <a:srgbClr val="FFC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원데이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클래스부터 전문가 과정까지</a:t>
            </a: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7483CF03-68F9-401B-B42C-CAE7EDCFBF04}"/>
              </a:ext>
            </a:extLst>
          </p:cNvPr>
          <p:cNvSpPr/>
          <p:nvPr/>
        </p:nvSpPr>
        <p:spPr>
          <a:xfrm>
            <a:off x="6219825" y="1695450"/>
            <a:ext cx="2705100" cy="36576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1500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케이크 전문가 클래스</a:t>
            </a:r>
            <a:endParaRPr lang="en-US" altLang="ko-KR" sz="1500" b="1" dirty="0">
              <a:solidFill>
                <a:srgbClr val="FFCD4A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en-US" altLang="ko-KR" sz="1200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1500" dirty="0">
                <a:solidFill>
                  <a:srgbClr val="FFC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endParaRPr lang="en-US" altLang="ko-KR" sz="15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반려동물 케이크의 모든 것</a:t>
            </a:r>
            <a:endParaRPr lang="en-US" altLang="ko-KR" sz="15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전용 크림 만들기부터 여러가지 케이크를 직접 만들어 보는 실습위주의 수업입니다</a:t>
            </a:r>
            <a:r>
              <a:rPr lang="en-US" altLang="ko-KR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.  </a:t>
            </a:r>
            <a:endParaRPr lang="ko-KR" altLang="en-US" sz="15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78ABB83-C41D-48A8-9AF0-950FD4D14E4D}"/>
              </a:ext>
            </a:extLst>
          </p:cNvPr>
          <p:cNvSpPr/>
          <p:nvPr/>
        </p:nvSpPr>
        <p:spPr>
          <a:xfrm>
            <a:off x="9039225" y="1695450"/>
            <a:ext cx="2705100" cy="3657600"/>
          </a:xfrm>
          <a:prstGeom prst="roundRect">
            <a:avLst/>
          </a:prstGeom>
          <a:solidFill>
            <a:srgbClr val="FFCD4A"/>
          </a:solidFill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1500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반려동물디저트전문가과정</a:t>
            </a:r>
            <a:r>
              <a:rPr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</a:p>
          <a:p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민간자격 제</a:t>
            </a:r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2022-001639</a:t>
            </a:r>
            <a:r>
              <a: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호</a:t>
            </a:r>
            <a:endParaRPr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en-US" altLang="ko-KR" sz="1200" b="1" dirty="0">
              <a:solidFill>
                <a:srgbClr val="7F6553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dirty="0">
                <a:solidFill>
                  <a:srgbClr val="7F6553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반려동물의 영양</a:t>
            </a:r>
            <a:r>
              <a:rPr lang="en-US" altLang="ko-KR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 </a:t>
            </a:r>
            <a:r>
              <a:rPr lang="ko-KR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올바른 재료의 선택 등 이론수업과 건조간식</a:t>
            </a:r>
            <a:r>
              <a:rPr lang="en-US" altLang="ko-KR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 </a:t>
            </a:r>
            <a:r>
              <a:rPr lang="ko-KR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특별간식</a:t>
            </a:r>
            <a:r>
              <a:rPr lang="en-US" altLang="ko-KR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 </a:t>
            </a:r>
            <a:r>
              <a:rPr lang="ko-KR" altLang="en-US" sz="15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베이커리간식</a:t>
            </a:r>
            <a:r>
              <a:rPr lang="en-US" altLang="ko-KR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</a:t>
            </a:r>
            <a:r>
              <a:rPr lang="ko-KR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케이크 등 모든 종류의 수제간식을 만들어보는 실습수업으로</a:t>
            </a:r>
            <a:r>
              <a:rPr lang="en-US" altLang="ko-KR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구성되었습니다</a:t>
            </a:r>
            <a:r>
              <a:rPr lang="en-US" altLang="ko-KR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.</a:t>
            </a:r>
          </a:p>
          <a:p>
            <a:r>
              <a:rPr lang="en-US" altLang="ko-KR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과정을 완료하면 반려동물 디저트 전문가 자격증을 취득할 수 있습니다</a:t>
            </a:r>
            <a:r>
              <a:rPr lang="en-US" altLang="ko-KR" sz="1500" dirty="0">
                <a:solidFill>
                  <a:srgbClr val="7F6553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.</a:t>
            </a:r>
            <a:endParaRPr lang="ko-KR" altLang="en-US" sz="1500" dirty="0">
              <a:solidFill>
                <a:srgbClr val="7F6553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05798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D4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8ED4EAE-7612-C68B-8216-0691A1BD84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4898E4A7-0F06-CE54-0617-A7EF6F102174}"/>
              </a:ext>
            </a:extLst>
          </p:cNvPr>
          <p:cNvSpPr/>
          <p:nvPr/>
        </p:nvSpPr>
        <p:spPr>
          <a:xfrm>
            <a:off x="600075" y="638175"/>
            <a:ext cx="2028825" cy="619125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교육서비스</a:t>
            </a:r>
          </a:p>
        </p:txBody>
      </p:sp>
      <p:sp>
        <p:nvSpPr>
          <p:cNvPr id="33" name="사각형: 둥근 모서리 32">
            <a:extLst>
              <a:ext uri="{FF2B5EF4-FFF2-40B4-BE49-F238E27FC236}">
                <a16:creationId xmlns:a16="http://schemas.microsoft.com/office/drawing/2014/main" id="{5DC2F1D1-E74F-A2B0-E6A2-6A3C2695394F}"/>
              </a:ext>
            </a:extLst>
          </p:cNvPr>
          <p:cNvSpPr/>
          <p:nvPr/>
        </p:nvSpPr>
        <p:spPr>
          <a:xfrm>
            <a:off x="3333750" y="1695450"/>
            <a:ext cx="2705100" cy="3657600"/>
          </a:xfrm>
          <a:prstGeom prst="roundRect">
            <a:avLst/>
          </a:prstGeom>
          <a:solidFill>
            <a:srgbClr val="FFCD4A"/>
          </a:solidFill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1500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출강범위</a:t>
            </a:r>
            <a:endParaRPr lang="en-US" altLang="ko-KR" sz="1100" dirty="0">
              <a:solidFill>
                <a:srgbClr val="534236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en-US" altLang="ko-KR" sz="1500" dirty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dirty="0"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이벤트 성격으로 진행되는 </a:t>
            </a:r>
            <a:r>
              <a:rPr lang="en-US" altLang="ko-KR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1</a:t>
            </a:r>
            <a:r>
              <a:rPr lang="ko-KR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회성 강의부터 </a:t>
            </a:r>
            <a:r>
              <a:rPr lang="ko-KR" altLang="en-US" sz="15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다회기로</a:t>
            </a:r>
            <a:r>
              <a:rPr lang="ko-KR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진행되는 전문가 양성과정까지 지역</a:t>
            </a:r>
            <a:r>
              <a:rPr lang="en-US" altLang="ko-KR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(</a:t>
            </a:r>
            <a:r>
              <a:rPr lang="ko-KR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국내외</a:t>
            </a:r>
            <a:r>
              <a:rPr lang="en-US" altLang="ko-KR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)</a:t>
            </a:r>
            <a:r>
              <a:rPr lang="ko-KR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에 관계없이 진행 가능합니다</a:t>
            </a:r>
            <a:r>
              <a:rPr lang="en-US" altLang="ko-KR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. </a:t>
            </a:r>
          </a:p>
          <a:p>
            <a:endParaRPr lang="en-US" altLang="ko-KR" sz="1500" dirty="0">
              <a:solidFill>
                <a:schemeClr val="tx1">
                  <a:lumMod val="65000"/>
                  <a:lumOff val="3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en-US" altLang="ko-KR" sz="1500" dirty="0">
              <a:solidFill>
                <a:schemeClr val="tx1">
                  <a:lumMod val="65000"/>
                  <a:lumOff val="3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94682E04-3F4C-B943-A607-BDA25193DECC}"/>
              </a:ext>
            </a:extLst>
          </p:cNvPr>
          <p:cNvSpPr/>
          <p:nvPr/>
        </p:nvSpPr>
        <p:spPr>
          <a:xfrm>
            <a:off x="447675" y="1714500"/>
            <a:ext cx="2705100" cy="36576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1500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출강</a:t>
            </a:r>
            <a:endParaRPr lang="en-US" altLang="ko-KR" sz="1200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en-US" altLang="ko-KR" sz="1500" dirty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dirty="0">
                <a:latin typeface="HY강B" panose="02030600000101010101" pitchFamily="18" charset="-127"/>
                <a:ea typeface="HY강B" panose="02030600000101010101" pitchFamily="18" charset="-127"/>
              </a:rPr>
              <a:t> 반려동물을 기르는 사람이 많아지며 이제는 많은 기관에서 반려동물 관련 강의를 진행하고 있습니다</a:t>
            </a:r>
            <a:r>
              <a:rPr lang="en-US" altLang="ko-KR" sz="1500" dirty="0">
                <a:latin typeface="HY강B" panose="02030600000101010101" pitchFamily="18" charset="-127"/>
                <a:ea typeface="HY강B" panose="02030600000101010101" pitchFamily="18" charset="-127"/>
              </a:rPr>
              <a:t>.</a:t>
            </a:r>
          </a:p>
          <a:p>
            <a:r>
              <a:rPr lang="ko-KR" altLang="en-US" sz="1500" dirty="0">
                <a:latin typeface="HY강B" panose="02030600000101010101" pitchFamily="18" charset="-127"/>
                <a:ea typeface="HY강B" panose="02030600000101010101" pitchFamily="18" charset="-127"/>
              </a:rPr>
              <a:t>공공기관</a:t>
            </a:r>
            <a:r>
              <a:rPr lang="en-US" altLang="ko-KR" sz="1500" dirty="0">
                <a:latin typeface="HY강B" panose="02030600000101010101" pitchFamily="18" charset="-127"/>
                <a:ea typeface="HY강B" panose="02030600000101010101" pitchFamily="18" charset="-127"/>
              </a:rPr>
              <a:t>, </a:t>
            </a:r>
            <a:r>
              <a:rPr lang="ko-KR" altLang="en-US" sz="1500" dirty="0">
                <a:latin typeface="HY강B" panose="02030600000101010101" pitchFamily="18" charset="-127"/>
                <a:ea typeface="HY강B" panose="02030600000101010101" pitchFamily="18" charset="-127"/>
              </a:rPr>
              <a:t>학교</a:t>
            </a:r>
            <a:r>
              <a:rPr lang="en-US" altLang="ko-KR" sz="1500" dirty="0">
                <a:latin typeface="HY강B" panose="02030600000101010101" pitchFamily="18" charset="-127"/>
                <a:ea typeface="HY강B" panose="02030600000101010101" pitchFamily="18" charset="-127"/>
              </a:rPr>
              <a:t>, </a:t>
            </a:r>
            <a:r>
              <a:rPr lang="ko-KR" altLang="en-US" sz="1500" dirty="0">
                <a:latin typeface="HY강B" panose="02030600000101010101" pitchFamily="18" charset="-127"/>
                <a:ea typeface="HY강B" panose="02030600000101010101" pitchFamily="18" charset="-127"/>
              </a:rPr>
              <a:t>기업 등 반려동물 수제간식 교육이 필요한 모든 곳에서 강의를 진행하고 있습니다</a:t>
            </a:r>
            <a:r>
              <a:rPr lang="en-US" altLang="ko-KR" sz="1500" dirty="0">
                <a:latin typeface="HY강B" panose="02030600000101010101" pitchFamily="18" charset="-127"/>
                <a:ea typeface="HY강B" panose="02030600000101010101" pitchFamily="18" charset="-127"/>
              </a:rPr>
              <a:t>.</a:t>
            </a:r>
            <a:endParaRPr lang="ko-KR" altLang="en-US" sz="1500" dirty="0"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CACC20DB-3A4E-BC20-67FB-3F50902ED669}"/>
              </a:ext>
            </a:extLst>
          </p:cNvPr>
          <p:cNvSpPr/>
          <p:nvPr/>
        </p:nvSpPr>
        <p:spPr>
          <a:xfrm>
            <a:off x="2714625" y="657225"/>
            <a:ext cx="9134474" cy="619125"/>
          </a:xfrm>
          <a:prstGeom prst="roundRect">
            <a:avLst/>
          </a:prstGeom>
          <a:solidFill>
            <a:srgbClr val="FFC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원데이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클래스부터 전문가 과정까지</a:t>
            </a: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78D0C595-33B2-9376-8FEC-1DD893070934}"/>
              </a:ext>
            </a:extLst>
          </p:cNvPr>
          <p:cNvSpPr/>
          <p:nvPr/>
        </p:nvSpPr>
        <p:spPr>
          <a:xfrm>
            <a:off x="6219825" y="1695450"/>
            <a:ext cx="2705100" cy="36576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1500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청소년 진로체험</a:t>
            </a:r>
            <a:endParaRPr lang="en-US" altLang="ko-KR" sz="1200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1500" dirty="0">
                <a:solidFill>
                  <a:srgbClr val="FFC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endParaRPr lang="en-US" altLang="ko-KR" sz="15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펫코노미라는 신조어가 생길만큼 반려동물 산업이 확장되고 그에 따른 많은 직업이 생겨나고 있습니다</a:t>
            </a:r>
            <a:r>
              <a:rPr lang="en-US" altLang="ko-KR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. </a:t>
            </a:r>
          </a:p>
          <a:p>
            <a:r>
              <a:rPr lang="en-US" altLang="ko-KR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‘</a:t>
            </a:r>
            <a:r>
              <a:rPr lang="ko-KR" altLang="en-US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반려동물 디저트 전문가가 되어보아요</a:t>
            </a:r>
            <a:r>
              <a:rPr lang="en-US" altLang="ko-KR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＇</a:t>
            </a:r>
            <a:r>
              <a:rPr lang="ko-KR" altLang="en-US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라는 주제로 진로체험 프로그램을 운영하고 있습니다</a:t>
            </a:r>
            <a:r>
              <a:rPr lang="en-US" altLang="ko-KR" sz="1500" dirty="0">
                <a:solidFill>
                  <a:schemeClr val="bg1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.</a:t>
            </a:r>
            <a:endParaRPr lang="ko-KR" altLang="en-US" sz="15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67B9AEF9-788E-F9C8-FFB6-213600EE324B}"/>
              </a:ext>
            </a:extLst>
          </p:cNvPr>
          <p:cNvSpPr/>
          <p:nvPr/>
        </p:nvSpPr>
        <p:spPr>
          <a:xfrm>
            <a:off x="9039225" y="1695450"/>
            <a:ext cx="2705100" cy="3657600"/>
          </a:xfrm>
          <a:prstGeom prst="roundRect">
            <a:avLst/>
          </a:prstGeom>
          <a:solidFill>
            <a:srgbClr val="FFCD4A"/>
          </a:solidFill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1500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청소년 진로체험</a:t>
            </a:r>
            <a:endParaRPr lang="en-US" altLang="ko-KR" sz="1200" b="1" dirty="0">
              <a:solidFill>
                <a:srgbClr val="7F6553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dirty="0">
                <a:solidFill>
                  <a:srgbClr val="7F6553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endParaRPr lang="en-US" altLang="ko-KR" sz="1500" dirty="0">
              <a:solidFill>
                <a:srgbClr val="7F6553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교육대상 </a:t>
            </a:r>
            <a:endParaRPr lang="en-US" altLang="ko-KR" sz="1500" dirty="0">
              <a:solidFill>
                <a:schemeClr val="tx1">
                  <a:lumMod val="65000"/>
                  <a:lumOff val="3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en-US" altLang="ko-KR" sz="1500" dirty="0">
              <a:solidFill>
                <a:schemeClr val="tx1">
                  <a:lumMod val="65000"/>
                  <a:lumOff val="3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초등학교 </a:t>
            </a:r>
            <a:r>
              <a:rPr lang="en-US" altLang="ko-KR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4</a:t>
            </a:r>
            <a:r>
              <a:rPr lang="ko-KR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학년</a:t>
            </a:r>
            <a:r>
              <a:rPr lang="en-US" altLang="ko-KR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~</a:t>
            </a:r>
            <a:r>
              <a:rPr lang="ko-KR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고등학생까지</a:t>
            </a:r>
            <a:r>
              <a:rPr lang="en-US" altLang="ko-KR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,</a:t>
            </a:r>
            <a:r>
              <a:rPr lang="ko-KR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학교 밖 청소년</a:t>
            </a:r>
            <a:endParaRPr lang="en-US" altLang="ko-KR" sz="1500" dirty="0">
              <a:solidFill>
                <a:schemeClr val="tx1">
                  <a:lumMod val="65000"/>
                  <a:lumOff val="3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en-US" altLang="ko-KR" sz="1500" dirty="0">
              <a:solidFill>
                <a:schemeClr val="tx1">
                  <a:lumMod val="65000"/>
                  <a:lumOff val="3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endParaRPr lang="ko-KR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880821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사각형: 둥근 모서리 32">
            <a:extLst>
              <a:ext uri="{FF2B5EF4-FFF2-40B4-BE49-F238E27FC236}">
                <a16:creationId xmlns:a16="http://schemas.microsoft.com/office/drawing/2014/main" id="{B36B4D9E-1279-45CB-A4BB-F6C690D44053}"/>
              </a:ext>
            </a:extLst>
          </p:cNvPr>
          <p:cNvSpPr/>
          <p:nvPr/>
        </p:nvSpPr>
        <p:spPr>
          <a:xfrm>
            <a:off x="3333750" y="1695450"/>
            <a:ext cx="2705100" cy="3657600"/>
          </a:xfrm>
          <a:prstGeom prst="roundRect">
            <a:avLst/>
          </a:prstGeom>
          <a:solidFill>
            <a:srgbClr val="FFCD4A"/>
          </a:solidFill>
          <a:ln w="28575">
            <a:solidFill>
              <a:srgbClr val="5342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1500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특별간식</a:t>
            </a:r>
            <a:endParaRPr lang="en-US" altLang="ko-KR" sz="1500" b="1" dirty="0">
              <a:solidFill>
                <a:schemeClr val="tx1">
                  <a:lumMod val="75000"/>
                  <a:lumOff val="2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dirty="0"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endParaRPr lang="ko-KR" altLang="en-US" sz="1500" dirty="0">
              <a:solidFill>
                <a:srgbClr val="7F6553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32" name="사각형: 둥근 모서리 31">
            <a:extLst>
              <a:ext uri="{FF2B5EF4-FFF2-40B4-BE49-F238E27FC236}">
                <a16:creationId xmlns:a16="http://schemas.microsoft.com/office/drawing/2014/main" id="{66A16248-2E81-4E38-9BE6-229885C61282}"/>
              </a:ext>
            </a:extLst>
          </p:cNvPr>
          <p:cNvSpPr/>
          <p:nvPr/>
        </p:nvSpPr>
        <p:spPr>
          <a:xfrm>
            <a:off x="447675" y="1714500"/>
            <a:ext cx="2705100" cy="36576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 w="38100">
            <a:solidFill>
              <a:srgbClr val="FFCA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1500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케이크</a:t>
            </a:r>
            <a:endParaRPr lang="en-US" altLang="ko-KR" sz="1500" b="1" dirty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dirty="0"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3C5987F4-0C72-42C5-B607-3061E1EB8A48}"/>
              </a:ext>
            </a:extLst>
          </p:cNvPr>
          <p:cNvSpPr/>
          <p:nvPr/>
        </p:nvSpPr>
        <p:spPr>
          <a:xfrm>
            <a:off x="2886075" y="657225"/>
            <a:ext cx="8963024" cy="619125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err="1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맛있</a:t>
            </a:r>
            <a:r>
              <a:rPr lang="ko-KR" altLang="en-US" sz="3600" b="1" dirty="0" err="1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개</a:t>
            </a:r>
            <a:r>
              <a:rPr lang="ko-KR" altLang="en-US" b="1" dirty="0" err="1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도</a:t>
            </a:r>
            <a:r>
              <a:rPr lang="ko-KR" altLang="en-US" sz="2400" b="1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3600" b="1" dirty="0" err="1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냥냥</a:t>
            </a:r>
            <a:endParaRPr lang="ko-KR" altLang="en-US" sz="3600" b="1" dirty="0">
              <a:solidFill>
                <a:srgbClr val="FFCD4A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7483CF03-68F9-401B-B42C-CAE7EDCFBF04}"/>
              </a:ext>
            </a:extLst>
          </p:cNvPr>
          <p:cNvSpPr/>
          <p:nvPr/>
        </p:nvSpPr>
        <p:spPr>
          <a:xfrm>
            <a:off x="6219825" y="1695450"/>
            <a:ext cx="2705100" cy="3657600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 w="38100">
            <a:solidFill>
              <a:srgbClr val="FFCA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1500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b="1" dirty="0" err="1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베이커리간식</a:t>
            </a:r>
            <a:endParaRPr lang="en-US" altLang="ko-KR" sz="1500" b="1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1500" dirty="0">
                <a:solidFill>
                  <a:srgbClr val="FFC000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endParaRPr lang="ko-KR" altLang="en-US" sz="1500" dirty="0">
              <a:solidFill>
                <a:schemeClr val="bg1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178ABB83-C41D-48A8-9AF0-950FD4D14E4D}"/>
              </a:ext>
            </a:extLst>
          </p:cNvPr>
          <p:cNvSpPr/>
          <p:nvPr/>
        </p:nvSpPr>
        <p:spPr>
          <a:xfrm>
            <a:off x="9039225" y="1695450"/>
            <a:ext cx="2705100" cy="3657600"/>
          </a:xfrm>
          <a:prstGeom prst="roundRect">
            <a:avLst/>
          </a:prstGeom>
          <a:solidFill>
            <a:srgbClr val="FFCD4A"/>
          </a:solidFill>
          <a:ln w="28575">
            <a:solidFill>
              <a:srgbClr val="5342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ko-KR" sz="1500" dirty="0">
              <a:solidFill>
                <a:srgbClr val="FFC000"/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수제간식 만들기 </a:t>
            </a:r>
            <a:r>
              <a:rPr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KIT</a:t>
            </a:r>
            <a:r>
              <a:rPr lang="ko-KR" altLang="en-US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C21374E5-8B1D-4524-BFE3-FD64EC8AD635}"/>
              </a:ext>
            </a:extLst>
          </p:cNvPr>
          <p:cNvSpPr/>
          <p:nvPr/>
        </p:nvSpPr>
        <p:spPr>
          <a:xfrm>
            <a:off x="600075" y="638175"/>
            <a:ext cx="2028825" cy="619125"/>
          </a:xfrm>
          <a:prstGeom prst="roundRect">
            <a:avLst/>
          </a:prstGeom>
          <a:solidFill>
            <a:srgbClr val="FFC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수제간식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CFF22037-1AFF-4D79-B139-0A1E1A5B333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t="21474" r="1710" b="2885"/>
          <a:stretch/>
        </p:blipFill>
        <p:spPr>
          <a:xfrm>
            <a:off x="3590924" y="2667001"/>
            <a:ext cx="2190751" cy="22479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26DF90FD-2220-40F7-B40B-AF181BFF80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75" y="2733675"/>
            <a:ext cx="2171700" cy="215265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DAF4CE46-1F0F-461F-9013-B4B99A139F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4612" y="2719387"/>
            <a:ext cx="2295525" cy="2181225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8E6F157F-FB35-424D-A782-2D7BACCC8A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69880" y="2634049"/>
            <a:ext cx="2467154" cy="23249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212515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D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EAB3D25-0401-4D10-ACAA-7939277345E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62" t="40278" r="38594" b="37500"/>
          <a:stretch/>
        </p:blipFill>
        <p:spPr>
          <a:xfrm>
            <a:off x="9601200" y="5928565"/>
            <a:ext cx="2590800" cy="929435"/>
          </a:xfrm>
          <a:prstGeom prst="rect">
            <a:avLst/>
          </a:prstGeom>
        </p:spPr>
      </p:pic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3C5987F4-0C72-42C5-B607-3061E1EB8A48}"/>
              </a:ext>
            </a:extLst>
          </p:cNvPr>
          <p:cNvSpPr/>
          <p:nvPr/>
        </p:nvSpPr>
        <p:spPr>
          <a:xfrm>
            <a:off x="2933700" y="657225"/>
            <a:ext cx="8915399" cy="619125"/>
          </a:xfrm>
          <a:prstGeom prst="roundRect">
            <a:avLst/>
          </a:prstGeom>
          <a:solidFill>
            <a:srgbClr val="FFCD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1훈정글북 R" panose="02020603020101020101" pitchFamily="18" charset="-127"/>
                <a:ea typeface="1훈정글북 R" panose="02020603020101020101" pitchFamily="18" charset="-127"/>
              </a:rPr>
              <a:t>댕댕대학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1훈정글북 R" panose="02020603020101020101" pitchFamily="18" charset="-127"/>
                <a:ea typeface="1훈정글북 R" panose="02020603020101020101" pitchFamily="18" charset="-127"/>
              </a:rPr>
              <a:t> 간식학과의 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1훈정글북 R" panose="02020603020101020101" pitchFamily="18" charset="-127"/>
                <a:ea typeface="1훈정글북 R" panose="02020603020101020101" pitchFamily="18" charset="-127"/>
              </a:rPr>
              <a:t>SNS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1훈정글북 R" panose="02020603020101020101" pitchFamily="18" charset="-127"/>
                <a:ea typeface="1훈정글북 R" panose="02020603020101020101" pitchFamily="18" charset="-127"/>
              </a:rPr>
              <a:t>와 연락처입니다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1훈정글북 R" panose="02020603020101020101" pitchFamily="18" charset="-127"/>
                <a:ea typeface="1훈정글북 R" panose="02020603020101020101" pitchFamily="18" charset="-127"/>
              </a:rPr>
              <a:t>. 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1훈정글북 R" panose="02020603020101020101" pitchFamily="18" charset="-127"/>
              <a:ea typeface="1훈정글북 R" panose="02020603020101020101" pitchFamily="18" charset="-127"/>
            </a:endParaRP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7483CF03-68F9-401B-B42C-CAE7EDCFBF04}"/>
              </a:ext>
            </a:extLst>
          </p:cNvPr>
          <p:cNvSpPr/>
          <p:nvPr/>
        </p:nvSpPr>
        <p:spPr>
          <a:xfrm>
            <a:off x="1819275" y="1504950"/>
            <a:ext cx="8067675" cy="4743450"/>
          </a:xfrm>
          <a:prstGeom prst="roundRect">
            <a:avLst/>
          </a:prstGeom>
          <a:solidFill>
            <a:srgbClr val="FFCD4A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홈페이지      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https://doguniv.isweb.co.kr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인스타그램   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https://www.Instagram.com/dog_univ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블로그          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https://blog.naver.com/dog-univ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스마트스토어  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https://smartstore.naver.com/doguniv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카카오채널   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@</a:t>
            </a:r>
            <a:r>
              <a:rPr lang="ko-KR" alt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댕댕대학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간식학과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네이버톡톡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  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@</a:t>
            </a:r>
            <a:r>
              <a:rPr lang="ko-KR" alt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댕댕대학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간식학과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주소               인천광역시 </a:t>
            </a:r>
            <a:r>
              <a:rPr lang="ko-KR" alt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미추홀구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 </a:t>
            </a:r>
            <a:r>
              <a:rPr lang="ko-KR" alt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구월남로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30,2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층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전화             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032.432.9599</a:t>
            </a:r>
          </a:p>
          <a:p>
            <a:pPr marL="1200150" lvl="2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이메일          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dog-univ@naver.com</a:t>
            </a:r>
            <a:endParaRPr lang="en-US" altLang="ko-KR" sz="1500" dirty="0">
              <a:solidFill>
                <a:schemeClr val="tx1">
                  <a:lumMod val="75000"/>
                  <a:lumOff val="2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ko-KR" altLang="en-US" sz="1500" dirty="0">
              <a:solidFill>
                <a:schemeClr val="tx1">
                  <a:lumMod val="75000"/>
                  <a:lumOff val="2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A4307F51-9B41-4900-BCFA-F646829B9F9D}"/>
              </a:ext>
            </a:extLst>
          </p:cNvPr>
          <p:cNvSpPr/>
          <p:nvPr/>
        </p:nvSpPr>
        <p:spPr>
          <a:xfrm>
            <a:off x="600075" y="638175"/>
            <a:ext cx="2028825" cy="619125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solidFill>
                  <a:srgbClr val="FFCD4A"/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채널</a:t>
            </a:r>
          </a:p>
        </p:txBody>
      </p:sp>
    </p:spTree>
    <p:extLst>
      <p:ext uri="{BB962C8B-B14F-4D97-AF65-F5344CB8AC3E}">
        <p14:creationId xmlns:p14="http://schemas.microsoft.com/office/powerpoint/2010/main" val="27268353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D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589F08AF-CF49-F5AF-57AE-DBF53D7C9353}"/>
              </a:ext>
            </a:extLst>
          </p:cNvPr>
          <p:cNvSpPr/>
          <p:nvPr/>
        </p:nvSpPr>
        <p:spPr>
          <a:xfrm>
            <a:off x="1706027" y="2967989"/>
            <a:ext cx="8067675" cy="1199749"/>
          </a:xfrm>
          <a:prstGeom prst="roundRect">
            <a:avLst/>
          </a:prstGeom>
          <a:solidFill>
            <a:srgbClr val="FFCD4A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2" algn="ctr">
              <a:lnSpc>
                <a:spcPct val="150000"/>
              </a:lnSpc>
            </a:pPr>
            <a:r>
              <a:rPr lang="ko-KR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감사합니다</a:t>
            </a:r>
            <a:r>
              <a:rPr lang="en-US" altLang="ko-KR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HY강B" panose="02030600000101010101" pitchFamily="18" charset="-127"/>
                <a:ea typeface="HY강B" panose="02030600000101010101" pitchFamily="18" charset="-127"/>
              </a:rPr>
              <a:t>.</a:t>
            </a:r>
            <a:endParaRPr lang="ko-KR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965920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649</Words>
  <Application>Microsoft Office PowerPoint</Application>
  <PresentationFormat>와이드스크린</PresentationFormat>
  <Paragraphs>154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8" baseType="lpstr">
      <vt:lpstr>1훈정글북 R</vt:lpstr>
      <vt:lpstr>HY강B</vt:lpstr>
      <vt:lpstr>맑은 고딕</vt:lpstr>
      <vt:lpstr>Aharoni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user77</dc:creator>
  <cp:lastModifiedBy>미해 김</cp:lastModifiedBy>
  <cp:revision>34</cp:revision>
  <dcterms:created xsi:type="dcterms:W3CDTF">2023-09-20T23:15:35Z</dcterms:created>
  <dcterms:modified xsi:type="dcterms:W3CDTF">2026-02-06T04:46:50Z</dcterms:modified>
</cp:coreProperties>
</file>