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embedTrueTypeFonts="1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88" r:id="rId5"/>
    <p:sldId id="289" r:id="rId6"/>
    <p:sldId id="259" r:id="rId7"/>
    <p:sldId id="298" r:id="rId8"/>
    <p:sldId id="260" r:id="rId9"/>
    <p:sldId id="308" r:id="rId10"/>
    <p:sldId id="296" r:id="rId11"/>
    <p:sldId id="294" r:id="rId12"/>
    <p:sldId id="295" r:id="rId13"/>
    <p:sldId id="265" r:id="rId14"/>
    <p:sldId id="266" r:id="rId15"/>
    <p:sldId id="267" r:id="rId16"/>
    <p:sldId id="273" r:id="rId17"/>
    <p:sldId id="300" r:id="rId18"/>
    <p:sldId id="299" r:id="rId19"/>
    <p:sldId id="301" r:id="rId20"/>
    <p:sldId id="275" r:id="rId21"/>
    <p:sldId id="307" r:id="rId22"/>
    <p:sldId id="279" r:id="rId23"/>
    <p:sldId id="290" r:id="rId24"/>
    <p:sldId id="280" r:id="rId25"/>
    <p:sldId id="283" r:id="rId26"/>
    <p:sldId id="304" r:id="rId27"/>
    <p:sldId id="305" r:id="rId28"/>
    <p:sldId id="287" r:id="rId29"/>
  </p:sldIdLst>
  <p:sldSz cx="12192000" cy="6858000"/>
  <p:notesSz cx="6735763" cy="9866313"/>
  <p:embeddedFontLst>
    <p:embeddedFont>
      <p:font typeface="Noto Sans" panose="020B0600000101010101" charset="0"/>
      <p:regular r:id="rId31"/>
      <p:bold r:id="rId32"/>
      <p:italic r:id="rId33"/>
      <p:boldItalic r:id="rId34"/>
    </p:embeddedFont>
    <p:embeddedFont>
      <p:font typeface="Tahoma" panose="020B0604030504040204" pitchFamily="34" charset="0"/>
      <p:regular r:id="rId35"/>
      <p:bold r:id="rId36"/>
    </p:embeddedFont>
    <p:embeddedFont>
      <p:font typeface="맑은 고딕" panose="020B0503020000020004" pitchFamily="50" charset="-127"/>
      <p:regular r:id="rId37"/>
      <p:bold r:id="rId38"/>
    </p:embeddedFont>
    <p:embeddedFont>
      <p:font typeface="Montserrat ExtraBold" panose="020B0600000101010101" charset="0"/>
      <p:bold r:id="rId39"/>
      <p:boldItalic r:id="rId40"/>
    </p:embeddedFont>
    <p:embeddedFont>
      <p:font typeface="휴먼편지체" panose="02030504000101010101" pitchFamily="18" charset="-127"/>
      <p:regular r:id="rId41"/>
    </p:embeddedFont>
    <p:embeddedFont>
      <p:font typeface="HY헤드라인M" panose="02030600000101010101" pitchFamily="18" charset="-127"/>
      <p:regular r:id="rId4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R.YOON" initials="YBR" lastIdx="1" clrIdx="0">
    <p:extLst>
      <p:ext uri="{19B8F6BF-5375-455C-9EA6-DF929625EA0E}">
        <p15:presenceInfo xmlns:p15="http://schemas.microsoft.com/office/powerpoint/2012/main" userId="BR.YO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2506" autoAdjust="0"/>
  </p:normalViewPr>
  <p:slideViewPr>
    <p:cSldViewPr snapToGrid="0">
      <p:cViewPr varScale="1">
        <p:scale>
          <a:sx n="120" d="100"/>
          <a:sy n="120" d="100"/>
        </p:scale>
        <p:origin x="120" y="36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font" Target="fonts/font12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11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_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4287217109909451"/>
          <c:y val="0.13616921826142372"/>
          <c:w val="0.4963174482707734"/>
          <c:h val="0.65036646110810459"/>
        </c:manualLayout>
      </c:layout>
      <c:pieChart>
        <c:varyColors val="1"/>
        <c:ser>
          <c:idx val="0"/>
          <c:order val="0"/>
          <c:tx>
            <c:strRef>
              <c:f>회사소개서2025년!$P$9</c:f>
              <c:strCache>
                <c:ptCount val="1"/>
                <c:pt idx="0">
                  <c:v>매출비중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FC0-4128-A5FD-12DBFBED16B1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FC0-4128-A5FD-12DBFBED16B1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FC0-4128-A5FD-12DBFBED16B1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FC0-4128-A5FD-12DBFBED16B1}"/>
              </c:ext>
            </c:extLst>
          </c:dPt>
          <c:dLbls>
            <c:dLbl>
              <c:idx val="0"/>
              <c:layout>
                <c:manualLayout>
                  <c:x val="9.9810978070512257E-2"/>
                  <c:y val="0.11080950512910394"/>
                </c:manualLayout>
              </c:layout>
              <c:tx>
                <c:rich>
                  <a:bodyPr/>
                  <a:lstStyle/>
                  <a:p>
                    <a:fld id="{9598F820-F38B-4971-9B67-06153705ACD3}" type="CATEGORYNAME">
                      <a:rPr lang="en-US" altLang="ko-KR"/>
                      <a:pPr/>
                      <a:t>[범주 이름]</a:t>
                    </a:fld>
                    <a:r>
                      <a:rPr lang="en-US"/>
                      <a:t>, 2,051</a:t>
                    </a:r>
                    <a:r>
                      <a:rPr lang="ko-KR" altLang="en-US"/>
                      <a:t>백만원</a:t>
                    </a:r>
                  </a:p>
                  <a:p>
                    <a:fld id="{23C326AD-142B-40EA-8161-AED3B2133A14}" type="VALUE">
                      <a:rPr lang="en-US" altLang="ko-KR"/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FC0-4128-A5FD-12DBFBED16B1}"/>
                </c:ext>
              </c:extLst>
            </c:dLbl>
            <c:dLbl>
              <c:idx val="1"/>
              <c:layout>
                <c:manualLayout>
                  <c:x val="-1.5530669764840035E-2"/>
                  <c:y val="0.280235593663346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A0562A9-9076-46B0-A602-BE3CDB9FE368}" type="CATEGORYNAME">
                      <a:rPr lang="en-US" altLang="ko-KR"/>
                      <a:pPr>
                        <a:defRPr/>
                      </a:pPr>
                      <a:t>[범주 이름]</a:t>
                    </a:fld>
                    <a:r>
                      <a:rPr lang="ko-KR" altLang="en-US" baseline="0" dirty="0"/>
                      <a:t> </a:t>
                    </a:r>
                    <a:r>
                      <a:rPr lang="en-US" altLang="ko-KR" baseline="0" dirty="0" smtClean="0"/>
                      <a:t>1,142</a:t>
                    </a:r>
                    <a:r>
                      <a:rPr lang="ko-KR" altLang="en-US" baseline="0" dirty="0" smtClean="0"/>
                      <a:t>백만원</a:t>
                    </a:r>
                  </a:p>
                  <a:p>
                    <a:pPr>
                      <a:defRPr/>
                    </a:pPr>
                    <a:fld id="{28A0D8F8-02DD-4586-A614-2FB7F0DCBA87}" type="VALUE">
                      <a:rPr lang="en-US" altLang="ko-KR" baseline="0" smtClean="0"/>
                      <a:pPr>
                        <a:defRPr/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090469009464685"/>
                      <c:h val="0.3161427732627248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DFC0-4128-A5FD-12DBFBED16B1}"/>
                </c:ext>
              </c:extLst>
            </c:dLbl>
            <c:dLbl>
              <c:idx val="2"/>
              <c:layout>
                <c:manualLayout>
                  <c:x val="-0.22397133407267017"/>
                  <c:y val="-0.1732866000081979"/>
                </c:manualLayout>
              </c:layout>
              <c:tx>
                <c:rich>
                  <a:bodyPr/>
                  <a:lstStyle/>
                  <a:p>
                    <a:fld id="{B31DDD02-FB07-4F82-8841-C6214FA86092}" type="CATEGORYNAME">
                      <a:rPr lang="ko-KR" altLang="en-US"/>
                      <a:pPr/>
                      <a:t>[범주 이름]</a:t>
                    </a:fld>
                    <a:r>
                      <a:rPr lang="en-US" altLang="ko-KR" baseline="0" dirty="0"/>
                      <a:t>, </a:t>
                    </a:r>
                    <a:r>
                      <a:rPr lang="en-US" altLang="ko-KR" baseline="0" dirty="0" smtClean="0"/>
                      <a:t>5,022</a:t>
                    </a:r>
                    <a:r>
                      <a:rPr lang="ko-KR" altLang="en-US" baseline="0" dirty="0" smtClean="0"/>
                      <a:t>백만원</a:t>
                    </a:r>
                  </a:p>
                  <a:p>
                    <a:fld id="{1C07757D-6243-45DF-B2F8-6E2267DCB01B}" type="VALUE">
                      <a:rPr lang="en-US" altLang="ko-KR" baseline="0" smtClean="0"/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250750583352404"/>
                      <c:h val="0.290097421868470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DFC0-4128-A5FD-12DBFBED16B1}"/>
                </c:ext>
              </c:extLst>
            </c:dLbl>
            <c:dLbl>
              <c:idx val="3"/>
              <c:layout>
                <c:manualLayout>
                  <c:x val="-6.8240837365208862E-2"/>
                  <c:y val="6.5629214543482445E-2"/>
                </c:manualLayout>
              </c:layout>
              <c:tx>
                <c:rich>
                  <a:bodyPr/>
                  <a:lstStyle/>
                  <a:p>
                    <a:fld id="{ABC21C29-743A-40C8-B320-E6A2A96E9AC3}" type="CATEGORYNAME">
                      <a:rPr lang="ko-KR" altLang="en-US"/>
                      <a:pPr/>
                      <a:t>[범주 이름]</a:t>
                    </a:fld>
                    <a:r>
                      <a:rPr lang="en-US" altLang="ko-KR" baseline="0" dirty="0"/>
                      <a:t>, </a:t>
                    </a:r>
                    <a:r>
                      <a:rPr lang="en-US" altLang="ko-KR" baseline="0" dirty="0" smtClean="0"/>
                      <a:t>2,477</a:t>
                    </a:r>
                    <a:r>
                      <a:rPr lang="ko-KR" altLang="en-US" baseline="0" dirty="0" smtClean="0"/>
                      <a:t>백만원</a:t>
                    </a:r>
                  </a:p>
                  <a:p>
                    <a:fld id="{9C5E64B4-34AB-40B1-8F47-3C1A6FBC2E7D}" type="VALUE">
                      <a:rPr lang="en-US" altLang="ko-KR" baseline="0" smtClean="0"/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DFC0-4128-A5FD-12DBFBED16B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회사소개서2025년!$O$10:$O$13</c:f>
              <c:strCache>
                <c:ptCount val="4"/>
                <c:pt idx="0">
                  <c:v>steam oven</c:v>
                </c:pt>
                <c:pt idx="1">
                  <c:v>rice cooker(취반기)</c:v>
                </c:pt>
                <c:pt idx="2">
                  <c:v>Rinnai korea 납품</c:v>
                </c:pt>
                <c:pt idx="3">
                  <c:v>기타 매출</c:v>
                </c:pt>
              </c:strCache>
            </c:strRef>
          </c:cat>
          <c:val>
            <c:numRef>
              <c:f>회사소개서2025년!$P$10:$P$13</c:f>
              <c:numCache>
                <c:formatCode>0.00%</c:formatCode>
                <c:ptCount val="4"/>
                <c:pt idx="0">
                  <c:v>0.1918</c:v>
                </c:pt>
                <c:pt idx="1">
                  <c:v>0.10680000000000001</c:v>
                </c:pt>
                <c:pt idx="2">
                  <c:v>0.46970000000000001</c:v>
                </c:pt>
                <c:pt idx="3">
                  <c:v>0.23169999999999999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FC0-4128-A5FD-12DBFBED16B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회사소개서2025년!$P$9</c:f>
              <c:strCache>
                <c:ptCount val="1"/>
                <c:pt idx="0">
                  <c:v>매출비중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643-4288-B986-9C6011E23C04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643-4288-B986-9C6011E23C04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643-4288-B986-9C6011E23C04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643-4288-B986-9C6011E23C04}"/>
              </c:ext>
            </c:extLst>
          </c:dPt>
          <c:dLbls>
            <c:dLbl>
              <c:idx val="0"/>
              <c:layout>
                <c:manualLayout>
                  <c:x val="9.9810978070512257E-2"/>
                  <c:y val="0.11080950512910394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598F820-F38B-4971-9B67-06153705ACD3}" type="CATEGORYNAME">
                      <a:rPr lang="en-US" altLang="ko-KR" dirty="0"/>
                      <a:pPr>
                        <a:defRPr/>
                      </a:pPr>
                      <a:t>[범주 이름]</a:t>
                    </a:fld>
                    <a:r>
                      <a:rPr lang="en-US" altLang="ko-KR" baseline="0" dirty="0"/>
                      <a:t>, </a:t>
                    </a:r>
                    <a:r>
                      <a:rPr lang="en-US" altLang="ko-KR" baseline="0" dirty="0" smtClean="0"/>
                      <a:t>2,051</a:t>
                    </a:r>
                    <a:r>
                      <a:rPr lang="ko-KR" altLang="en-US" baseline="0" dirty="0" smtClean="0"/>
                      <a:t>백만원</a:t>
                    </a:r>
                  </a:p>
                  <a:p>
                    <a:pPr>
                      <a:defRPr/>
                    </a:pPr>
                    <a:fld id="{23C326AD-142B-40EA-8161-AED3B2133A14}" type="VALUE">
                      <a:rPr lang="en-US" altLang="ko-KR" baseline="0" smtClean="0"/>
                      <a:pPr>
                        <a:defRPr/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956982786790201"/>
                      <c:h val="0.26325240613476264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643-4288-B986-9C6011E23C04}"/>
                </c:ext>
              </c:extLst>
            </c:dLbl>
            <c:dLbl>
              <c:idx val="1"/>
              <c:layout>
                <c:manualLayout>
                  <c:x val="-8.0321285140562242E-3"/>
                  <c:y val="0.2751651175264086"/>
                </c:manualLayout>
              </c:layout>
              <c:tx>
                <c:rich>
                  <a:bodyPr/>
                  <a:lstStyle/>
                  <a:p>
                    <a:fld id="{CA0562A9-9076-46B0-A602-BE3CDB9FE368}" type="CATEGORYNAME">
                      <a:rPr lang="en-US" altLang="ko-KR"/>
                      <a:pPr/>
                      <a:t>[범주 이름]</a:t>
                    </a:fld>
                    <a:r>
                      <a:rPr lang="ko-KR" altLang="en-US" baseline="0" dirty="0"/>
                      <a:t> </a:t>
                    </a:r>
                    <a:r>
                      <a:rPr lang="en-US" altLang="ko-KR" baseline="0" dirty="0" smtClean="0"/>
                      <a:t>1,142</a:t>
                    </a:r>
                    <a:r>
                      <a:rPr lang="ko-KR" altLang="en-US" baseline="0" dirty="0" smtClean="0"/>
                      <a:t>백만원</a:t>
                    </a:r>
                  </a:p>
                  <a:p>
                    <a:fld id="{28A0D8F8-02DD-4586-A614-2FB7F0DCBA87}" type="VALUE">
                      <a:rPr lang="en-US" altLang="ko-KR" baseline="0" smtClean="0"/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524776270436076"/>
                      <c:h val="0.2469628409412624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643-4288-B986-9C6011E23C04}"/>
                </c:ext>
              </c:extLst>
            </c:dLbl>
            <c:dLbl>
              <c:idx val="2"/>
              <c:layout>
                <c:manualLayout>
                  <c:x val="-0.20409912616344644"/>
                  <c:y val="-0.173286648087336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31DDD02-FB07-4F82-8841-C6214FA86092}" type="CATEGORYNAME">
                      <a:rPr lang="ko-KR" altLang="en-US"/>
                      <a:pPr>
                        <a:defRPr/>
                      </a:pPr>
                      <a:t>[범주 이름]</a:t>
                    </a:fld>
                    <a:r>
                      <a:rPr lang="en-US" altLang="ko-KR" baseline="0" dirty="0"/>
                      <a:t>, </a:t>
                    </a:r>
                    <a:r>
                      <a:rPr lang="en-US" altLang="ko-KR" baseline="0" dirty="0" smtClean="0"/>
                      <a:t>5,022</a:t>
                    </a:r>
                    <a:r>
                      <a:rPr lang="ko-KR" altLang="en-US" baseline="0" dirty="0" smtClean="0"/>
                      <a:t>백만원</a:t>
                    </a:r>
                  </a:p>
                  <a:p>
                    <a:pPr>
                      <a:defRPr/>
                    </a:pPr>
                    <a:fld id="{1C07757D-6243-45DF-B2F8-6E2267DCB01B}" type="VALUE">
                      <a:rPr lang="en-US" altLang="ko-KR" baseline="0" smtClean="0"/>
                      <a:pPr>
                        <a:defRPr/>
                      </a:pPr>
                      <a:t>[값]</a:t>
                    </a:fld>
                    <a:endParaRPr lang="ko-KR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330655957161983"/>
                      <c:h val="0.292475430966001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C643-4288-B986-9C6011E23C04}"/>
                </c:ext>
              </c:extLst>
            </c:dLbl>
            <c:dLbl>
              <c:idx val="3"/>
              <c:layout>
                <c:manualLayout>
                  <c:x val="-6.8240837365208862E-2"/>
                  <c:y val="6.5629214543482445E-2"/>
                </c:manualLayout>
              </c:layout>
              <c:tx>
                <c:rich>
                  <a:bodyPr/>
                  <a:lstStyle/>
                  <a:p>
                    <a:fld id="{ABC21C29-743A-40C8-B320-E6A2A96E9AC3}" type="CATEGORYNAME">
                      <a:rPr lang="ko-KR" altLang="en-US"/>
                      <a:pPr/>
                      <a:t>[범주 이름]</a:t>
                    </a:fld>
                    <a:r>
                      <a:rPr lang="en-US" altLang="ko-KR" baseline="0" dirty="0"/>
                      <a:t>, </a:t>
                    </a:r>
                    <a:r>
                      <a:rPr lang="en-US" altLang="ko-KR" baseline="0" dirty="0" smtClean="0"/>
                      <a:t>2,477</a:t>
                    </a:r>
                    <a:r>
                      <a:rPr lang="ko-KR" altLang="en-US" baseline="0" dirty="0" smtClean="0"/>
                      <a:t>백만원</a:t>
                    </a:r>
                  </a:p>
                  <a:p>
                    <a:fld id="{9C5E64B4-34AB-40B1-8F47-3C1A6FBC2E7D}" type="VALUE">
                      <a:rPr lang="en-US" altLang="ko-KR" baseline="0" smtClean="0"/>
                      <a:pPr/>
                      <a:t>[값]</a:t>
                    </a:fld>
                    <a:endParaRPr lang="ko-KR" altLang="en-US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017402945113789"/>
                      <c:h val="0.2469628409412624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C643-4288-B986-9C6011E23C0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accent2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회사소개서2025년!$O$10:$O$13</c:f>
              <c:strCache>
                <c:ptCount val="4"/>
                <c:pt idx="0">
                  <c:v>steam oven</c:v>
                </c:pt>
                <c:pt idx="1">
                  <c:v>rice cooker(취반기)</c:v>
                </c:pt>
                <c:pt idx="2">
                  <c:v>Rinnai korea 납품</c:v>
                </c:pt>
                <c:pt idx="3">
                  <c:v>기타 매출</c:v>
                </c:pt>
              </c:strCache>
            </c:strRef>
          </c:cat>
          <c:val>
            <c:numRef>
              <c:f>회사소개서2025년!$P$10:$P$13</c:f>
              <c:numCache>
                <c:formatCode>0.00%</c:formatCode>
                <c:ptCount val="4"/>
                <c:pt idx="0">
                  <c:v>0.1918</c:v>
                </c:pt>
                <c:pt idx="1">
                  <c:v>0.10680000000000001</c:v>
                </c:pt>
                <c:pt idx="2">
                  <c:v>0.46970000000000001</c:v>
                </c:pt>
                <c:pt idx="3">
                  <c:v>0.23169999999999999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643-4288-B986-9C6011E23C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47E94-F177-4043-A9CF-FDF6B13EE0C3}" type="datetimeFigureOut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1FE8D0-2E43-435E-8E77-D75EECF76E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643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lnSpc>
        <a:spcPct val="150000"/>
      </a:lnSpc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lnSpc>
        <a:spcPct val="150000"/>
      </a:lnSpc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lnSpc>
        <a:spcPct val="150000"/>
      </a:lnSpc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lnSpc>
        <a:spcPct val="150000"/>
      </a:lnSpc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lnSpc>
        <a:spcPct val="150000"/>
      </a:lnSpc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771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7218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5213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CEO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인물이미지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또는 사업분야와 관련된 이미지를 사용하고 고객에 대한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CEO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인사말을 넣습니다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인사말 내용은 회사의 경영이념 및 목표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비전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사업의 핵심역량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 성장과정 및 앞으로의 사업추진 방향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대고객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서비스 향상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감사인사 등을 담을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75809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경영철학이라고 볼 수 있는 기업의 경영이념은 장기 경영목표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기업윤리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행동규범으로 볼 수 있으며 경영자의 가치관이나 신념체계로 기업이 사회적으로 존재하는 근본이유와 경영활동을 일정한 방향으로 이끌어가는 기본 정신을 의미합니다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사훈이나 사시가 있는 경우에 이를 넣으면 되고 사회적 기구로서의 회사가 장기적으로 공익성과 고객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직원만족을 위하여 추구하는 사업목표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실천사항 등을 제시할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사회발전 기여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인류복지 증진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고객의 가치창조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고객감동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고객 제일주의 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투명 경영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열린 경영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자율 경영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인재 중시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인간 존중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신뢰와 책임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상생 추구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78844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회사의 기본정보인 회사명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 err="1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설립년월일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대표자명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사업자등록번호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소재지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전화번호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팩스번호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홈페이지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이메일 주소 등을 표기합니다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.</a:t>
            </a:r>
            <a:endParaRPr lang="ko-KR" altLang="en-US" kern="1200" dirty="0">
              <a:solidFill>
                <a:schemeClr val="tx1"/>
              </a:solidFill>
              <a:effectLst/>
              <a:latin typeface="+mj-ea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사업의 업태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업종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종목과 주요 서비스 품목을 표기할 수 있습니다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.</a:t>
            </a:r>
            <a:endParaRPr lang="ko-KR" altLang="en-US" kern="1200" dirty="0">
              <a:solidFill>
                <a:schemeClr val="tx1"/>
              </a:solidFill>
              <a:effectLst/>
              <a:latin typeface="+mj-ea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최근 </a:t>
            </a:r>
            <a:r>
              <a:rPr lang="ko-KR" altLang="en-US" kern="1200" dirty="0" err="1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사업년도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 기준으로 자본금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매출액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총자산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, </a:t>
            </a:r>
            <a:r>
              <a:rPr lang="ko-KR" altLang="en-US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종업원 수를 표기하여 개략적인 회사규모를 작성합니다</a:t>
            </a:r>
            <a:r>
              <a:rPr lang="en-US" altLang="ko-KR" kern="1200" dirty="0">
                <a:solidFill>
                  <a:schemeClr val="tx1"/>
                </a:solidFill>
                <a:effectLst/>
                <a:latin typeface="+mj-ea"/>
                <a:ea typeface="+mn-ea"/>
                <a:cs typeface="+mn-cs"/>
              </a:rPr>
              <a:t>.</a:t>
            </a:r>
            <a:endParaRPr lang="ko-KR" altLang="en-US" kern="1200" dirty="0">
              <a:solidFill>
                <a:schemeClr val="tx1"/>
              </a:solidFill>
              <a:effectLst/>
              <a:latin typeface="+mj-ea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0557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회사의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사업연혁을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연도별 또는 단계별로 표기합니다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연혁사항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지점설립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사업장이전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자본금증자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대표자변경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업무제휴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표창수상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사업내용 변경 등</a:t>
            </a: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사업연혁은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회사의 성장 및 발전과정을 한 눈에 볼 수 있는 정보이므로 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 등 회사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될 수 있는 사업내용을 위주로 작성하는 것이 좋습니다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2582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회사의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사업연혁을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연도별 또는 단계별로 표기합니다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연혁사항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지점설립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사업장이전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자본금증자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대표자변경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업무제휴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표창수상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사업내용 변경 등</a:t>
            </a: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사업연혁은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회사의 성장 및 발전과정을 한 눈에 볼 수 있는 정보이므로 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 등 회사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될 수 있는 사업내용을 위주로 작성하는 것이 좋습니다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69365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회사의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사업연혁을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연도별 또는 단계별로 표기합니다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연혁사항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지점설립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사업장이전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자본금증자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대표자변경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업무제휴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표창수상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사업내용 변경 등</a:t>
            </a: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사업연혁은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회사의 성장 및 발전과정을 한 눈에 볼 수 있는 정보이므로 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 등 회사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될 수 있는 사업내용을 위주로 작성하는 것이 좋습니다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1517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회사의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사업연혁을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연도별 또는 단계별로 표기합니다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연혁사항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지점설립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사업장이전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자본금증자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대표자변경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업무제휴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표창수상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사업내용 변경 등</a:t>
            </a: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사업연혁은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회사의 성장 및 발전과정을 한 눈에 볼 수 있는 정보이므로 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 등 회사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될 수 있는 사업내용을 위주로 작성하는 것이 좋습니다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56864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회사의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사업연혁을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연도별 또는 단계별로 표기합니다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연혁사항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지점설립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사업장이전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자본금증자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대표자변경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업무제휴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표창수상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사업내용 변경 등</a:t>
            </a: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사업연혁은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회사의 성장 및 발전과정을 한 눈에 볼 수 있는 정보이므로 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 등 회사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될 수 있는 사업내용을 위주로 작성하는 것이 좋습니다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97205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회사의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사업연혁을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연도별 또는 단계별로 표기합니다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연혁사항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지점설립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사업장이전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자본금증자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대표자변경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업무제휴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표창수상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사업내용 변경 등</a:t>
            </a: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사업연혁은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회사의 성장 및 발전과정을 한 눈에 볼 수 있는 정보이므로 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 등 회사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될 수 있는 사업내용을 위주로 작성하는 것이 좋습니다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93497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46686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이미지 등록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서비스에 대한 명칭과 함께 사진 등의 이미지를 등록합니다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개요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서비스업은 기술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교육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개인 등 다양한 서비스 종류가 있으며 제공하고자 하는 서비스의 포괄적인 개념이나 정의를 기술합니다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대상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범위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어떠한 대상의 분야에서 어떤 범위의 서비스를 하는지 등의 설명을 간단하고 알기 쉽게 표현합니다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84242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회사에서 제공하는 서비스의 핵심역량으로 서비스 특성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수행능력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장점 등을 기술합니다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특성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체계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시스템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절차 및 방법 등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수행능력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제공인력의 축적된 경험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전문성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장비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인프라 등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장점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비용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시간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효율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만족도 등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12276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마케팅 전략은 매출목표를 달성하기 위하여 회사에서 보유한 인적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물적자원을 활용하여 광고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홍보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영업 등의 시장 마케팅 활동을 전개하는 것입니다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서비스업에서의 마케팅은 서비스 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품질개선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비용인하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A/S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및 고객관리 등의 분야에서 수립할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91080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마케팅 전략은 매출목표를 달성하기 위하여 회사에서 보유한 인적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물적자원을 활용하여 광고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홍보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영업 등의 시장 마케팅 활동을 전개하는 것입니다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서비스업에서의 마케팅은 서비스 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품질개선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비용인하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A/S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및 고객관리 등의 분야에서 수립할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235666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마케팅 전략은 매출목표를 달성하기 위하여 회사에서 보유한 인적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물적자원을 활용하여 광고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홍보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영업 등의 시장 마케팅 활동을 전개하는 것입니다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서비스업에서의 마케팅은 서비스 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품질개선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비용인하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A/S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및 고객관리 등의 분야에서 수립할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87209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마케팅 전략은 매출목표를 달성하기 위하여 회사에서 보유한 인적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물적자원을 활용하여 광고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홍보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영업 등의 시장 마케팅 활동을 전개하는 것입니다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서비스업에서의 마케팅은 서비스 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품질개선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비용인하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A/S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및 고객관리 등의 분야에서 수립할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1005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14483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회사가 소재하고 있는 사업장 현황정보를 기재합니다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 기본정보인 소재지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소유형태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임차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 면적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임차시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보증금 및 임차료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부대시설 등의 규모를 표기할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입지현황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교통여건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노동력 수급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주차여건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편의시설 등의 사업장 입지조건에 대한 정보를 제공할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91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현재 회사의 조직도를 넣어 주시면 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각 부서별 인원현황을 부서명칭 하단에 표기하실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대표이사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사장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회장 등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경영기획실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감사실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부설연구소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자문위원 등</a:t>
            </a:r>
            <a:endParaRPr lang="en-US" altLang="ko-KR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관리부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인사부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경리부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총무부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영업부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해외사업부 등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(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: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부서하위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조직으로 과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반 등의 업무별 편제를 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 startAt="2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 또는 테이블 형태의 인원현황표를 제작하실 경우에는 회사의 사업부문별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부서별 인원현황을 직급별로 표기하시면 좋습니다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임원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대표이사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전무이사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상무이사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본부장 등 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부장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실장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부장 등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과장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차장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과장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팀장 등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계장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주임 등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사원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남녀사원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계약직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고용직 포함</a:t>
            </a:r>
            <a:endParaRPr lang="ko-KR" altLang="en-US" dirty="0"/>
          </a:p>
          <a:p>
            <a:pPr marL="0" indent="0" fontAlgn="base" latinLnBrk="1"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14811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제공 서비스에 대한 주요 거래처 정보를 기재하며 서비스 제공방법 및 운용체계를 함께 설명할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거래처 정보는 서비스별 거래처 명칭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소재지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연락처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거래금액 등을 표기하며 거래금액 또는 지역에 따라 구성비율을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도우넛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파이그래프 등으로 구분할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37480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/>
            </a:pP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고객니즈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시장 트랜드에 따라 기존 서비스의 개선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신규 서비스의 개발계획을 수립합니다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개선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체계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시간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비용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방법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생산성 등</a:t>
            </a:r>
          </a:p>
          <a:p>
            <a:pPr marL="0" indent="0" algn="l" defTabSz="914400" rtl="0" eaLnBrk="1" fontAlgn="base" latinLnBrk="1" hangingPunct="1">
              <a:lnSpc>
                <a:spcPct val="150000"/>
              </a:lnSpc>
              <a:buFont typeface="+mj-lt"/>
              <a:buNone/>
            </a:pP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신규 서비스 개발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부가가치성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수익성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 확장성 신규 서비스 연구 및 개발</a:t>
            </a:r>
          </a:p>
          <a:p>
            <a:pPr marL="228600" indent="-228600" algn="l" defTabSz="914400" rtl="0" eaLnBrk="1" fontAlgn="base" latinLnBrk="1" hangingPunct="1">
              <a:lnSpc>
                <a:spcPct val="150000"/>
              </a:lnSpc>
              <a:buFont typeface="+mj-lt"/>
              <a:buAutoNum type="arabicPeriod" startAt="2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 개발계획은 서비스별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주관팀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개발기간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개발내용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개발예산 등의 정보를 넣을 수 있습니다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364476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899777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회사의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사업연혁을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연도별 또는 단계별로 표기합니다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연혁사항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지점설립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사업장이전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자본금증자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대표자변경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업무제휴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표창수상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사업내용 변경 등</a:t>
            </a: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사업연혁은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회사의 성장 및 발전과정을 한 눈에 볼 수 있는 정보이므로 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 등 회사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될 수 있는 사업내용을 위주로 작성하는 것이 좋습니다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887259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회사의 </a:t>
            </a: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사업연혁을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연도별 또는 단계별로 표기합니다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연혁사항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회사설립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지사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지점설립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사업장이전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자본금증자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대표자변경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업무제휴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시상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표창수상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자격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기타 사업내용 변경 등</a:t>
            </a:r>
          </a:p>
          <a:p>
            <a:pPr marL="228600" indent="-228600" fontAlgn="base" latinLnBrk="1">
              <a:buFont typeface="+mj-lt"/>
              <a:buAutoNum type="arabicPeriod"/>
            </a:pPr>
            <a:r>
              <a:rPr lang="ko-KR" altLang="en-US" sz="10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사업연혁은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회사의 성장 및 발전과정을 한 눈에 볼 수 있는 정보이므로 서비스개발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표창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인증취득 등 회사 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</a:t>
            </a:r>
            <a:r>
              <a:rPr lang="ko-KR" alt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이 될 수 있는 사업내용을 위주로 작성하는 것이 좋습니다</a:t>
            </a:r>
            <a:r>
              <a:rPr lang="en-US" altLang="ko-KR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endParaRPr lang="ko-KR" alt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6270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1FE8D0-2E43-435E-8E77-D75EECF76EFA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2075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55E59-EC19-4233-B850-22A72CD74768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2" name="그림 개체 틀 21">
            <a:extLst>
              <a:ext uri="{FF2B5EF4-FFF2-40B4-BE49-F238E27FC236}">
                <a16:creationId xmlns:a16="http://schemas.microsoft.com/office/drawing/2014/main" id="{4E43CE82-8E49-4983-9BD7-B598BA3F32B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308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6DC8B-45DA-4F9D-9BF2-1A55ECC8EB1E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0" name="슬라이드 번호 개체 틀 5">
            <a:extLst>
              <a:ext uri="{FF2B5EF4-FFF2-40B4-BE49-F238E27FC236}">
                <a16:creationId xmlns:a16="http://schemas.microsoft.com/office/drawing/2014/main" id="{784BBF76-C4DE-4BAB-B49E-469627696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061" y="6291260"/>
            <a:ext cx="2743200" cy="365125"/>
          </a:xfrm>
        </p:spPr>
        <p:txBody>
          <a:bodyPr/>
          <a:lstStyle>
            <a:lvl1pPr algn="r">
              <a:defRPr sz="9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그림 개체 틀 8">
            <a:extLst>
              <a:ext uri="{FF2B5EF4-FFF2-40B4-BE49-F238E27FC236}">
                <a16:creationId xmlns:a16="http://schemas.microsoft.com/office/drawing/2014/main" id="{B9150AB2-EBC7-4239-8074-F94342C5B04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0"/>
            <a:ext cx="7051661" cy="6858000"/>
          </a:xfrm>
          <a:custGeom>
            <a:avLst/>
            <a:gdLst>
              <a:gd name="connsiteX0" fmla="*/ 0 w 7051661"/>
              <a:gd name="connsiteY0" fmla="*/ 0 h 6858000"/>
              <a:gd name="connsiteX1" fmla="*/ 7051661 w 7051661"/>
              <a:gd name="connsiteY1" fmla="*/ 0 h 6858000"/>
              <a:gd name="connsiteX2" fmla="*/ 6936295 w 7051661"/>
              <a:gd name="connsiteY2" fmla="*/ 41060 h 6858000"/>
              <a:gd name="connsiteX3" fmla="*/ 4686300 w 7051661"/>
              <a:gd name="connsiteY3" fmla="*/ 3429000 h 6858000"/>
              <a:gd name="connsiteX4" fmla="*/ 6936295 w 7051661"/>
              <a:gd name="connsiteY4" fmla="*/ 6816940 h 6858000"/>
              <a:gd name="connsiteX5" fmla="*/ 7051661 w 7051661"/>
              <a:gd name="connsiteY5" fmla="*/ 6858000 h 6858000"/>
              <a:gd name="connsiteX6" fmla="*/ 0 w 705166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051661" h="6858000">
                <a:moveTo>
                  <a:pt x="0" y="0"/>
                </a:moveTo>
                <a:lnTo>
                  <a:pt x="7051661" y="0"/>
                </a:lnTo>
                <a:lnTo>
                  <a:pt x="6936295" y="41060"/>
                </a:lnTo>
                <a:cubicBezTo>
                  <a:pt x="5623321" y="546731"/>
                  <a:pt x="4686300" y="1872766"/>
                  <a:pt x="4686300" y="3429000"/>
                </a:cubicBezTo>
                <a:cubicBezTo>
                  <a:pt x="4686300" y="4985235"/>
                  <a:pt x="5623321" y="6311269"/>
                  <a:pt x="6936295" y="6816940"/>
                </a:cubicBezTo>
                <a:lnTo>
                  <a:pt x="705166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6411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96DE2-BF31-44C8-BB58-D3FBF7D0A22C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3B04CDE-ED76-41F3-858D-1BD141432AC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1"/>
            <a:ext cx="12192000" cy="6858000"/>
          </a:xfrm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5266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979F89-0D7F-44EC-92DC-ADC7CBF35973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6251E825-FAD8-494B-9B9B-B0E71864A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061" y="341314"/>
            <a:ext cx="2743200" cy="365125"/>
          </a:xfrm>
        </p:spPr>
        <p:txBody>
          <a:bodyPr/>
          <a:lstStyle>
            <a:lvl1pPr algn="r">
              <a:defRPr sz="9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3" name="그림 개체 틀 12">
            <a:extLst>
              <a:ext uri="{FF2B5EF4-FFF2-40B4-BE49-F238E27FC236}">
                <a16:creationId xmlns:a16="http://schemas.microsoft.com/office/drawing/2014/main" id="{32845B80-3F7C-4718-8F05-1BFD6DBC5A4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042362" y="-1"/>
            <a:ext cx="7149638" cy="6048329"/>
          </a:xfrm>
          <a:custGeom>
            <a:avLst/>
            <a:gdLst>
              <a:gd name="connsiteX0" fmla="*/ 0 w 7149638"/>
              <a:gd name="connsiteY0" fmla="*/ 0 h 6048329"/>
              <a:gd name="connsiteX1" fmla="*/ 7149638 w 7149638"/>
              <a:gd name="connsiteY1" fmla="*/ 0 h 6048329"/>
              <a:gd name="connsiteX2" fmla="*/ 7149638 w 7149638"/>
              <a:gd name="connsiteY2" fmla="*/ 5947620 h 6048329"/>
              <a:gd name="connsiteX3" fmla="*/ 6969429 w 7149638"/>
              <a:gd name="connsiteY3" fmla="*/ 5978639 h 6048329"/>
              <a:gd name="connsiteX4" fmla="*/ 6048328 w 7149638"/>
              <a:gd name="connsiteY4" fmla="*/ 6048329 h 6048329"/>
              <a:gd name="connsiteX5" fmla="*/ 0 w 7149638"/>
              <a:gd name="connsiteY5" fmla="*/ 0 h 6048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49638" h="6048329">
                <a:moveTo>
                  <a:pt x="0" y="0"/>
                </a:moveTo>
                <a:lnTo>
                  <a:pt x="7149638" y="0"/>
                </a:lnTo>
                <a:lnTo>
                  <a:pt x="7149638" y="5947620"/>
                </a:lnTo>
                <a:lnTo>
                  <a:pt x="6969429" y="5978639"/>
                </a:lnTo>
                <a:cubicBezTo>
                  <a:pt x="6669094" y="6024529"/>
                  <a:pt x="6361490" y="6048329"/>
                  <a:pt x="6048328" y="6048329"/>
                </a:cubicBezTo>
                <a:cubicBezTo>
                  <a:pt x="2707928" y="6048329"/>
                  <a:pt x="0" y="3340400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174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8E24C-0E60-421B-B223-5B4742264514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6251E825-FAD8-494B-9B9B-B0E71864A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061" y="341314"/>
            <a:ext cx="2743200" cy="365125"/>
          </a:xfrm>
        </p:spPr>
        <p:txBody>
          <a:bodyPr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5FB82C2F-A2A2-4761-B487-A2BEE9E7B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877"/>
            <a:ext cx="10515600" cy="1084262"/>
          </a:xfrm>
        </p:spPr>
        <p:txBody>
          <a:bodyPr>
            <a:normAutofit/>
          </a:bodyPr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492256F6-EF57-4D11-B60F-E21211C18A78}"/>
              </a:ext>
            </a:extLst>
          </p:cNvPr>
          <p:cNvSpPr/>
          <p:nvPr userDrawn="1"/>
        </p:nvSpPr>
        <p:spPr>
          <a:xfrm rot="16200000">
            <a:off x="677742" y="-116127"/>
            <a:ext cx="320916" cy="553170"/>
          </a:xfrm>
          <a:custGeom>
            <a:avLst/>
            <a:gdLst>
              <a:gd name="connsiteX0" fmla="*/ 459673 w 533349"/>
              <a:gd name="connsiteY0" fmla="*/ 0 h 919346"/>
              <a:gd name="connsiteX1" fmla="*/ 533349 w 533349"/>
              <a:gd name="connsiteY1" fmla="*/ 0 h 919346"/>
              <a:gd name="connsiteX2" fmla="*/ 533349 w 533349"/>
              <a:gd name="connsiteY2" fmla="*/ 919346 h 919346"/>
              <a:gd name="connsiteX3" fmla="*/ 459673 w 533349"/>
              <a:gd name="connsiteY3" fmla="*/ 919346 h 919346"/>
              <a:gd name="connsiteX4" fmla="*/ 0 w 533349"/>
              <a:gd name="connsiteY4" fmla="*/ 459673 h 919346"/>
              <a:gd name="connsiteX5" fmla="*/ 459673 w 533349"/>
              <a:gd name="connsiteY5" fmla="*/ 0 h 919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349" h="919346">
                <a:moveTo>
                  <a:pt x="459673" y="0"/>
                </a:moveTo>
                <a:lnTo>
                  <a:pt x="533349" y="0"/>
                </a:lnTo>
                <a:lnTo>
                  <a:pt x="533349" y="919346"/>
                </a:lnTo>
                <a:lnTo>
                  <a:pt x="459673" y="919346"/>
                </a:lnTo>
                <a:cubicBezTo>
                  <a:pt x="205803" y="919346"/>
                  <a:pt x="0" y="713543"/>
                  <a:pt x="0" y="459673"/>
                </a:cubicBezTo>
                <a:cubicBezTo>
                  <a:pt x="0" y="205803"/>
                  <a:pt x="205803" y="0"/>
                  <a:pt x="45967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2952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F23DB-5625-4945-A2CC-54EEDCA463DC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6251E825-FAD8-494B-9B9B-B0E71864A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061" y="341314"/>
            <a:ext cx="2743200" cy="365125"/>
          </a:xfrm>
        </p:spPr>
        <p:txBody>
          <a:bodyPr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5FB82C2F-A2A2-4761-B487-A2BEE9E7B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877"/>
            <a:ext cx="10515600" cy="1084262"/>
          </a:xfrm>
        </p:spPr>
        <p:txBody>
          <a:bodyPr>
            <a:normAutofit/>
          </a:bodyPr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0" name="그림 개체 틀 9">
            <a:extLst>
              <a:ext uri="{FF2B5EF4-FFF2-40B4-BE49-F238E27FC236}">
                <a16:creationId xmlns:a16="http://schemas.microsoft.com/office/drawing/2014/main" id="{DDA430C4-084C-457F-B622-8D067EE46FD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229602" y="1271586"/>
            <a:ext cx="3962399" cy="5586414"/>
          </a:xfrm>
          <a:custGeom>
            <a:avLst/>
            <a:gdLst>
              <a:gd name="connsiteX0" fmla="*/ 2647950 w 3962399"/>
              <a:gd name="connsiteY0" fmla="*/ 0 h 5586414"/>
              <a:gd name="connsiteX1" fmla="*/ 3910120 w 3962399"/>
              <a:gd name="connsiteY1" fmla="*/ 319594 h 5586414"/>
              <a:gd name="connsiteX2" fmla="*/ 3962399 w 3962399"/>
              <a:gd name="connsiteY2" fmla="*/ 351354 h 5586414"/>
              <a:gd name="connsiteX3" fmla="*/ 3962399 w 3962399"/>
              <a:gd name="connsiteY3" fmla="*/ 5586414 h 5586414"/>
              <a:gd name="connsiteX4" fmla="*/ 0 w 3962399"/>
              <a:gd name="connsiteY4" fmla="*/ 5586414 h 5586414"/>
              <a:gd name="connsiteX5" fmla="*/ 0 w 3962399"/>
              <a:gd name="connsiteY5" fmla="*/ 2647950 h 5586414"/>
              <a:gd name="connsiteX6" fmla="*/ 2647950 w 3962399"/>
              <a:gd name="connsiteY6" fmla="*/ 0 h 5586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62399" h="5586414">
                <a:moveTo>
                  <a:pt x="2647950" y="0"/>
                </a:moveTo>
                <a:cubicBezTo>
                  <a:pt x="3104957" y="0"/>
                  <a:pt x="3534923" y="115774"/>
                  <a:pt x="3910120" y="319594"/>
                </a:cubicBezTo>
                <a:lnTo>
                  <a:pt x="3962399" y="351354"/>
                </a:lnTo>
                <a:lnTo>
                  <a:pt x="3962399" y="5586414"/>
                </a:lnTo>
                <a:lnTo>
                  <a:pt x="0" y="5586414"/>
                </a:lnTo>
                <a:lnTo>
                  <a:pt x="0" y="2647950"/>
                </a:lnTo>
                <a:cubicBezTo>
                  <a:pt x="0" y="1185528"/>
                  <a:pt x="1185528" y="0"/>
                  <a:pt x="264795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12" name="자유형: 도형 11">
            <a:extLst>
              <a:ext uri="{FF2B5EF4-FFF2-40B4-BE49-F238E27FC236}">
                <a16:creationId xmlns:a16="http://schemas.microsoft.com/office/drawing/2014/main" id="{20B93FE8-86D7-4D9B-8EDD-2D194FB50BFC}"/>
              </a:ext>
            </a:extLst>
          </p:cNvPr>
          <p:cNvSpPr/>
          <p:nvPr userDrawn="1"/>
        </p:nvSpPr>
        <p:spPr>
          <a:xfrm rot="16200000">
            <a:off x="677742" y="-116127"/>
            <a:ext cx="320916" cy="553170"/>
          </a:xfrm>
          <a:custGeom>
            <a:avLst/>
            <a:gdLst>
              <a:gd name="connsiteX0" fmla="*/ 459673 w 533349"/>
              <a:gd name="connsiteY0" fmla="*/ 0 h 919346"/>
              <a:gd name="connsiteX1" fmla="*/ 533349 w 533349"/>
              <a:gd name="connsiteY1" fmla="*/ 0 h 919346"/>
              <a:gd name="connsiteX2" fmla="*/ 533349 w 533349"/>
              <a:gd name="connsiteY2" fmla="*/ 919346 h 919346"/>
              <a:gd name="connsiteX3" fmla="*/ 459673 w 533349"/>
              <a:gd name="connsiteY3" fmla="*/ 919346 h 919346"/>
              <a:gd name="connsiteX4" fmla="*/ 0 w 533349"/>
              <a:gd name="connsiteY4" fmla="*/ 459673 h 919346"/>
              <a:gd name="connsiteX5" fmla="*/ 459673 w 533349"/>
              <a:gd name="connsiteY5" fmla="*/ 0 h 919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349" h="919346">
                <a:moveTo>
                  <a:pt x="459673" y="0"/>
                </a:moveTo>
                <a:lnTo>
                  <a:pt x="533349" y="0"/>
                </a:lnTo>
                <a:lnTo>
                  <a:pt x="533349" y="919346"/>
                </a:lnTo>
                <a:lnTo>
                  <a:pt x="459673" y="919346"/>
                </a:lnTo>
                <a:cubicBezTo>
                  <a:pt x="205803" y="919346"/>
                  <a:pt x="0" y="713543"/>
                  <a:pt x="0" y="459673"/>
                </a:cubicBezTo>
                <a:cubicBezTo>
                  <a:pt x="0" y="205803"/>
                  <a:pt x="205803" y="0"/>
                  <a:pt x="45967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7958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56872-0100-4266-B8A4-3A7155A6A3DB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6251E825-FAD8-494B-9B9B-B0E71864A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061" y="341314"/>
            <a:ext cx="2743200" cy="365125"/>
          </a:xfrm>
        </p:spPr>
        <p:txBody>
          <a:bodyPr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5FB82C2F-A2A2-4761-B487-A2BEE9E7B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877"/>
            <a:ext cx="10515600" cy="1084262"/>
          </a:xfrm>
        </p:spPr>
        <p:txBody>
          <a:bodyPr>
            <a:normAutofit/>
          </a:bodyPr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3F61E920-227A-4C53-9D64-AFF70AC29E2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757362"/>
            <a:ext cx="2234738" cy="2624138"/>
          </a:xfrm>
          <a:prstGeom prst="round2SameRect">
            <a:avLst>
              <a:gd name="adj1" fmla="val 50000"/>
              <a:gd name="adj2" fmla="val 0"/>
            </a:avLst>
          </a:prstGeom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10" name="그림 개체 틀 5">
            <a:extLst>
              <a:ext uri="{FF2B5EF4-FFF2-40B4-BE49-F238E27FC236}">
                <a16:creationId xmlns:a16="http://schemas.microsoft.com/office/drawing/2014/main" id="{7F22C922-951C-41FF-BE8A-7EDDDB5BE06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98487" y="1757362"/>
            <a:ext cx="2234738" cy="2624138"/>
          </a:xfrm>
          <a:prstGeom prst="round2SameRect">
            <a:avLst>
              <a:gd name="adj1" fmla="val 50000"/>
              <a:gd name="adj2" fmla="val 0"/>
            </a:avLst>
          </a:prstGeom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11" name="그림 개체 틀 5">
            <a:extLst>
              <a:ext uri="{FF2B5EF4-FFF2-40B4-BE49-F238E27FC236}">
                <a16:creationId xmlns:a16="http://schemas.microsoft.com/office/drawing/2014/main" id="{B846C09E-838D-4E07-8E58-0E2489ED9EF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358774" y="1757362"/>
            <a:ext cx="2234738" cy="2624138"/>
          </a:xfrm>
          <a:prstGeom prst="round2SameRect">
            <a:avLst>
              <a:gd name="adj1" fmla="val 50000"/>
              <a:gd name="adj2" fmla="val 0"/>
            </a:avLst>
          </a:prstGeom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12" name="그림 개체 틀 5">
            <a:extLst>
              <a:ext uri="{FF2B5EF4-FFF2-40B4-BE49-F238E27FC236}">
                <a16:creationId xmlns:a16="http://schemas.microsoft.com/office/drawing/2014/main" id="{EBD48836-9C6C-4114-B040-ACF04E2974A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119061" y="1757362"/>
            <a:ext cx="2234738" cy="2624138"/>
          </a:xfrm>
          <a:prstGeom prst="round2SameRect">
            <a:avLst>
              <a:gd name="adj1" fmla="val 50000"/>
              <a:gd name="adj2" fmla="val 0"/>
            </a:avLst>
          </a:prstGeom>
          <a:effectLst/>
        </p:spPr>
        <p:txBody>
          <a:bodyPr/>
          <a:lstStyle/>
          <a:p>
            <a:endParaRPr lang="ko-KR" altLang="en-US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7F66CE17-22F3-4A4D-8CBC-2FB100B08F75}"/>
              </a:ext>
            </a:extLst>
          </p:cNvPr>
          <p:cNvSpPr/>
          <p:nvPr userDrawn="1"/>
        </p:nvSpPr>
        <p:spPr>
          <a:xfrm rot="16200000">
            <a:off x="677742" y="-116127"/>
            <a:ext cx="320916" cy="553170"/>
          </a:xfrm>
          <a:custGeom>
            <a:avLst/>
            <a:gdLst>
              <a:gd name="connsiteX0" fmla="*/ 459673 w 533349"/>
              <a:gd name="connsiteY0" fmla="*/ 0 h 919346"/>
              <a:gd name="connsiteX1" fmla="*/ 533349 w 533349"/>
              <a:gd name="connsiteY1" fmla="*/ 0 h 919346"/>
              <a:gd name="connsiteX2" fmla="*/ 533349 w 533349"/>
              <a:gd name="connsiteY2" fmla="*/ 919346 h 919346"/>
              <a:gd name="connsiteX3" fmla="*/ 459673 w 533349"/>
              <a:gd name="connsiteY3" fmla="*/ 919346 h 919346"/>
              <a:gd name="connsiteX4" fmla="*/ 0 w 533349"/>
              <a:gd name="connsiteY4" fmla="*/ 459673 h 919346"/>
              <a:gd name="connsiteX5" fmla="*/ 459673 w 533349"/>
              <a:gd name="connsiteY5" fmla="*/ 0 h 919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349" h="919346">
                <a:moveTo>
                  <a:pt x="459673" y="0"/>
                </a:moveTo>
                <a:lnTo>
                  <a:pt x="533349" y="0"/>
                </a:lnTo>
                <a:lnTo>
                  <a:pt x="533349" y="919346"/>
                </a:lnTo>
                <a:lnTo>
                  <a:pt x="459673" y="919346"/>
                </a:lnTo>
                <a:cubicBezTo>
                  <a:pt x="205803" y="919346"/>
                  <a:pt x="0" y="713543"/>
                  <a:pt x="0" y="459673"/>
                </a:cubicBezTo>
                <a:cubicBezTo>
                  <a:pt x="0" y="205803"/>
                  <a:pt x="205803" y="0"/>
                  <a:pt x="45967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0666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8FFD5-4523-4ECF-B5D2-73B42644E743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6251E825-FAD8-494B-9B9B-B0E71864A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29739" y="341314"/>
            <a:ext cx="2743200" cy="365125"/>
          </a:xfrm>
        </p:spPr>
        <p:txBody>
          <a:bodyPr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5FB82C2F-A2A2-4761-B487-A2BEE9E7B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0150" y="523877"/>
            <a:ext cx="6343650" cy="1084262"/>
          </a:xfrm>
        </p:spPr>
        <p:txBody>
          <a:bodyPr>
            <a:normAutofit/>
          </a:bodyPr>
          <a:lstStyle>
            <a:lvl1pPr algn="r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4" name="그림 개체 틀 13">
            <a:extLst>
              <a:ext uri="{FF2B5EF4-FFF2-40B4-BE49-F238E27FC236}">
                <a16:creationId xmlns:a16="http://schemas.microsoft.com/office/drawing/2014/main" id="{4A0673EC-2E6E-43EA-ABF0-6AF3D4923A1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152400 w 3581400"/>
              <a:gd name="connsiteY0" fmla="*/ 0 h 6858000"/>
              <a:gd name="connsiteX1" fmla="*/ 3581400 w 3581400"/>
              <a:gd name="connsiteY1" fmla="*/ 3429000 h 6858000"/>
              <a:gd name="connsiteX2" fmla="*/ 152400 w 3581400"/>
              <a:gd name="connsiteY2" fmla="*/ 6858000 h 6858000"/>
              <a:gd name="connsiteX3" fmla="*/ 0 w 3581400"/>
              <a:gd name="connsiteY3" fmla="*/ 6854147 h 6858000"/>
              <a:gd name="connsiteX4" fmla="*/ 0 w 3581400"/>
              <a:gd name="connsiteY4" fmla="*/ 385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81400" h="6858000">
                <a:moveTo>
                  <a:pt x="152400" y="0"/>
                </a:moveTo>
                <a:cubicBezTo>
                  <a:pt x="2046184" y="0"/>
                  <a:pt x="3581400" y="1535216"/>
                  <a:pt x="3581400" y="3429000"/>
                </a:cubicBezTo>
                <a:cubicBezTo>
                  <a:pt x="3581400" y="5322784"/>
                  <a:pt x="2046184" y="6858000"/>
                  <a:pt x="152400" y="6858000"/>
                </a:cubicBezTo>
                <a:lnTo>
                  <a:pt x="0" y="6854147"/>
                </a:lnTo>
                <a:lnTo>
                  <a:pt x="0" y="385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681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16B10-1FAD-4A21-B244-1EF73395C5BD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6251E825-FAD8-494B-9B9B-B0E71864A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061" y="341314"/>
            <a:ext cx="2743200" cy="365125"/>
          </a:xfrm>
        </p:spPr>
        <p:txBody>
          <a:bodyPr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5FB82C2F-A2A2-4761-B487-A2BEE9E7B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877"/>
            <a:ext cx="10515600" cy="1084262"/>
          </a:xfrm>
        </p:spPr>
        <p:txBody>
          <a:bodyPr>
            <a:normAutofit/>
          </a:bodyPr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3" name="그림 개체 틀 12">
            <a:extLst>
              <a:ext uri="{FF2B5EF4-FFF2-40B4-BE49-F238E27FC236}">
                <a16:creationId xmlns:a16="http://schemas.microsoft.com/office/drawing/2014/main" id="{AE1279DF-5D06-4CC6-A2E9-AA567896252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150154" y="1066009"/>
            <a:ext cx="6041846" cy="5791991"/>
          </a:xfrm>
          <a:custGeom>
            <a:avLst/>
            <a:gdLst>
              <a:gd name="connsiteX0" fmla="*/ 6041846 w 6041846"/>
              <a:gd name="connsiteY0" fmla="*/ 0 h 5791991"/>
              <a:gd name="connsiteX1" fmla="*/ 6041846 w 6041846"/>
              <a:gd name="connsiteY1" fmla="*/ 5791991 h 5791991"/>
              <a:gd name="connsiteX2" fmla="*/ 0 w 6041846"/>
              <a:gd name="connsiteY2" fmla="*/ 5791991 h 5791991"/>
              <a:gd name="connsiteX3" fmla="*/ 1388 w 6041846"/>
              <a:gd name="connsiteY3" fmla="*/ 5737082 h 5791991"/>
              <a:gd name="connsiteX4" fmla="*/ 6041846 w 6041846"/>
              <a:gd name="connsiteY4" fmla="*/ 0 h 5791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41846" h="5791991">
                <a:moveTo>
                  <a:pt x="6041846" y="0"/>
                </a:moveTo>
                <a:lnTo>
                  <a:pt x="6041846" y="5791991"/>
                </a:lnTo>
                <a:lnTo>
                  <a:pt x="0" y="5791991"/>
                </a:lnTo>
                <a:lnTo>
                  <a:pt x="1388" y="5737082"/>
                </a:lnTo>
                <a:cubicBezTo>
                  <a:pt x="163381" y="2541327"/>
                  <a:pt x="2805834" y="0"/>
                  <a:pt x="604184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15" name="자유형: 도형 14">
            <a:extLst>
              <a:ext uri="{FF2B5EF4-FFF2-40B4-BE49-F238E27FC236}">
                <a16:creationId xmlns:a16="http://schemas.microsoft.com/office/drawing/2014/main" id="{08D36D73-0315-48F5-B7E8-9D5956E407A2}"/>
              </a:ext>
            </a:extLst>
          </p:cNvPr>
          <p:cNvSpPr/>
          <p:nvPr userDrawn="1"/>
        </p:nvSpPr>
        <p:spPr>
          <a:xfrm rot="16200000">
            <a:off x="677742" y="-116127"/>
            <a:ext cx="320916" cy="553170"/>
          </a:xfrm>
          <a:custGeom>
            <a:avLst/>
            <a:gdLst>
              <a:gd name="connsiteX0" fmla="*/ 459673 w 533349"/>
              <a:gd name="connsiteY0" fmla="*/ 0 h 919346"/>
              <a:gd name="connsiteX1" fmla="*/ 533349 w 533349"/>
              <a:gd name="connsiteY1" fmla="*/ 0 h 919346"/>
              <a:gd name="connsiteX2" fmla="*/ 533349 w 533349"/>
              <a:gd name="connsiteY2" fmla="*/ 919346 h 919346"/>
              <a:gd name="connsiteX3" fmla="*/ 459673 w 533349"/>
              <a:gd name="connsiteY3" fmla="*/ 919346 h 919346"/>
              <a:gd name="connsiteX4" fmla="*/ 0 w 533349"/>
              <a:gd name="connsiteY4" fmla="*/ 459673 h 919346"/>
              <a:gd name="connsiteX5" fmla="*/ 459673 w 533349"/>
              <a:gd name="connsiteY5" fmla="*/ 0 h 919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349" h="919346">
                <a:moveTo>
                  <a:pt x="459673" y="0"/>
                </a:moveTo>
                <a:lnTo>
                  <a:pt x="533349" y="0"/>
                </a:lnTo>
                <a:lnTo>
                  <a:pt x="533349" y="919346"/>
                </a:lnTo>
                <a:lnTo>
                  <a:pt x="459673" y="919346"/>
                </a:lnTo>
                <a:cubicBezTo>
                  <a:pt x="205803" y="919346"/>
                  <a:pt x="0" y="713543"/>
                  <a:pt x="0" y="459673"/>
                </a:cubicBezTo>
                <a:cubicBezTo>
                  <a:pt x="0" y="205803"/>
                  <a:pt x="205803" y="0"/>
                  <a:pt x="45967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6774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71124-958F-45D2-A14F-8DB4F0A3A4D4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6251E825-FAD8-494B-9B9B-B0E71864A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061" y="341314"/>
            <a:ext cx="2743200" cy="365125"/>
          </a:xfrm>
        </p:spPr>
        <p:txBody>
          <a:bodyPr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5FB82C2F-A2A2-4761-B487-A2BEE9E7B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877"/>
            <a:ext cx="10515600" cy="1084262"/>
          </a:xfrm>
        </p:spPr>
        <p:txBody>
          <a:bodyPr>
            <a:normAutofit/>
          </a:bodyPr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그림 개체 틀 5">
            <a:extLst>
              <a:ext uri="{FF2B5EF4-FFF2-40B4-BE49-F238E27FC236}">
                <a16:creationId xmlns:a16="http://schemas.microsoft.com/office/drawing/2014/main" id="{BEA67D6A-A1C7-42F1-BC61-23295C9E15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200" y="1702324"/>
            <a:ext cx="2381250" cy="4559840"/>
          </a:xfrm>
          <a:custGeom>
            <a:avLst/>
            <a:gdLst>
              <a:gd name="connsiteX0" fmla="*/ 152400 w 3581400"/>
              <a:gd name="connsiteY0" fmla="*/ 0 h 6858000"/>
              <a:gd name="connsiteX1" fmla="*/ 3581400 w 3581400"/>
              <a:gd name="connsiteY1" fmla="*/ 3429000 h 6858000"/>
              <a:gd name="connsiteX2" fmla="*/ 152400 w 3581400"/>
              <a:gd name="connsiteY2" fmla="*/ 6858000 h 6858000"/>
              <a:gd name="connsiteX3" fmla="*/ 0 w 3581400"/>
              <a:gd name="connsiteY3" fmla="*/ 6854147 h 6858000"/>
              <a:gd name="connsiteX4" fmla="*/ 0 w 3581400"/>
              <a:gd name="connsiteY4" fmla="*/ 385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81400" h="6858000">
                <a:moveTo>
                  <a:pt x="152400" y="0"/>
                </a:moveTo>
                <a:cubicBezTo>
                  <a:pt x="2046184" y="0"/>
                  <a:pt x="3581400" y="1535216"/>
                  <a:pt x="3581400" y="3429000"/>
                </a:cubicBezTo>
                <a:cubicBezTo>
                  <a:pt x="3581400" y="5322784"/>
                  <a:pt x="2046184" y="6858000"/>
                  <a:pt x="152400" y="6858000"/>
                </a:cubicBezTo>
                <a:lnTo>
                  <a:pt x="0" y="6854147"/>
                </a:lnTo>
                <a:lnTo>
                  <a:pt x="0" y="385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4A24F6EE-8FF1-488C-97CA-94844F5D7F20}"/>
              </a:ext>
            </a:extLst>
          </p:cNvPr>
          <p:cNvSpPr/>
          <p:nvPr userDrawn="1"/>
        </p:nvSpPr>
        <p:spPr>
          <a:xfrm rot="16200000">
            <a:off x="677742" y="-116127"/>
            <a:ext cx="320916" cy="553170"/>
          </a:xfrm>
          <a:custGeom>
            <a:avLst/>
            <a:gdLst>
              <a:gd name="connsiteX0" fmla="*/ 459673 w 533349"/>
              <a:gd name="connsiteY0" fmla="*/ 0 h 919346"/>
              <a:gd name="connsiteX1" fmla="*/ 533349 w 533349"/>
              <a:gd name="connsiteY1" fmla="*/ 0 h 919346"/>
              <a:gd name="connsiteX2" fmla="*/ 533349 w 533349"/>
              <a:gd name="connsiteY2" fmla="*/ 919346 h 919346"/>
              <a:gd name="connsiteX3" fmla="*/ 459673 w 533349"/>
              <a:gd name="connsiteY3" fmla="*/ 919346 h 919346"/>
              <a:gd name="connsiteX4" fmla="*/ 0 w 533349"/>
              <a:gd name="connsiteY4" fmla="*/ 459673 h 919346"/>
              <a:gd name="connsiteX5" fmla="*/ 459673 w 533349"/>
              <a:gd name="connsiteY5" fmla="*/ 0 h 919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349" h="919346">
                <a:moveTo>
                  <a:pt x="459673" y="0"/>
                </a:moveTo>
                <a:lnTo>
                  <a:pt x="533349" y="0"/>
                </a:lnTo>
                <a:lnTo>
                  <a:pt x="533349" y="919346"/>
                </a:lnTo>
                <a:lnTo>
                  <a:pt x="459673" y="919346"/>
                </a:lnTo>
                <a:cubicBezTo>
                  <a:pt x="205803" y="919346"/>
                  <a:pt x="0" y="713543"/>
                  <a:pt x="0" y="459673"/>
                </a:cubicBezTo>
                <a:cubicBezTo>
                  <a:pt x="0" y="205803"/>
                  <a:pt x="205803" y="0"/>
                  <a:pt x="45967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0479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BBE43-5C8B-496D-89FC-C3443308198D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슬라이드 번호 개체 틀 5">
            <a:extLst>
              <a:ext uri="{FF2B5EF4-FFF2-40B4-BE49-F238E27FC236}">
                <a16:creationId xmlns:a16="http://schemas.microsoft.com/office/drawing/2014/main" id="{6251E825-FAD8-494B-9B9B-B0E71864A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119061" y="341314"/>
            <a:ext cx="2743200" cy="365125"/>
          </a:xfrm>
        </p:spPr>
        <p:txBody>
          <a:bodyPr/>
          <a:lstStyle>
            <a:lvl1pPr algn="r">
              <a:defRPr sz="9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제목 1">
            <a:extLst>
              <a:ext uri="{FF2B5EF4-FFF2-40B4-BE49-F238E27FC236}">
                <a16:creationId xmlns:a16="http://schemas.microsoft.com/office/drawing/2014/main" id="{5FB82C2F-A2A2-4761-B487-A2BEE9E7B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877"/>
            <a:ext cx="10515600" cy="1084262"/>
          </a:xfrm>
        </p:spPr>
        <p:txBody>
          <a:bodyPr>
            <a:normAutofit/>
          </a:bodyPr>
          <a:lstStyle>
            <a:lvl1pPr algn="l"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2" name="자유형: 도형 1">
            <a:extLst>
              <a:ext uri="{FF2B5EF4-FFF2-40B4-BE49-F238E27FC236}">
                <a16:creationId xmlns:a16="http://schemas.microsoft.com/office/drawing/2014/main" id="{4A24F6EE-8FF1-488C-97CA-94844F5D7F20}"/>
              </a:ext>
            </a:extLst>
          </p:cNvPr>
          <p:cNvSpPr/>
          <p:nvPr userDrawn="1"/>
        </p:nvSpPr>
        <p:spPr>
          <a:xfrm rot="16200000">
            <a:off x="677742" y="-116127"/>
            <a:ext cx="320916" cy="553170"/>
          </a:xfrm>
          <a:custGeom>
            <a:avLst/>
            <a:gdLst>
              <a:gd name="connsiteX0" fmla="*/ 459673 w 533349"/>
              <a:gd name="connsiteY0" fmla="*/ 0 h 919346"/>
              <a:gd name="connsiteX1" fmla="*/ 533349 w 533349"/>
              <a:gd name="connsiteY1" fmla="*/ 0 h 919346"/>
              <a:gd name="connsiteX2" fmla="*/ 533349 w 533349"/>
              <a:gd name="connsiteY2" fmla="*/ 919346 h 919346"/>
              <a:gd name="connsiteX3" fmla="*/ 459673 w 533349"/>
              <a:gd name="connsiteY3" fmla="*/ 919346 h 919346"/>
              <a:gd name="connsiteX4" fmla="*/ 0 w 533349"/>
              <a:gd name="connsiteY4" fmla="*/ 459673 h 919346"/>
              <a:gd name="connsiteX5" fmla="*/ 459673 w 533349"/>
              <a:gd name="connsiteY5" fmla="*/ 0 h 919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349" h="919346">
                <a:moveTo>
                  <a:pt x="459673" y="0"/>
                </a:moveTo>
                <a:lnTo>
                  <a:pt x="533349" y="0"/>
                </a:lnTo>
                <a:lnTo>
                  <a:pt x="533349" y="919346"/>
                </a:lnTo>
                <a:lnTo>
                  <a:pt x="459673" y="919346"/>
                </a:lnTo>
                <a:cubicBezTo>
                  <a:pt x="205803" y="919346"/>
                  <a:pt x="0" y="713543"/>
                  <a:pt x="0" y="459673"/>
                </a:cubicBezTo>
                <a:cubicBezTo>
                  <a:pt x="0" y="205803"/>
                  <a:pt x="205803" y="0"/>
                  <a:pt x="45967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1" name="그림 개체 틀 5">
            <a:extLst>
              <a:ext uri="{FF2B5EF4-FFF2-40B4-BE49-F238E27FC236}">
                <a16:creationId xmlns:a16="http://schemas.microsoft.com/office/drawing/2014/main" id="{4A3D4C1B-173F-4D94-B11B-63B4ACAE209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9" y="1757362"/>
            <a:ext cx="3714751" cy="5100638"/>
          </a:xfrm>
          <a:prstGeom prst="round2SameRect">
            <a:avLst>
              <a:gd name="adj1" fmla="val 50000"/>
              <a:gd name="adj2" fmla="val 0"/>
            </a:avLst>
          </a:prstGeom>
          <a:effectLst/>
        </p:spPr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376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3F72AB-C0C2-4F5E-8764-F7D12C4F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C9651-8CF2-489D-8882-2E678F18B883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759DC5-543E-4945-86DB-12F2BDA1A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그림 개체 틀 8">
            <a:extLst>
              <a:ext uri="{FF2B5EF4-FFF2-40B4-BE49-F238E27FC236}">
                <a16:creationId xmlns:a16="http://schemas.microsoft.com/office/drawing/2014/main" id="{3DC5978C-1F42-46D5-A867-1B0EB16FE3A9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1353457"/>
            <a:ext cx="7038750" cy="4151086"/>
          </a:xfrm>
          <a:custGeom>
            <a:avLst/>
            <a:gdLst>
              <a:gd name="connsiteX0" fmla="*/ 0 w 7038750"/>
              <a:gd name="connsiteY0" fmla="*/ 0 h 4151086"/>
              <a:gd name="connsiteX1" fmla="*/ 4963207 w 7038750"/>
              <a:gd name="connsiteY1" fmla="*/ 0 h 4151086"/>
              <a:gd name="connsiteX2" fmla="*/ 7038750 w 7038750"/>
              <a:gd name="connsiteY2" fmla="*/ 2075543 h 4151086"/>
              <a:gd name="connsiteX3" fmla="*/ 4963207 w 7038750"/>
              <a:gd name="connsiteY3" fmla="*/ 4151086 h 4151086"/>
              <a:gd name="connsiteX4" fmla="*/ 0 w 7038750"/>
              <a:gd name="connsiteY4" fmla="*/ 4151086 h 4151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38750" h="4151086">
                <a:moveTo>
                  <a:pt x="0" y="0"/>
                </a:moveTo>
                <a:lnTo>
                  <a:pt x="4963207" y="0"/>
                </a:lnTo>
                <a:cubicBezTo>
                  <a:pt x="6109498" y="0"/>
                  <a:pt x="7038750" y="929252"/>
                  <a:pt x="7038750" y="2075543"/>
                </a:cubicBezTo>
                <a:cubicBezTo>
                  <a:pt x="7038750" y="3221834"/>
                  <a:pt x="6109498" y="4151086"/>
                  <a:pt x="4963207" y="4151086"/>
                </a:cubicBezTo>
                <a:lnTo>
                  <a:pt x="0" y="415108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3954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2D25CE4-AACE-49AD-8B35-7BAC2770E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D5A539B-E2CD-4E59-8563-4A4870F2C3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F3B83E0-80ED-4E20-A590-ED210AFC0D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0423D2-D3C6-44EE-89B9-525CA493B216}" type="datetime1">
              <a:rPr lang="ko-KR" altLang="en-US" smtClean="0"/>
              <a:t>2026-04-23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1AC129C-1230-4F56-9795-A18564312C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E35ACC-F90A-4628-B554-0095691FD1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7659B1-32F7-4523-A338-2B9E60A5014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5209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60" r:id="rId3"/>
    <p:sldLayoutId id="2147483661" r:id="rId4"/>
    <p:sldLayoutId id="2147483658" r:id="rId5"/>
    <p:sldLayoutId id="2147483662" r:id="rId6"/>
    <p:sldLayoutId id="2147483663" r:id="rId7"/>
    <p:sldLayoutId id="2147483664" r:id="rId8"/>
    <p:sldLayoutId id="2147483667" r:id="rId9"/>
    <p:sldLayoutId id="2147483669" r:id="rId10"/>
    <p:sldLayoutId id="2147483670" r:id="rId11"/>
    <p:sldLayoutId id="2147483668" r:id="rId1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microsoft.com/office/2007/relationships/hdphoto" Target="../media/hdphoto3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microsoft.com/office/2007/relationships/hdphoto" Target="../media/hdphoto4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chart" Target="../charts/char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microsoft.com/office/2007/relationships/hdphoto" Target="../media/hdphoto5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2.png"/><Relationship Id="rId4" Type="http://schemas.openxmlformats.org/officeDocument/2006/relationships/hyperlink" Target="mailto:youjin418@hanmail.n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06000" r="-20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개체 틀 19">
            <a:extLst>
              <a:ext uri="{FF2B5EF4-FFF2-40B4-BE49-F238E27FC236}">
                <a16:creationId xmlns:a16="http://schemas.microsoft.com/office/drawing/2014/main" id="{1A4040B1-43DE-44F4-86FC-1C850CDE2C9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3" b="623"/>
          <a:stretch>
            <a:fillRect/>
          </a:stretch>
        </p:blipFill>
        <p:spPr/>
      </p:pic>
      <p:sp>
        <p:nvSpPr>
          <p:cNvPr id="65" name="자유형: 도형 64">
            <a:extLst>
              <a:ext uri="{FF2B5EF4-FFF2-40B4-BE49-F238E27FC236}">
                <a16:creationId xmlns:a16="http://schemas.microsoft.com/office/drawing/2014/main" id="{E9173275-711F-4532-A03C-066D40E542D4}"/>
              </a:ext>
            </a:extLst>
          </p:cNvPr>
          <p:cNvSpPr/>
          <p:nvPr/>
        </p:nvSpPr>
        <p:spPr>
          <a:xfrm>
            <a:off x="0" y="0"/>
            <a:ext cx="6108701" cy="3895725"/>
          </a:xfrm>
          <a:custGeom>
            <a:avLst/>
            <a:gdLst>
              <a:gd name="connsiteX0" fmla="*/ 0 w 7367448"/>
              <a:gd name="connsiteY0" fmla="*/ 0 h 6858000"/>
              <a:gd name="connsiteX1" fmla="*/ 618884 w 7367448"/>
              <a:gd name="connsiteY1" fmla="*/ 0 h 6858000"/>
              <a:gd name="connsiteX2" fmla="*/ 4383203 w 7367448"/>
              <a:gd name="connsiteY2" fmla="*/ 0 h 6858000"/>
              <a:gd name="connsiteX3" fmla="*/ 5002087 w 7367448"/>
              <a:gd name="connsiteY3" fmla="*/ 0 h 6858000"/>
              <a:gd name="connsiteX4" fmla="*/ 5117453 w 7367448"/>
              <a:gd name="connsiteY4" fmla="*/ 41060 h 6858000"/>
              <a:gd name="connsiteX5" fmla="*/ 7367448 w 7367448"/>
              <a:gd name="connsiteY5" fmla="*/ 3429000 h 6858000"/>
              <a:gd name="connsiteX6" fmla="*/ 5117453 w 7367448"/>
              <a:gd name="connsiteY6" fmla="*/ 6816940 h 6858000"/>
              <a:gd name="connsiteX7" fmla="*/ 5002087 w 7367448"/>
              <a:gd name="connsiteY7" fmla="*/ 6858000 h 6858000"/>
              <a:gd name="connsiteX8" fmla="*/ 4383203 w 7367448"/>
              <a:gd name="connsiteY8" fmla="*/ 6858000 h 6858000"/>
              <a:gd name="connsiteX9" fmla="*/ 618884 w 7367448"/>
              <a:gd name="connsiteY9" fmla="*/ 6858000 h 6858000"/>
              <a:gd name="connsiteX10" fmla="*/ 0 w 7367448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367448" h="6858000">
                <a:moveTo>
                  <a:pt x="0" y="0"/>
                </a:moveTo>
                <a:lnTo>
                  <a:pt x="618884" y="0"/>
                </a:lnTo>
                <a:lnTo>
                  <a:pt x="4383203" y="0"/>
                </a:lnTo>
                <a:lnTo>
                  <a:pt x="5002087" y="0"/>
                </a:lnTo>
                <a:lnTo>
                  <a:pt x="5117453" y="41060"/>
                </a:lnTo>
                <a:cubicBezTo>
                  <a:pt x="6430427" y="546731"/>
                  <a:pt x="7367448" y="1872766"/>
                  <a:pt x="7367448" y="3429000"/>
                </a:cubicBezTo>
                <a:cubicBezTo>
                  <a:pt x="7367448" y="4985235"/>
                  <a:pt x="6430427" y="6311269"/>
                  <a:pt x="5117453" y="6816940"/>
                </a:cubicBezTo>
                <a:lnTo>
                  <a:pt x="5002087" y="6858000"/>
                </a:lnTo>
                <a:lnTo>
                  <a:pt x="4383203" y="6858000"/>
                </a:lnTo>
                <a:lnTo>
                  <a:pt x="61888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9B062903-64E4-45A6-990C-735ED35CAF35}"/>
              </a:ext>
            </a:extLst>
          </p:cNvPr>
          <p:cNvSpPr/>
          <p:nvPr/>
        </p:nvSpPr>
        <p:spPr>
          <a:xfrm>
            <a:off x="313480" y="4965066"/>
            <a:ext cx="3665572" cy="40011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2"/>
                </a:solidFill>
                <a:ea typeface="맑은 고딕" panose="020B0503020000020004" pitchFamily="50" charset="-127"/>
              </a:rPr>
              <a:t>                      </a:t>
            </a:r>
            <a:r>
              <a:rPr lang="ko-KR" altLang="en-US" sz="2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2"/>
                </a:solidFill>
                <a:ea typeface="맑은 고딕" panose="020B0503020000020004" pitchFamily="50" charset="-127"/>
              </a:rPr>
              <a:t>㈜</a:t>
            </a:r>
            <a:r>
              <a:rPr lang="ko-KR" altLang="en-US" sz="20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2"/>
                </a:solidFill>
                <a:ea typeface="맑은 고딕" panose="020B0503020000020004" pitchFamily="50" charset="-127"/>
              </a:rPr>
              <a:t>유진기업</a:t>
            </a:r>
            <a:endParaRPr lang="ko-KR" altLang="en-US" sz="2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2"/>
              </a:solidFill>
              <a:ea typeface="맑은 고딕" panose="020B050302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AB7E8A2-FE89-42B3-937A-948EC2D1A8B6}"/>
              </a:ext>
            </a:extLst>
          </p:cNvPr>
          <p:cNvSpPr txBox="1"/>
          <p:nvPr/>
        </p:nvSpPr>
        <p:spPr>
          <a:xfrm>
            <a:off x="777875" y="2277977"/>
            <a:ext cx="46450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6000" b="1" dirty="0">
                <a:solidFill>
                  <a:schemeClr val="accent2"/>
                </a:solidFill>
              </a:rPr>
              <a:t>회사소개서</a:t>
            </a: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9B062903-64E4-45A6-990C-735ED35CAF35}"/>
              </a:ext>
            </a:extLst>
          </p:cNvPr>
          <p:cNvSpPr/>
          <p:nvPr/>
        </p:nvSpPr>
        <p:spPr>
          <a:xfrm>
            <a:off x="487328" y="5957699"/>
            <a:ext cx="3665572" cy="30777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ko-KR" altLang="en-US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2"/>
                </a:solidFill>
                <a:ea typeface="맑은 고딕" panose="020B0503020000020004" pitchFamily="50" charset="-127"/>
              </a:rPr>
              <a:t>                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2"/>
                </a:solidFill>
                <a:ea typeface="맑은 고딕" panose="020B0503020000020004" pitchFamily="50" charset="-127"/>
              </a:rPr>
              <a:t>April 30. </a:t>
            </a:r>
            <a:r>
              <a:rPr lang="en-US" altLang="ko-KR" sz="14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2"/>
                </a:solidFill>
                <a:ea typeface="맑은 고딕" panose="020B0503020000020004" pitchFamily="50" charset="-127"/>
              </a:rPr>
              <a:t>2026</a:t>
            </a:r>
            <a:endParaRPr lang="ko-KR" altLang="en-US" sz="2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2"/>
              </a:solidFill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53150" y="0"/>
            <a:ext cx="6038850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7099" y="846402"/>
            <a:ext cx="3227005" cy="58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26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개체 틀 5">
            <a:extLst>
              <a:ext uri="{FF2B5EF4-FFF2-40B4-BE49-F238E27FC236}">
                <a16:creationId xmlns:a16="http://schemas.microsoft.com/office/drawing/2014/main" id="{F9A0C8D6-DF01-491C-83EB-395CBAC1897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5" r="15725"/>
          <a:stretch>
            <a:fillRect/>
          </a:stretch>
        </p:blipFill>
        <p:spPr/>
      </p:pic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30EDAFB9-A819-4C62-A535-9584C720A280}"/>
              </a:ext>
            </a:extLst>
          </p:cNvPr>
          <p:cNvSpPr/>
          <p:nvPr/>
        </p:nvSpPr>
        <p:spPr>
          <a:xfrm>
            <a:off x="0" y="0"/>
            <a:ext cx="7051661" cy="6858000"/>
          </a:xfrm>
          <a:custGeom>
            <a:avLst/>
            <a:gdLst>
              <a:gd name="connsiteX0" fmla="*/ 0 w 7051661"/>
              <a:gd name="connsiteY0" fmla="*/ 0 h 6858000"/>
              <a:gd name="connsiteX1" fmla="*/ 7051661 w 7051661"/>
              <a:gd name="connsiteY1" fmla="*/ 0 h 6858000"/>
              <a:gd name="connsiteX2" fmla="*/ 6936295 w 7051661"/>
              <a:gd name="connsiteY2" fmla="*/ 41060 h 6858000"/>
              <a:gd name="connsiteX3" fmla="*/ 4686300 w 7051661"/>
              <a:gd name="connsiteY3" fmla="*/ 3429000 h 6858000"/>
              <a:gd name="connsiteX4" fmla="*/ 6936295 w 7051661"/>
              <a:gd name="connsiteY4" fmla="*/ 6816940 h 6858000"/>
              <a:gd name="connsiteX5" fmla="*/ 7051661 w 7051661"/>
              <a:gd name="connsiteY5" fmla="*/ 6858000 h 6858000"/>
              <a:gd name="connsiteX6" fmla="*/ 0 w 705166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051661" h="6858000">
                <a:moveTo>
                  <a:pt x="0" y="0"/>
                </a:moveTo>
                <a:lnTo>
                  <a:pt x="7051661" y="0"/>
                </a:lnTo>
                <a:lnTo>
                  <a:pt x="6936295" y="41060"/>
                </a:lnTo>
                <a:cubicBezTo>
                  <a:pt x="5623321" y="546731"/>
                  <a:pt x="4686300" y="1872766"/>
                  <a:pt x="4686300" y="3429000"/>
                </a:cubicBezTo>
                <a:cubicBezTo>
                  <a:pt x="4686300" y="4985235"/>
                  <a:pt x="5623321" y="6311269"/>
                  <a:pt x="6936295" y="6816940"/>
                </a:cubicBezTo>
                <a:lnTo>
                  <a:pt x="705166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4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2A08BAD-2160-47CD-891E-CD1BE618C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ko-KR" altLang="en-US" dirty="0"/>
              <a:t>목차 </a:t>
            </a:r>
            <a:fld id="{1D7659B1-32F7-4523-A338-2B9E60A50144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EE8A2F-48B7-4D8F-A09D-A03FB76E8B89}"/>
              </a:ext>
            </a:extLst>
          </p:cNvPr>
          <p:cNvSpPr txBox="1"/>
          <p:nvPr/>
        </p:nvSpPr>
        <p:spPr>
          <a:xfrm>
            <a:off x="8237553" y="1770711"/>
            <a:ext cx="2160593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1400" b="1" dirty="0">
                <a:latin typeface="+mn-ea"/>
              </a:rPr>
              <a:t>회사 </a:t>
            </a:r>
            <a:r>
              <a:rPr lang="ko-KR" altLang="en-US" sz="1400" b="1" dirty="0" smtClean="0">
                <a:latin typeface="+mn-ea"/>
              </a:rPr>
              <a:t>개요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6887EA-D4C3-471F-B829-21D5F534700B}"/>
              </a:ext>
            </a:extLst>
          </p:cNvPr>
          <p:cNvSpPr txBox="1"/>
          <p:nvPr/>
        </p:nvSpPr>
        <p:spPr>
          <a:xfrm>
            <a:off x="7232526" y="1739933"/>
            <a:ext cx="911318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>
                <a:solidFill>
                  <a:schemeClr val="accent1"/>
                </a:solidFill>
                <a:latin typeface="+mj-lt"/>
                <a:ea typeface="+mj-ea"/>
              </a:rPr>
              <a:t>01</a:t>
            </a:r>
            <a:endParaRPr lang="ko-KR" altLang="en-US" b="1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32250B-76B4-4E06-9A81-65DBE26BF85C}"/>
              </a:ext>
            </a:extLst>
          </p:cNvPr>
          <p:cNvSpPr txBox="1"/>
          <p:nvPr/>
        </p:nvSpPr>
        <p:spPr>
          <a:xfrm>
            <a:off x="8237552" y="2571898"/>
            <a:ext cx="2905947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사업의 </a:t>
            </a:r>
            <a:r>
              <a:rPr lang="ko-KR" altLang="en-US" sz="1400" b="1" dirty="0">
                <a:latin typeface="+mn-ea"/>
              </a:rPr>
              <a:t>개요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5EA531-55CE-4A6D-80A7-3C4C809B98AC}"/>
              </a:ext>
            </a:extLst>
          </p:cNvPr>
          <p:cNvSpPr txBox="1"/>
          <p:nvPr/>
        </p:nvSpPr>
        <p:spPr>
          <a:xfrm>
            <a:off x="7232526" y="2541120"/>
            <a:ext cx="911318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>
                <a:solidFill>
                  <a:schemeClr val="accent1"/>
                </a:solidFill>
                <a:latin typeface="+mj-lt"/>
                <a:ea typeface="+mj-ea"/>
              </a:rPr>
              <a:t>02</a:t>
            </a:r>
            <a:endParaRPr lang="ko-KR" altLang="en-US" b="1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D1467B-3DDA-4E6B-AEC7-6F2BFDF78104}"/>
              </a:ext>
            </a:extLst>
          </p:cNvPr>
          <p:cNvSpPr txBox="1"/>
          <p:nvPr/>
        </p:nvSpPr>
        <p:spPr>
          <a:xfrm>
            <a:off x="7232526" y="3342307"/>
            <a:ext cx="911318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>
                <a:solidFill>
                  <a:schemeClr val="accent1"/>
                </a:solidFill>
                <a:latin typeface="+mj-lt"/>
                <a:ea typeface="+mj-ea"/>
              </a:rPr>
              <a:t>03</a:t>
            </a:r>
            <a:endParaRPr lang="ko-KR" altLang="en-US" b="1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289AF6B-90A2-4CA9-92A0-989EF10C89DD}"/>
              </a:ext>
            </a:extLst>
          </p:cNvPr>
          <p:cNvSpPr txBox="1"/>
          <p:nvPr/>
        </p:nvSpPr>
        <p:spPr>
          <a:xfrm>
            <a:off x="8237551" y="3419251"/>
            <a:ext cx="2905947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1400" b="1" dirty="0" smtClean="0">
                <a:latin typeface="+mn-ea"/>
              </a:rPr>
              <a:t>사업 현황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532CBD4-A5F3-462A-95E0-ED5D5BEDD824}"/>
              </a:ext>
            </a:extLst>
          </p:cNvPr>
          <p:cNvSpPr txBox="1"/>
          <p:nvPr/>
        </p:nvSpPr>
        <p:spPr>
          <a:xfrm>
            <a:off x="7232526" y="4143494"/>
            <a:ext cx="911318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b="1" dirty="0">
                <a:solidFill>
                  <a:schemeClr val="accent1"/>
                </a:solidFill>
                <a:latin typeface="+mj-lt"/>
                <a:ea typeface="+mj-ea"/>
              </a:rPr>
              <a:t>04</a:t>
            </a:r>
            <a:endParaRPr lang="ko-KR" altLang="en-US" b="1" dirty="0">
              <a:solidFill>
                <a:schemeClr val="accent1"/>
              </a:solidFill>
              <a:latin typeface="+mj-lt"/>
              <a:ea typeface="+mj-ea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35D89A2-9DB1-4FBB-B533-245CCDE289BA}"/>
              </a:ext>
            </a:extLst>
          </p:cNvPr>
          <p:cNvSpPr txBox="1"/>
          <p:nvPr/>
        </p:nvSpPr>
        <p:spPr>
          <a:xfrm>
            <a:off x="8237551" y="4201158"/>
            <a:ext cx="2905947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1400" b="1" dirty="0" err="1" smtClean="0">
                <a:latin typeface="+mn-ea"/>
              </a:rPr>
              <a:t>재무현황</a:t>
            </a:r>
            <a:r>
              <a:rPr lang="ko-KR" altLang="en-US" sz="1400" b="1" dirty="0" smtClean="0">
                <a:latin typeface="+mn-ea"/>
              </a:rPr>
              <a:t> 및 전망 </a:t>
            </a:r>
            <a:r>
              <a:rPr lang="en-US" altLang="ko-KR" sz="1400" b="1" dirty="0" smtClean="0">
                <a:latin typeface="+mn-ea"/>
              </a:rPr>
              <a:t>(SWOT</a:t>
            </a:r>
            <a:r>
              <a:rPr lang="ko-KR" altLang="en-US" sz="1400" b="1" dirty="0" smtClean="0">
                <a:latin typeface="+mn-ea"/>
              </a:rPr>
              <a:t>분석</a:t>
            </a:r>
            <a:r>
              <a:rPr lang="en-US" altLang="ko-KR" sz="1400" b="1" dirty="0" smtClean="0">
                <a:latin typeface="+mn-ea"/>
              </a:rPr>
              <a:t>)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CD6E7C0-EA1D-4E68-9738-3F4FC5510B5D}"/>
              </a:ext>
            </a:extLst>
          </p:cNvPr>
          <p:cNvSpPr txBox="1"/>
          <p:nvPr/>
        </p:nvSpPr>
        <p:spPr>
          <a:xfrm>
            <a:off x="1301033" y="2890391"/>
            <a:ext cx="3739540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+mj-lt"/>
              </a:rPr>
              <a:t>Table of Contents</a:t>
            </a:r>
            <a:endParaRPr lang="ko-KR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3" name="자유형: 도형 12">
            <a:extLst>
              <a:ext uri="{FF2B5EF4-FFF2-40B4-BE49-F238E27FC236}">
                <a16:creationId xmlns:a16="http://schemas.microsoft.com/office/drawing/2014/main" id="{DA107759-472D-4916-814D-02D8DDABB148}"/>
              </a:ext>
            </a:extLst>
          </p:cNvPr>
          <p:cNvSpPr/>
          <p:nvPr/>
        </p:nvSpPr>
        <p:spPr>
          <a:xfrm rot="10800000">
            <a:off x="679084" y="3047879"/>
            <a:ext cx="441084" cy="760306"/>
          </a:xfrm>
          <a:custGeom>
            <a:avLst/>
            <a:gdLst>
              <a:gd name="connsiteX0" fmla="*/ 459673 w 533349"/>
              <a:gd name="connsiteY0" fmla="*/ 0 h 919346"/>
              <a:gd name="connsiteX1" fmla="*/ 533349 w 533349"/>
              <a:gd name="connsiteY1" fmla="*/ 0 h 919346"/>
              <a:gd name="connsiteX2" fmla="*/ 533349 w 533349"/>
              <a:gd name="connsiteY2" fmla="*/ 919346 h 919346"/>
              <a:gd name="connsiteX3" fmla="*/ 459673 w 533349"/>
              <a:gd name="connsiteY3" fmla="*/ 919346 h 919346"/>
              <a:gd name="connsiteX4" fmla="*/ 0 w 533349"/>
              <a:gd name="connsiteY4" fmla="*/ 459673 h 919346"/>
              <a:gd name="connsiteX5" fmla="*/ 459673 w 533349"/>
              <a:gd name="connsiteY5" fmla="*/ 0 h 919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3349" h="919346">
                <a:moveTo>
                  <a:pt x="459673" y="0"/>
                </a:moveTo>
                <a:lnTo>
                  <a:pt x="533349" y="0"/>
                </a:lnTo>
                <a:lnTo>
                  <a:pt x="533349" y="919346"/>
                </a:lnTo>
                <a:lnTo>
                  <a:pt x="459673" y="919346"/>
                </a:lnTo>
                <a:cubicBezTo>
                  <a:pt x="205803" y="919346"/>
                  <a:pt x="0" y="713543"/>
                  <a:pt x="0" y="459673"/>
                </a:cubicBezTo>
                <a:cubicBezTo>
                  <a:pt x="0" y="205803"/>
                  <a:pt x="205803" y="0"/>
                  <a:pt x="45967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6710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519141DC-A1DF-46DD-87FC-E53C36816026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>
            <a:fillRect/>
          </a:stretch>
        </p:blipFill>
        <p:spPr/>
      </p:pic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13F4EE04-6916-4FE4-8C0A-6C5BD85A8AAA}"/>
              </a:ext>
            </a:extLst>
          </p:cNvPr>
          <p:cNvSpPr/>
          <p:nvPr/>
        </p:nvSpPr>
        <p:spPr>
          <a:xfrm flipH="1">
            <a:off x="6362700" y="3428999"/>
            <a:ext cx="5829300" cy="1327554"/>
          </a:xfrm>
          <a:custGeom>
            <a:avLst/>
            <a:gdLst>
              <a:gd name="connsiteX0" fmla="*/ 0 w 5829300"/>
              <a:gd name="connsiteY0" fmla="*/ 0 h 1327554"/>
              <a:gd name="connsiteX1" fmla="*/ 5165523 w 5829300"/>
              <a:gd name="connsiteY1" fmla="*/ 0 h 1327554"/>
              <a:gd name="connsiteX2" fmla="*/ 5829300 w 5829300"/>
              <a:gd name="connsiteY2" fmla="*/ 663777 h 1327554"/>
              <a:gd name="connsiteX3" fmla="*/ 5829299 w 5829300"/>
              <a:gd name="connsiteY3" fmla="*/ 663777 h 1327554"/>
              <a:gd name="connsiteX4" fmla="*/ 5165522 w 5829300"/>
              <a:gd name="connsiteY4" fmla="*/ 1327554 h 1327554"/>
              <a:gd name="connsiteX5" fmla="*/ 0 w 5829300"/>
              <a:gd name="connsiteY5" fmla="*/ 1327553 h 1327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29300" h="1327554">
                <a:moveTo>
                  <a:pt x="0" y="0"/>
                </a:moveTo>
                <a:lnTo>
                  <a:pt x="5165523" y="0"/>
                </a:lnTo>
                <a:cubicBezTo>
                  <a:pt x="5532117" y="0"/>
                  <a:pt x="5829300" y="297183"/>
                  <a:pt x="5829300" y="663777"/>
                </a:cubicBezTo>
                <a:lnTo>
                  <a:pt x="5829299" y="663777"/>
                </a:lnTo>
                <a:cubicBezTo>
                  <a:pt x="5829299" y="1030371"/>
                  <a:pt x="5532116" y="1327554"/>
                  <a:pt x="5165522" y="1327554"/>
                </a:cubicBezTo>
                <a:lnTo>
                  <a:pt x="0" y="132755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25B96E-D356-4709-861F-648C9B425F80}"/>
              </a:ext>
            </a:extLst>
          </p:cNvPr>
          <p:cNvSpPr txBox="1"/>
          <p:nvPr/>
        </p:nvSpPr>
        <p:spPr>
          <a:xfrm>
            <a:off x="1238250" y="2586728"/>
            <a:ext cx="2400300" cy="216982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en-US" altLang="ko-KR" sz="1000" dirty="0">
                <a:solidFill>
                  <a:schemeClr val="bg1"/>
                </a:solidFill>
                <a:latin typeface="+mn-ea"/>
              </a:rPr>
              <a:t>CEO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인사말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경영이념 및 목표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회사개요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err="1">
                <a:solidFill>
                  <a:schemeClr val="bg1"/>
                </a:solidFill>
                <a:latin typeface="+mn-ea"/>
              </a:rPr>
              <a:t>회사연혁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err="1" smtClean="0">
                <a:solidFill>
                  <a:schemeClr val="bg1"/>
                </a:solidFill>
                <a:latin typeface="+mn-ea"/>
              </a:rPr>
              <a:t>주요재무</a:t>
            </a: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 현황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특허 보유 현황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특허 및 인증서 보유 현황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err="1" smtClean="0">
                <a:solidFill>
                  <a:schemeClr val="bg1"/>
                </a:solidFill>
                <a:latin typeface="+mn-ea"/>
              </a:rPr>
              <a:t>기술등급</a:t>
            </a: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 현황</a:t>
            </a:r>
            <a:endParaRPr lang="en-US" altLang="ko-KR" sz="1000" dirty="0" smtClean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기계</a:t>
            </a:r>
            <a:r>
              <a:rPr lang="en-US" altLang="ko-KR" sz="1000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기구 목록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FA747F8-AA9A-43DE-B7B9-C399D7B155F6}"/>
              </a:ext>
            </a:extLst>
          </p:cNvPr>
          <p:cNvSpPr txBox="1"/>
          <p:nvPr/>
        </p:nvSpPr>
        <p:spPr>
          <a:xfrm>
            <a:off x="7277099" y="1566952"/>
            <a:ext cx="3590926" cy="18620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1500" dirty="0">
                <a:solidFill>
                  <a:schemeClr val="bg1"/>
                </a:solidFill>
                <a:latin typeface="+mj-lt"/>
              </a:rPr>
              <a:t>01</a:t>
            </a:r>
            <a:endParaRPr lang="ko-KR" altLang="en-US" sz="115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3F3025-3B3A-4A19-9F2A-9F4A171C1BF7}"/>
              </a:ext>
            </a:extLst>
          </p:cNvPr>
          <p:cNvSpPr txBox="1"/>
          <p:nvPr/>
        </p:nvSpPr>
        <p:spPr>
          <a:xfrm>
            <a:off x="7277099" y="3694906"/>
            <a:ext cx="59531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chemeClr val="bg1"/>
                </a:solidFill>
              </a:rPr>
              <a:t>회사 개요</a:t>
            </a:r>
            <a:endParaRPr lang="ko-KR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02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5421086" y="2076038"/>
            <a:ext cx="6213021" cy="415848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46A707A1-31BF-4A6A-AC96-DC85FA6D3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5FCDE456-311F-4E8D-B7D7-F7877D8406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CEO </a:t>
            </a:r>
            <a:r>
              <a:rPr lang="ko-KR" altLang="en-US" dirty="0"/>
              <a:t>인사말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E31DD63-B68B-4FA6-A204-85575696CA51}"/>
              </a:ext>
            </a:extLst>
          </p:cNvPr>
          <p:cNvSpPr txBox="1"/>
          <p:nvPr/>
        </p:nvSpPr>
        <p:spPr>
          <a:xfrm>
            <a:off x="5684074" y="1837089"/>
            <a:ext cx="571381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endParaRPr lang="ko-KR" altLang="en-US" dirty="0"/>
          </a:p>
          <a:p>
            <a:pPr algn="just" fontAlgn="base"/>
            <a:endParaRPr lang="en-US" altLang="ko-KR" dirty="0" smtClean="0">
              <a:latin typeface="휴먼편지체" panose="02030504000101010101" pitchFamily="18" charset="-127"/>
              <a:ea typeface="휴먼편지체" panose="02030504000101010101" pitchFamily="18" charset="-127"/>
              <a:cs typeface="Arial" panose="020B0604020202020204" pitchFamily="34" charset="0"/>
            </a:endParaRPr>
          </a:p>
          <a:p>
            <a:pPr algn="just" fontAlgn="base"/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저희  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㈜</a:t>
            </a:r>
            <a:r>
              <a:rPr lang="ko-KR" altLang="en-US" b="1" dirty="0" err="1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유진기업</a:t>
            </a:r>
            <a:r>
              <a:rPr lang="ko-KR" altLang="en-US" dirty="0" err="1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은</a:t>
            </a:r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 </a:t>
            </a:r>
            <a:r>
              <a:rPr lang="en-US" altLang="ko-KR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R.K</a:t>
            </a:r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와  조달청에 납품하는  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상업용 </a:t>
            </a:r>
            <a:r>
              <a:rPr lang="ko-KR" altLang="en-US" b="1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가스</a:t>
            </a:r>
            <a:r>
              <a:rPr lang="en-US" altLang="ko-KR" b="1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</a:t>
            </a:r>
            <a:r>
              <a:rPr lang="ko-KR" altLang="en-US" b="1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전기 오븐 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(5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단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6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단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12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단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24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단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40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단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)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과 </a:t>
            </a:r>
            <a:r>
              <a:rPr lang="ko-KR" altLang="en-US" b="1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상업용 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가스 및 </a:t>
            </a:r>
            <a:r>
              <a:rPr lang="ko-KR" altLang="en-US" b="1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인덕션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b="1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취반기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(100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인용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150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인용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), 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상업용 </a:t>
            </a:r>
            <a:r>
              <a:rPr lang="ko-KR" altLang="en-US" b="1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인덕션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b="1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주방기기 </a:t>
            </a:r>
            <a:r>
              <a:rPr lang="en-US" altLang="ko-KR" b="1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(</a:t>
            </a:r>
            <a:r>
              <a:rPr lang="ko-KR" altLang="en-US" b="1" dirty="0" err="1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낮은렌지</a:t>
            </a:r>
            <a:r>
              <a:rPr lang="ko-KR" altLang="en-US" b="1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en-US" altLang="ko-KR" b="1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1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구</a:t>
            </a:r>
            <a:r>
              <a:rPr lang="en-US" altLang="ko-KR" b="1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2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구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en-US" altLang="ko-KR" b="1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b="1" dirty="0" err="1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높은렌지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3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구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그리들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b="1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복음솥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국솥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자동 </a:t>
            </a:r>
            <a:r>
              <a:rPr lang="ko-KR" altLang="en-US" b="1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교반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b="1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볶음솥</a:t>
            </a:r>
            <a:r>
              <a:rPr lang="en-US" altLang="ko-KR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)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등을 제작</a:t>
            </a:r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판매하는 </a:t>
            </a:r>
            <a:r>
              <a:rPr lang="ko-KR" altLang="en-US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업력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50</a:t>
            </a:r>
            <a:r>
              <a:rPr lang="ko-KR" altLang="en-US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년이된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전통있는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회사입니다</a:t>
            </a:r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. 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오랜 </a:t>
            </a:r>
            <a:r>
              <a:rPr lang="ko-KR" altLang="en-US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기간동안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축척한 기술과 </a:t>
            </a:r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know-how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를 통하여 고객님의 요구사항에 </a:t>
            </a:r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맞는  맞춤형  </a:t>
            </a:r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Solution(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기술</a:t>
            </a:r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제조</a:t>
            </a:r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) 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제공을 약속 드리겠습니다</a:t>
            </a:r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.</a:t>
            </a:r>
            <a:endParaRPr lang="ko-KR" altLang="en-US" dirty="0">
              <a:latin typeface="휴먼편지체" panose="02030504000101010101" pitchFamily="18" charset="-127"/>
              <a:ea typeface="휴먼편지체" panose="02030504000101010101" pitchFamily="18" charset="-127"/>
              <a:cs typeface="Arial" panose="020B0604020202020204" pitchFamily="34" charset="0"/>
            </a:endParaRPr>
          </a:p>
          <a:p>
            <a:pPr algn="just" fontAlgn="base"/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소통을 통해  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고객님들의 생각과 의견 하나</a:t>
            </a:r>
            <a:r>
              <a:rPr lang="en-US" altLang="ko-KR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하나를 모아 완성도 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높은 </a:t>
            </a:r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제품을 제공토록 하겠으며</a:t>
            </a:r>
            <a:r>
              <a:rPr lang="en-US" altLang="ko-KR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앞으로도 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고객님들의 ‘</a:t>
            </a:r>
            <a:r>
              <a:rPr lang="ko-KR" altLang="en-US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소리’에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귀 기울이며 </a:t>
            </a:r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발전하는  </a:t>
            </a:r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㈜</a:t>
            </a:r>
            <a:r>
              <a:rPr lang="ko-KR" altLang="en-US" b="1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유진기업</a:t>
            </a:r>
            <a:r>
              <a:rPr lang="ko-KR" altLang="en-US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이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되도록 노력하겠습니다</a:t>
            </a:r>
            <a:r>
              <a:rPr lang="en-US" altLang="ko-KR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.</a:t>
            </a:r>
          </a:p>
          <a:p>
            <a:pPr algn="just" fontAlgn="base"/>
            <a:endParaRPr lang="ko-KR" altLang="en-US" dirty="0">
              <a:latin typeface="휴먼편지체" panose="02030504000101010101" pitchFamily="18" charset="-127"/>
              <a:ea typeface="휴먼편지체" panose="02030504000101010101" pitchFamily="18" charset="-127"/>
              <a:cs typeface="Arial" panose="020B0604020202020204" pitchFamily="34" charset="0"/>
            </a:endParaRPr>
          </a:p>
          <a:p>
            <a:pPr algn="just" fontAlgn="base"/>
            <a:r>
              <a:rPr lang="ko-KR" altLang="en-US" b="1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㈜</a:t>
            </a:r>
            <a:r>
              <a:rPr lang="ko-KR" altLang="en-US" b="1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유진기업</a:t>
            </a:r>
            <a:r>
              <a:rPr lang="ko-KR" altLang="en-US" dirty="0" err="1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에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많은 관심과 사랑 그리고 </a:t>
            </a:r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 따뜻한 </a:t>
            </a:r>
            <a:r>
              <a:rPr lang="ko-KR" altLang="en-US" dirty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응원 </a:t>
            </a:r>
            <a:r>
              <a:rPr lang="ko-KR" altLang="en-US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부탁드립니다 </a:t>
            </a:r>
            <a:r>
              <a:rPr lang="en-US" altLang="ko-KR" dirty="0" smtClean="0">
                <a:latin typeface="휴먼편지체" panose="02030504000101010101" pitchFamily="18" charset="-127"/>
                <a:ea typeface="휴먼편지체" panose="02030504000101010101" pitchFamily="18" charset="-127"/>
                <a:cs typeface="Arial" panose="020B0604020202020204" pitchFamily="34" charset="0"/>
              </a:rPr>
              <a:t>^~^</a:t>
            </a:r>
            <a:endParaRPr lang="ko-KR" altLang="en-US" dirty="0">
              <a:latin typeface="휴먼편지체" panose="02030504000101010101" pitchFamily="18" charset="-127"/>
              <a:ea typeface="휴먼편지체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4" name="자유형: 도형 13">
            <a:extLst>
              <a:ext uri="{FF2B5EF4-FFF2-40B4-BE49-F238E27FC236}">
                <a16:creationId xmlns:a16="http://schemas.microsoft.com/office/drawing/2014/main" id="{D825ADA5-8CB4-4066-8F78-07640F45CB6E}"/>
              </a:ext>
            </a:extLst>
          </p:cNvPr>
          <p:cNvSpPr/>
          <p:nvPr/>
        </p:nvSpPr>
        <p:spPr>
          <a:xfrm>
            <a:off x="0" y="3428999"/>
            <a:ext cx="6096000" cy="3429001"/>
          </a:xfrm>
          <a:custGeom>
            <a:avLst/>
            <a:gdLst>
              <a:gd name="connsiteX0" fmla="*/ 0 w 6096000"/>
              <a:gd name="connsiteY0" fmla="*/ 1 h 3429001"/>
              <a:gd name="connsiteX1" fmla="*/ 6003655 w 6096000"/>
              <a:gd name="connsiteY1" fmla="*/ 3424539 h 3429001"/>
              <a:gd name="connsiteX2" fmla="*/ 6096000 w 6096000"/>
              <a:gd name="connsiteY2" fmla="*/ 3425804 h 3429001"/>
              <a:gd name="connsiteX3" fmla="*/ 6096000 w 6096000"/>
              <a:gd name="connsiteY3" fmla="*/ 3429001 h 3429001"/>
              <a:gd name="connsiteX4" fmla="*/ 0 w 6096000"/>
              <a:gd name="connsiteY4" fmla="*/ 3429001 h 3429001"/>
              <a:gd name="connsiteX5" fmla="*/ 0 w 6096000"/>
              <a:gd name="connsiteY5" fmla="*/ 0 h 3429001"/>
              <a:gd name="connsiteX6" fmla="*/ 0 w 6096000"/>
              <a:gd name="connsiteY6" fmla="*/ 0 h 3429001"/>
              <a:gd name="connsiteX7" fmla="*/ 0 w 6096000"/>
              <a:gd name="connsiteY7" fmla="*/ 1 h 34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096000" h="3429001">
                <a:moveTo>
                  <a:pt x="0" y="1"/>
                </a:moveTo>
                <a:cubicBezTo>
                  <a:pt x="0" y="1834604"/>
                  <a:pt x="2659410" y="3332700"/>
                  <a:pt x="6003655" y="3424539"/>
                </a:cubicBezTo>
                <a:lnTo>
                  <a:pt x="6096000" y="3425804"/>
                </a:lnTo>
                <a:lnTo>
                  <a:pt x="6096000" y="3429001"/>
                </a:lnTo>
                <a:lnTo>
                  <a:pt x="0" y="3429001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0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12" name="그림 개체 틀 11"/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9023" r="9023"/>
          <a:stretch>
            <a:fillRect/>
          </a:stretch>
        </p:blipFill>
        <p:spPr>
          <a:xfrm>
            <a:off x="838200" y="1452562"/>
            <a:ext cx="3838575" cy="5405438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0661" y="419101"/>
            <a:ext cx="1385888" cy="20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18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1A49752C-E994-411F-90A7-684E983AF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0303CC5E-5321-4031-8517-16DBF0850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경영이념 및 </a:t>
            </a:r>
            <a:r>
              <a:rPr lang="ko-KR" altLang="en-US" dirty="0" smtClean="0"/>
              <a:t>목표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sz="1400" dirty="0" smtClean="0">
                <a:solidFill>
                  <a:schemeClr val="tx1"/>
                </a:solidFill>
              </a:rPr>
              <a:t>우리는 우수한 기술을 추구함으로써 더 쾌적한 주방 환경을 만든다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9C60D2A9-E8FB-4417-9A53-2565508EEEA0}"/>
              </a:ext>
            </a:extLst>
          </p:cNvPr>
          <p:cNvSpPr/>
          <p:nvPr/>
        </p:nvSpPr>
        <p:spPr>
          <a:xfrm flipH="1">
            <a:off x="1601083" y="2543175"/>
            <a:ext cx="8958244" cy="3297535"/>
          </a:xfrm>
          <a:custGeom>
            <a:avLst/>
            <a:gdLst>
              <a:gd name="connsiteX0" fmla="*/ 4483885 w 8958244"/>
              <a:gd name="connsiteY0" fmla="*/ 0 h 3790950"/>
              <a:gd name="connsiteX1" fmla="*/ 4479122 w 8958244"/>
              <a:gd name="connsiteY1" fmla="*/ 1516 h 3790950"/>
              <a:gd name="connsiteX2" fmla="*/ 4474359 w 8958244"/>
              <a:gd name="connsiteY2" fmla="*/ 0 h 3790950"/>
              <a:gd name="connsiteX3" fmla="*/ 1945471 w 8958244"/>
              <a:gd name="connsiteY3" fmla="*/ 804876 h 3790950"/>
              <a:gd name="connsiteX4" fmla="*/ 2571750 w 8958244"/>
              <a:gd name="connsiteY4" fmla="*/ 804876 h 3790950"/>
              <a:gd name="connsiteX5" fmla="*/ 0 w 8958244"/>
              <a:gd name="connsiteY5" fmla="*/ 3790950 h 3790950"/>
              <a:gd name="connsiteX6" fmla="*/ 4479122 w 8958244"/>
              <a:gd name="connsiteY6" fmla="*/ 3784260 h 3790950"/>
              <a:gd name="connsiteX7" fmla="*/ 8958244 w 8958244"/>
              <a:gd name="connsiteY7" fmla="*/ 3790950 h 3790950"/>
              <a:gd name="connsiteX8" fmla="*/ 6386494 w 8958244"/>
              <a:gd name="connsiteY8" fmla="*/ 804876 h 3790950"/>
              <a:gd name="connsiteX9" fmla="*/ 7012773 w 8958244"/>
              <a:gd name="connsiteY9" fmla="*/ 804876 h 3790950"/>
              <a:gd name="connsiteX0" fmla="*/ 4479122 w 8958244"/>
              <a:gd name="connsiteY0" fmla="*/ 3784260 h 3900827"/>
              <a:gd name="connsiteX1" fmla="*/ 8958244 w 8958244"/>
              <a:gd name="connsiteY1" fmla="*/ 3790950 h 3900827"/>
              <a:gd name="connsiteX2" fmla="*/ 6386494 w 8958244"/>
              <a:gd name="connsiteY2" fmla="*/ 804876 h 3900827"/>
              <a:gd name="connsiteX3" fmla="*/ 7012773 w 8958244"/>
              <a:gd name="connsiteY3" fmla="*/ 804876 h 3900827"/>
              <a:gd name="connsiteX4" fmla="*/ 4483885 w 8958244"/>
              <a:gd name="connsiteY4" fmla="*/ 0 h 3900827"/>
              <a:gd name="connsiteX5" fmla="*/ 4479122 w 8958244"/>
              <a:gd name="connsiteY5" fmla="*/ 1516 h 3900827"/>
              <a:gd name="connsiteX6" fmla="*/ 4474359 w 8958244"/>
              <a:gd name="connsiteY6" fmla="*/ 0 h 3900827"/>
              <a:gd name="connsiteX7" fmla="*/ 1945471 w 8958244"/>
              <a:gd name="connsiteY7" fmla="*/ 804876 h 3900827"/>
              <a:gd name="connsiteX8" fmla="*/ 2571750 w 8958244"/>
              <a:gd name="connsiteY8" fmla="*/ 804876 h 3900827"/>
              <a:gd name="connsiteX9" fmla="*/ 0 w 8958244"/>
              <a:gd name="connsiteY9" fmla="*/ 3790950 h 3900827"/>
              <a:gd name="connsiteX10" fmla="*/ 4570562 w 8958244"/>
              <a:gd name="connsiteY10" fmla="*/ 3900828 h 3900827"/>
              <a:gd name="connsiteX0" fmla="*/ 8958244 w 8958244"/>
              <a:gd name="connsiteY0" fmla="*/ 3790950 h 3900828"/>
              <a:gd name="connsiteX1" fmla="*/ 6386494 w 8958244"/>
              <a:gd name="connsiteY1" fmla="*/ 804876 h 3900828"/>
              <a:gd name="connsiteX2" fmla="*/ 7012773 w 8958244"/>
              <a:gd name="connsiteY2" fmla="*/ 804876 h 3900828"/>
              <a:gd name="connsiteX3" fmla="*/ 4483885 w 8958244"/>
              <a:gd name="connsiteY3" fmla="*/ 0 h 3900828"/>
              <a:gd name="connsiteX4" fmla="*/ 4479122 w 8958244"/>
              <a:gd name="connsiteY4" fmla="*/ 1516 h 3900828"/>
              <a:gd name="connsiteX5" fmla="*/ 4474359 w 8958244"/>
              <a:gd name="connsiteY5" fmla="*/ 0 h 3900828"/>
              <a:gd name="connsiteX6" fmla="*/ 1945471 w 8958244"/>
              <a:gd name="connsiteY6" fmla="*/ 804876 h 3900828"/>
              <a:gd name="connsiteX7" fmla="*/ 2571750 w 8958244"/>
              <a:gd name="connsiteY7" fmla="*/ 804876 h 3900828"/>
              <a:gd name="connsiteX8" fmla="*/ 0 w 8958244"/>
              <a:gd name="connsiteY8" fmla="*/ 3790950 h 3900828"/>
              <a:gd name="connsiteX9" fmla="*/ 4570562 w 8958244"/>
              <a:gd name="connsiteY9" fmla="*/ 3900828 h 3900828"/>
              <a:gd name="connsiteX0" fmla="*/ 8958244 w 8958244"/>
              <a:gd name="connsiteY0" fmla="*/ 3790950 h 3790951"/>
              <a:gd name="connsiteX1" fmla="*/ 6386494 w 8958244"/>
              <a:gd name="connsiteY1" fmla="*/ 804876 h 3790951"/>
              <a:gd name="connsiteX2" fmla="*/ 7012773 w 8958244"/>
              <a:gd name="connsiteY2" fmla="*/ 804876 h 3790951"/>
              <a:gd name="connsiteX3" fmla="*/ 4483885 w 8958244"/>
              <a:gd name="connsiteY3" fmla="*/ 0 h 3790951"/>
              <a:gd name="connsiteX4" fmla="*/ 4479122 w 8958244"/>
              <a:gd name="connsiteY4" fmla="*/ 1516 h 3790951"/>
              <a:gd name="connsiteX5" fmla="*/ 4474359 w 8958244"/>
              <a:gd name="connsiteY5" fmla="*/ 0 h 3790951"/>
              <a:gd name="connsiteX6" fmla="*/ 1945471 w 8958244"/>
              <a:gd name="connsiteY6" fmla="*/ 804876 h 3790951"/>
              <a:gd name="connsiteX7" fmla="*/ 2571750 w 8958244"/>
              <a:gd name="connsiteY7" fmla="*/ 804876 h 3790951"/>
              <a:gd name="connsiteX8" fmla="*/ 0 w 8958244"/>
              <a:gd name="connsiteY8" fmla="*/ 3790950 h 379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58244" h="3790951">
                <a:moveTo>
                  <a:pt x="8958244" y="3790950"/>
                </a:moveTo>
                <a:cubicBezTo>
                  <a:pt x="6519844" y="3024192"/>
                  <a:pt x="6376969" y="1285884"/>
                  <a:pt x="6386494" y="804876"/>
                </a:cubicBezTo>
                <a:lnTo>
                  <a:pt x="7012773" y="804876"/>
                </a:lnTo>
                <a:lnTo>
                  <a:pt x="4483885" y="0"/>
                </a:lnTo>
                <a:lnTo>
                  <a:pt x="4479122" y="1516"/>
                </a:lnTo>
                <a:lnTo>
                  <a:pt x="4474359" y="0"/>
                </a:lnTo>
                <a:lnTo>
                  <a:pt x="1945471" y="804876"/>
                </a:lnTo>
                <a:lnTo>
                  <a:pt x="2571750" y="804876"/>
                </a:lnTo>
                <a:cubicBezTo>
                  <a:pt x="2581275" y="1285884"/>
                  <a:pt x="2438400" y="3024192"/>
                  <a:pt x="0" y="3790950"/>
                </a:cubicBez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E4B8917D-F315-4311-B6A0-08A980B44F06}"/>
              </a:ext>
            </a:extLst>
          </p:cNvPr>
          <p:cNvSpPr/>
          <p:nvPr/>
        </p:nvSpPr>
        <p:spPr>
          <a:xfrm>
            <a:off x="2121047" y="3873241"/>
            <a:ext cx="2362199" cy="236219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22">
            <a:extLst>
              <a:ext uri="{FF2B5EF4-FFF2-40B4-BE49-F238E27FC236}">
                <a16:creationId xmlns:a16="http://schemas.microsoft.com/office/drawing/2014/main" id="{3D427DDE-3E05-40A5-890D-1F5916ABC797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079904" y="2017432"/>
            <a:ext cx="6014436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-KR" sz="2000" b="1" dirty="0" smtClean="0">
                <a:solidFill>
                  <a:schemeClr val="accent2"/>
                </a:solidFill>
                <a:latin typeface="+mn-ea"/>
              </a:rPr>
              <a:t>Beyond Technology,  Better Kitchen Life</a:t>
            </a:r>
            <a:endParaRPr lang="ko-KR" altLang="en-US" sz="20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27C7F0E9-78F2-4701-81A0-2FAD95601E77}"/>
              </a:ext>
            </a:extLst>
          </p:cNvPr>
          <p:cNvSpPr/>
          <p:nvPr/>
        </p:nvSpPr>
        <p:spPr>
          <a:xfrm>
            <a:off x="4974429" y="3872160"/>
            <a:ext cx="2362199" cy="236219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4765CACC-3B69-4890-B51C-01F091593E49}"/>
              </a:ext>
            </a:extLst>
          </p:cNvPr>
          <p:cNvSpPr/>
          <p:nvPr/>
        </p:nvSpPr>
        <p:spPr>
          <a:xfrm>
            <a:off x="7832422" y="3873543"/>
            <a:ext cx="2362199" cy="236219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22">
            <a:extLst>
              <a:ext uri="{FF2B5EF4-FFF2-40B4-BE49-F238E27FC236}">
                <a16:creationId xmlns:a16="http://schemas.microsoft.com/office/drawing/2014/main" id="{485A9303-9EE3-42C1-B181-E01D9B03F68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2323945" y="4914113"/>
            <a:ext cx="1927624" cy="12629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buClr>
                <a:schemeClr val="accent6"/>
              </a:buClr>
            </a:pPr>
            <a:r>
              <a:rPr lang="en-US" altLang="ko-KR" sz="1400" b="1" dirty="0">
                <a:solidFill>
                  <a:schemeClr val="bg1"/>
                </a:solidFill>
              </a:rPr>
              <a:t>value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creation</a:t>
            </a:r>
          </a:p>
          <a:p>
            <a:pPr algn="ctr">
              <a:lnSpc>
                <a:spcPct val="150000"/>
              </a:lnSpc>
              <a:buClr>
                <a:schemeClr val="accent6"/>
              </a:buClr>
            </a:pPr>
            <a:r>
              <a:rPr lang="en-US" altLang="ko-KR" sz="1400" dirty="0"/>
              <a:t>Let's create added value</a:t>
            </a:r>
            <a:endParaRPr lang="en-US" altLang="ko-KR" sz="14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Clr>
                <a:schemeClr val="accent6"/>
              </a:buClr>
            </a:pPr>
            <a:endParaRPr lang="ko-KR" altLang="en-US" sz="1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sp>
        <p:nvSpPr>
          <p:cNvPr id="19" name="직사각형 22">
            <a:extLst>
              <a:ext uri="{FF2B5EF4-FFF2-40B4-BE49-F238E27FC236}">
                <a16:creationId xmlns:a16="http://schemas.microsoft.com/office/drawing/2014/main" id="{54150F52-7606-4900-88C6-E979B492F2CB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983880" y="4893008"/>
            <a:ext cx="2352747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buClr>
                <a:schemeClr val="accent6"/>
              </a:buClr>
            </a:pPr>
            <a:r>
              <a:rPr lang="en-US" altLang="ko-KR" sz="1400" b="1" dirty="0" smtClean="0">
                <a:solidFill>
                  <a:schemeClr val="bg1"/>
                </a:solidFill>
              </a:rPr>
              <a:t>Sincerity</a:t>
            </a:r>
          </a:p>
          <a:p>
            <a:pPr algn="ctr">
              <a:lnSpc>
                <a:spcPct val="150000"/>
              </a:lnSpc>
              <a:buClr>
                <a:schemeClr val="accent6"/>
              </a:buClr>
            </a:pPr>
            <a:r>
              <a:rPr lang="en-US" altLang="ko-KR" sz="1400" dirty="0">
                <a:solidFill>
                  <a:schemeClr val="bg1"/>
                </a:solidFill>
              </a:rPr>
              <a:t>Until the Customer is OK</a:t>
            </a:r>
          </a:p>
          <a:p>
            <a:pPr algn="ctr">
              <a:lnSpc>
                <a:spcPct val="150000"/>
              </a:lnSpc>
              <a:buClr>
                <a:schemeClr val="accent6"/>
              </a:buClr>
            </a:pPr>
            <a:endParaRPr lang="ko-KR" altLang="en-US" sz="12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sp>
        <p:nvSpPr>
          <p:cNvPr id="20" name="직사각형 22">
            <a:extLst>
              <a:ext uri="{FF2B5EF4-FFF2-40B4-BE49-F238E27FC236}">
                <a16:creationId xmlns:a16="http://schemas.microsoft.com/office/drawing/2014/main" id="{43B53384-4142-445E-A887-2DA99F100316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079145" y="4921110"/>
            <a:ext cx="1927624" cy="12464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  <a:buClr>
                <a:schemeClr val="accent6"/>
              </a:buClr>
            </a:pPr>
            <a:r>
              <a:rPr lang="en-US" altLang="ko-KR" sz="1400" b="1" dirty="0">
                <a:solidFill>
                  <a:schemeClr val="bg1"/>
                </a:solidFill>
              </a:rPr>
              <a:t>harmony and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unity</a:t>
            </a:r>
          </a:p>
          <a:p>
            <a:pPr algn="ctr">
              <a:lnSpc>
                <a:spcPct val="150000"/>
              </a:lnSpc>
              <a:buClr>
                <a:schemeClr val="accent6"/>
              </a:buClr>
            </a:pPr>
            <a:r>
              <a:rPr lang="en-US" altLang="ko-KR" sz="1400" dirty="0"/>
              <a:t>Be one Team </a:t>
            </a:r>
          </a:p>
          <a:p>
            <a:pPr algn="ctr">
              <a:lnSpc>
                <a:spcPct val="150000"/>
              </a:lnSpc>
              <a:buClr>
                <a:schemeClr val="accent6"/>
              </a:buClr>
            </a:pPr>
            <a:endParaRPr lang="en-US" altLang="ko-KR" sz="12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  <a:buClr>
                <a:schemeClr val="accent6"/>
              </a:buClr>
            </a:pPr>
            <a:endParaRPr lang="ko-KR" altLang="en-US" sz="1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ea typeface="맑은 고딕" panose="020B0503020000020004" pitchFamily="50" charset="-127"/>
            </a:endParaRPr>
          </a:p>
        </p:txBody>
      </p: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6CBEC576-7485-4634-A933-96BE093BBC89}"/>
              </a:ext>
            </a:extLst>
          </p:cNvPr>
          <p:cNvGrpSpPr/>
          <p:nvPr/>
        </p:nvGrpSpPr>
        <p:grpSpPr>
          <a:xfrm>
            <a:off x="5838825" y="4320574"/>
            <a:ext cx="457092" cy="476639"/>
            <a:chOff x="1670301" y="2366963"/>
            <a:chExt cx="920750" cy="835024"/>
          </a:xfrm>
          <a:solidFill>
            <a:schemeClr val="bg1"/>
          </a:solidFill>
        </p:grpSpPr>
        <p:sp>
          <p:nvSpPr>
            <p:cNvPr id="23" name="Freeform 12">
              <a:extLst>
                <a:ext uri="{FF2B5EF4-FFF2-40B4-BE49-F238E27FC236}">
                  <a16:creationId xmlns:a16="http://schemas.microsoft.com/office/drawing/2014/main" id="{5E8151AB-CE41-4D07-9E0A-8BC9CC258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5263" y="3073400"/>
              <a:ext cx="250825" cy="127000"/>
            </a:xfrm>
            <a:custGeom>
              <a:avLst/>
              <a:gdLst>
                <a:gd name="T0" fmla="*/ 218 w 232"/>
                <a:gd name="T1" fmla="*/ 118 h 118"/>
                <a:gd name="T2" fmla="*/ 14 w 232"/>
                <a:gd name="T3" fmla="*/ 118 h 118"/>
                <a:gd name="T4" fmla="*/ 0 w 232"/>
                <a:gd name="T5" fmla="*/ 104 h 118"/>
                <a:gd name="T6" fmla="*/ 0 w 232"/>
                <a:gd name="T7" fmla="*/ 14 h 118"/>
                <a:gd name="T8" fmla="*/ 14 w 232"/>
                <a:gd name="T9" fmla="*/ 0 h 118"/>
                <a:gd name="T10" fmla="*/ 28 w 232"/>
                <a:gd name="T11" fmla="*/ 14 h 118"/>
                <a:gd name="T12" fmla="*/ 28 w 232"/>
                <a:gd name="T13" fmla="*/ 90 h 118"/>
                <a:gd name="T14" fmla="*/ 204 w 232"/>
                <a:gd name="T15" fmla="*/ 90 h 118"/>
                <a:gd name="T16" fmla="*/ 204 w 232"/>
                <a:gd name="T17" fmla="*/ 16 h 118"/>
                <a:gd name="T18" fmla="*/ 218 w 232"/>
                <a:gd name="T19" fmla="*/ 2 h 118"/>
                <a:gd name="T20" fmla="*/ 232 w 232"/>
                <a:gd name="T21" fmla="*/ 16 h 118"/>
                <a:gd name="T22" fmla="*/ 232 w 232"/>
                <a:gd name="T23" fmla="*/ 104 h 118"/>
                <a:gd name="T24" fmla="*/ 218 w 232"/>
                <a:gd name="T2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2" h="118">
                  <a:moveTo>
                    <a:pt x="218" y="118"/>
                  </a:moveTo>
                  <a:cubicBezTo>
                    <a:pt x="14" y="118"/>
                    <a:pt x="14" y="118"/>
                    <a:pt x="14" y="118"/>
                  </a:cubicBezTo>
                  <a:cubicBezTo>
                    <a:pt x="6" y="118"/>
                    <a:pt x="0" y="112"/>
                    <a:pt x="0" y="10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90"/>
                    <a:pt x="28" y="90"/>
                    <a:pt x="28" y="90"/>
                  </a:cubicBezTo>
                  <a:cubicBezTo>
                    <a:pt x="204" y="90"/>
                    <a:pt x="204" y="90"/>
                    <a:pt x="204" y="90"/>
                  </a:cubicBezTo>
                  <a:cubicBezTo>
                    <a:pt x="204" y="16"/>
                    <a:pt x="204" y="16"/>
                    <a:pt x="204" y="16"/>
                  </a:cubicBezTo>
                  <a:cubicBezTo>
                    <a:pt x="204" y="8"/>
                    <a:pt x="210" y="2"/>
                    <a:pt x="218" y="2"/>
                  </a:cubicBezTo>
                  <a:cubicBezTo>
                    <a:pt x="226" y="2"/>
                    <a:pt x="232" y="8"/>
                    <a:pt x="232" y="16"/>
                  </a:cubicBezTo>
                  <a:cubicBezTo>
                    <a:pt x="232" y="104"/>
                    <a:pt x="232" y="104"/>
                    <a:pt x="232" y="104"/>
                  </a:cubicBezTo>
                  <a:cubicBezTo>
                    <a:pt x="232" y="112"/>
                    <a:pt x="226" y="118"/>
                    <a:pt x="218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4" name="Freeform 13">
              <a:extLst>
                <a:ext uri="{FF2B5EF4-FFF2-40B4-BE49-F238E27FC236}">
                  <a16:creationId xmlns:a16="http://schemas.microsoft.com/office/drawing/2014/main" id="{5B042B97-9880-4BD1-B541-F75B821EF476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3826" y="3171825"/>
              <a:ext cx="388937" cy="30162"/>
            </a:xfrm>
            <a:custGeom>
              <a:avLst/>
              <a:gdLst>
                <a:gd name="T0" fmla="*/ 346 w 360"/>
                <a:gd name="T1" fmla="*/ 28 h 28"/>
                <a:gd name="T2" fmla="*/ 14 w 360"/>
                <a:gd name="T3" fmla="*/ 28 h 28"/>
                <a:gd name="T4" fmla="*/ 0 w 360"/>
                <a:gd name="T5" fmla="*/ 14 h 28"/>
                <a:gd name="T6" fmla="*/ 14 w 360"/>
                <a:gd name="T7" fmla="*/ 0 h 28"/>
                <a:gd name="T8" fmla="*/ 346 w 360"/>
                <a:gd name="T9" fmla="*/ 0 h 28"/>
                <a:gd name="T10" fmla="*/ 360 w 360"/>
                <a:gd name="T11" fmla="*/ 14 h 28"/>
                <a:gd name="T12" fmla="*/ 346 w 360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0" h="28">
                  <a:moveTo>
                    <a:pt x="346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54" y="0"/>
                    <a:pt x="360" y="6"/>
                    <a:pt x="360" y="14"/>
                  </a:cubicBezTo>
                  <a:cubicBezTo>
                    <a:pt x="360" y="22"/>
                    <a:pt x="354" y="28"/>
                    <a:pt x="34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Freeform 21">
              <a:extLst>
                <a:ext uri="{FF2B5EF4-FFF2-40B4-BE49-F238E27FC236}">
                  <a16:creationId xmlns:a16="http://schemas.microsoft.com/office/drawing/2014/main" id="{797E4974-D771-46B7-BCBD-AA549F9DC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0301" y="2366963"/>
              <a:ext cx="920750" cy="685800"/>
            </a:xfrm>
            <a:custGeom>
              <a:avLst/>
              <a:gdLst>
                <a:gd name="T0" fmla="*/ 758 w 852"/>
                <a:gd name="T1" fmla="*/ 636 h 636"/>
                <a:gd name="T2" fmla="*/ 94 w 852"/>
                <a:gd name="T3" fmla="*/ 636 h 636"/>
                <a:gd name="T4" fmla="*/ 0 w 852"/>
                <a:gd name="T5" fmla="*/ 542 h 636"/>
                <a:gd name="T6" fmla="*/ 0 w 852"/>
                <a:gd name="T7" fmla="*/ 94 h 636"/>
                <a:gd name="T8" fmla="*/ 94 w 852"/>
                <a:gd name="T9" fmla="*/ 0 h 636"/>
                <a:gd name="T10" fmla="*/ 636 w 852"/>
                <a:gd name="T11" fmla="*/ 0 h 636"/>
                <a:gd name="T12" fmla="*/ 650 w 852"/>
                <a:gd name="T13" fmla="*/ 14 h 636"/>
                <a:gd name="T14" fmla="*/ 636 w 852"/>
                <a:gd name="T15" fmla="*/ 28 h 636"/>
                <a:gd name="T16" fmla="*/ 94 w 852"/>
                <a:gd name="T17" fmla="*/ 28 h 636"/>
                <a:gd name="T18" fmla="*/ 28 w 852"/>
                <a:gd name="T19" fmla="*/ 94 h 636"/>
                <a:gd name="T20" fmla="*/ 28 w 852"/>
                <a:gd name="T21" fmla="*/ 542 h 636"/>
                <a:gd name="T22" fmla="*/ 94 w 852"/>
                <a:gd name="T23" fmla="*/ 608 h 636"/>
                <a:gd name="T24" fmla="*/ 758 w 852"/>
                <a:gd name="T25" fmla="*/ 608 h 636"/>
                <a:gd name="T26" fmla="*/ 824 w 852"/>
                <a:gd name="T27" fmla="*/ 542 h 636"/>
                <a:gd name="T28" fmla="*/ 824 w 852"/>
                <a:gd name="T29" fmla="*/ 94 h 636"/>
                <a:gd name="T30" fmla="*/ 758 w 852"/>
                <a:gd name="T31" fmla="*/ 28 h 636"/>
                <a:gd name="T32" fmla="*/ 696 w 852"/>
                <a:gd name="T33" fmla="*/ 28 h 636"/>
                <a:gd name="T34" fmla="*/ 682 w 852"/>
                <a:gd name="T35" fmla="*/ 14 h 636"/>
                <a:gd name="T36" fmla="*/ 696 w 852"/>
                <a:gd name="T37" fmla="*/ 0 h 636"/>
                <a:gd name="T38" fmla="*/ 758 w 852"/>
                <a:gd name="T39" fmla="*/ 0 h 636"/>
                <a:gd name="T40" fmla="*/ 852 w 852"/>
                <a:gd name="T41" fmla="*/ 94 h 636"/>
                <a:gd name="T42" fmla="*/ 852 w 852"/>
                <a:gd name="T43" fmla="*/ 542 h 636"/>
                <a:gd name="T44" fmla="*/ 758 w 852"/>
                <a:gd name="T45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2" h="636">
                  <a:moveTo>
                    <a:pt x="758" y="636"/>
                  </a:moveTo>
                  <a:cubicBezTo>
                    <a:pt x="94" y="636"/>
                    <a:pt x="94" y="636"/>
                    <a:pt x="94" y="636"/>
                  </a:cubicBezTo>
                  <a:cubicBezTo>
                    <a:pt x="42" y="636"/>
                    <a:pt x="0" y="594"/>
                    <a:pt x="0" y="54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42"/>
                    <a:pt x="42" y="0"/>
                    <a:pt x="94" y="0"/>
                  </a:cubicBezTo>
                  <a:cubicBezTo>
                    <a:pt x="636" y="0"/>
                    <a:pt x="636" y="0"/>
                    <a:pt x="636" y="0"/>
                  </a:cubicBezTo>
                  <a:cubicBezTo>
                    <a:pt x="644" y="0"/>
                    <a:pt x="650" y="6"/>
                    <a:pt x="650" y="14"/>
                  </a:cubicBezTo>
                  <a:cubicBezTo>
                    <a:pt x="650" y="22"/>
                    <a:pt x="644" y="28"/>
                    <a:pt x="636" y="28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58" y="28"/>
                    <a:pt x="28" y="58"/>
                    <a:pt x="28" y="94"/>
                  </a:cubicBezTo>
                  <a:cubicBezTo>
                    <a:pt x="28" y="542"/>
                    <a:pt x="28" y="542"/>
                    <a:pt x="28" y="542"/>
                  </a:cubicBezTo>
                  <a:cubicBezTo>
                    <a:pt x="28" y="578"/>
                    <a:pt x="58" y="608"/>
                    <a:pt x="94" y="608"/>
                  </a:cubicBezTo>
                  <a:cubicBezTo>
                    <a:pt x="758" y="608"/>
                    <a:pt x="758" y="608"/>
                    <a:pt x="758" y="608"/>
                  </a:cubicBezTo>
                  <a:cubicBezTo>
                    <a:pt x="794" y="608"/>
                    <a:pt x="824" y="578"/>
                    <a:pt x="824" y="542"/>
                  </a:cubicBezTo>
                  <a:cubicBezTo>
                    <a:pt x="824" y="94"/>
                    <a:pt x="824" y="94"/>
                    <a:pt x="824" y="94"/>
                  </a:cubicBezTo>
                  <a:cubicBezTo>
                    <a:pt x="824" y="58"/>
                    <a:pt x="794" y="28"/>
                    <a:pt x="758" y="28"/>
                  </a:cubicBezTo>
                  <a:cubicBezTo>
                    <a:pt x="696" y="28"/>
                    <a:pt x="696" y="28"/>
                    <a:pt x="696" y="28"/>
                  </a:cubicBezTo>
                  <a:cubicBezTo>
                    <a:pt x="688" y="28"/>
                    <a:pt x="682" y="22"/>
                    <a:pt x="682" y="14"/>
                  </a:cubicBezTo>
                  <a:cubicBezTo>
                    <a:pt x="682" y="6"/>
                    <a:pt x="688" y="0"/>
                    <a:pt x="696" y="0"/>
                  </a:cubicBezTo>
                  <a:cubicBezTo>
                    <a:pt x="758" y="0"/>
                    <a:pt x="758" y="0"/>
                    <a:pt x="758" y="0"/>
                  </a:cubicBezTo>
                  <a:cubicBezTo>
                    <a:pt x="810" y="0"/>
                    <a:pt x="852" y="42"/>
                    <a:pt x="852" y="94"/>
                  </a:cubicBezTo>
                  <a:cubicBezTo>
                    <a:pt x="852" y="542"/>
                    <a:pt x="852" y="542"/>
                    <a:pt x="852" y="542"/>
                  </a:cubicBezTo>
                  <a:cubicBezTo>
                    <a:pt x="852" y="594"/>
                    <a:pt x="810" y="636"/>
                    <a:pt x="758" y="6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Freeform 23">
              <a:extLst>
                <a:ext uri="{FF2B5EF4-FFF2-40B4-BE49-F238E27FC236}">
                  <a16:creationId xmlns:a16="http://schemas.microsoft.com/office/drawing/2014/main" id="{F35A7A03-69BE-49E7-978D-445670EA778D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076" y="2457450"/>
              <a:ext cx="711200" cy="504825"/>
            </a:xfrm>
            <a:custGeom>
              <a:avLst/>
              <a:gdLst>
                <a:gd name="T0" fmla="*/ 583 w 658"/>
                <a:gd name="T1" fmla="*/ 468 h 468"/>
                <a:gd name="T2" fmla="*/ 75 w 658"/>
                <a:gd name="T3" fmla="*/ 468 h 468"/>
                <a:gd name="T4" fmla="*/ 0 w 658"/>
                <a:gd name="T5" fmla="*/ 396 h 468"/>
                <a:gd name="T6" fmla="*/ 0 w 658"/>
                <a:gd name="T7" fmla="*/ 72 h 468"/>
                <a:gd name="T8" fmla="*/ 75 w 658"/>
                <a:gd name="T9" fmla="*/ 0 h 468"/>
                <a:gd name="T10" fmla="*/ 88 w 658"/>
                <a:gd name="T11" fmla="*/ 0 h 468"/>
                <a:gd name="T12" fmla="*/ 102 w 658"/>
                <a:gd name="T13" fmla="*/ 14 h 468"/>
                <a:gd name="T14" fmla="*/ 88 w 658"/>
                <a:gd name="T15" fmla="*/ 28 h 468"/>
                <a:gd name="T16" fmla="*/ 75 w 658"/>
                <a:gd name="T17" fmla="*/ 28 h 468"/>
                <a:gd name="T18" fmla="*/ 28 w 658"/>
                <a:gd name="T19" fmla="*/ 72 h 468"/>
                <a:gd name="T20" fmla="*/ 28 w 658"/>
                <a:gd name="T21" fmla="*/ 396 h 468"/>
                <a:gd name="T22" fmla="*/ 75 w 658"/>
                <a:gd name="T23" fmla="*/ 440 h 468"/>
                <a:gd name="T24" fmla="*/ 583 w 658"/>
                <a:gd name="T25" fmla="*/ 440 h 468"/>
                <a:gd name="T26" fmla="*/ 630 w 658"/>
                <a:gd name="T27" fmla="*/ 396 h 468"/>
                <a:gd name="T28" fmla="*/ 630 w 658"/>
                <a:gd name="T29" fmla="*/ 72 h 468"/>
                <a:gd name="T30" fmla="*/ 583 w 658"/>
                <a:gd name="T31" fmla="*/ 28 h 468"/>
                <a:gd name="T32" fmla="*/ 153 w 658"/>
                <a:gd name="T33" fmla="*/ 28 h 468"/>
                <a:gd name="T34" fmla="*/ 139 w 658"/>
                <a:gd name="T35" fmla="*/ 14 h 468"/>
                <a:gd name="T36" fmla="*/ 153 w 658"/>
                <a:gd name="T37" fmla="*/ 0 h 468"/>
                <a:gd name="T38" fmla="*/ 583 w 658"/>
                <a:gd name="T39" fmla="*/ 0 h 468"/>
                <a:gd name="T40" fmla="*/ 658 w 658"/>
                <a:gd name="T41" fmla="*/ 72 h 468"/>
                <a:gd name="T42" fmla="*/ 658 w 658"/>
                <a:gd name="T43" fmla="*/ 396 h 468"/>
                <a:gd name="T44" fmla="*/ 583 w 658"/>
                <a:gd name="T45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58" h="468">
                  <a:moveTo>
                    <a:pt x="583" y="468"/>
                  </a:moveTo>
                  <a:cubicBezTo>
                    <a:pt x="75" y="468"/>
                    <a:pt x="75" y="468"/>
                    <a:pt x="75" y="468"/>
                  </a:cubicBezTo>
                  <a:cubicBezTo>
                    <a:pt x="34" y="468"/>
                    <a:pt x="0" y="436"/>
                    <a:pt x="0" y="396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32"/>
                    <a:pt x="34" y="0"/>
                    <a:pt x="75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6" y="0"/>
                    <a:pt x="102" y="6"/>
                    <a:pt x="102" y="14"/>
                  </a:cubicBezTo>
                  <a:cubicBezTo>
                    <a:pt x="102" y="22"/>
                    <a:pt x="96" y="28"/>
                    <a:pt x="88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49" y="28"/>
                    <a:pt x="28" y="48"/>
                    <a:pt x="28" y="72"/>
                  </a:cubicBezTo>
                  <a:cubicBezTo>
                    <a:pt x="28" y="396"/>
                    <a:pt x="28" y="396"/>
                    <a:pt x="28" y="396"/>
                  </a:cubicBezTo>
                  <a:cubicBezTo>
                    <a:pt x="28" y="420"/>
                    <a:pt x="49" y="440"/>
                    <a:pt x="75" y="440"/>
                  </a:cubicBezTo>
                  <a:cubicBezTo>
                    <a:pt x="583" y="440"/>
                    <a:pt x="583" y="440"/>
                    <a:pt x="583" y="440"/>
                  </a:cubicBezTo>
                  <a:cubicBezTo>
                    <a:pt x="609" y="440"/>
                    <a:pt x="630" y="420"/>
                    <a:pt x="630" y="396"/>
                  </a:cubicBezTo>
                  <a:cubicBezTo>
                    <a:pt x="630" y="72"/>
                    <a:pt x="630" y="72"/>
                    <a:pt x="630" y="72"/>
                  </a:cubicBezTo>
                  <a:cubicBezTo>
                    <a:pt x="630" y="48"/>
                    <a:pt x="609" y="28"/>
                    <a:pt x="58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45" y="28"/>
                    <a:pt x="139" y="22"/>
                    <a:pt x="139" y="14"/>
                  </a:cubicBezTo>
                  <a:cubicBezTo>
                    <a:pt x="139" y="6"/>
                    <a:pt x="145" y="0"/>
                    <a:pt x="153" y="0"/>
                  </a:cubicBezTo>
                  <a:cubicBezTo>
                    <a:pt x="583" y="0"/>
                    <a:pt x="583" y="0"/>
                    <a:pt x="583" y="0"/>
                  </a:cubicBezTo>
                  <a:cubicBezTo>
                    <a:pt x="624" y="0"/>
                    <a:pt x="658" y="32"/>
                    <a:pt x="658" y="72"/>
                  </a:cubicBezTo>
                  <a:cubicBezTo>
                    <a:pt x="658" y="396"/>
                    <a:pt x="658" y="396"/>
                    <a:pt x="658" y="396"/>
                  </a:cubicBezTo>
                  <a:cubicBezTo>
                    <a:pt x="658" y="436"/>
                    <a:pt x="624" y="468"/>
                    <a:pt x="583" y="4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B68E0B0B-2C7F-41D6-B701-549FDCA4A9DF}"/>
              </a:ext>
            </a:extLst>
          </p:cNvPr>
          <p:cNvGrpSpPr/>
          <p:nvPr/>
        </p:nvGrpSpPr>
        <p:grpSpPr>
          <a:xfrm>
            <a:off x="8719537" y="4405731"/>
            <a:ext cx="539623" cy="420519"/>
            <a:chOff x="5054225" y="2489200"/>
            <a:chExt cx="966787" cy="682625"/>
          </a:xfrm>
          <a:solidFill>
            <a:schemeClr val="bg1"/>
          </a:solidFill>
        </p:grpSpPr>
        <p:sp>
          <p:nvSpPr>
            <p:cNvPr id="28" name="Freeform 32">
              <a:extLst>
                <a:ext uri="{FF2B5EF4-FFF2-40B4-BE49-F238E27FC236}">
                  <a16:creationId xmlns:a16="http://schemas.microsoft.com/office/drawing/2014/main" id="{2C953FC9-6005-4087-9F79-6D43BC787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4225" y="2647950"/>
              <a:ext cx="192087" cy="209550"/>
            </a:xfrm>
            <a:custGeom>
              <a:avLst/>
              <a:gdLst>
                <a:gd name="T0" fmla="*/ 163 w 178"/>
                <a:gd name="T1" fmla="*/ 194 h 194"/>
                <a:gd name="T2" fmla="*/ 149 w 178"/>
                <a:gd name="T3" fmla="*/ 183 h 194"/>
                <a:gd name="T4" fmla="*/ 146 w 178"/>
                <a:gd name="T5" fmla="*/ 167 h 194"/>
                <a:gd name="T6" fmla="*/ 5 w 178"/>
                <a:gd name="T7" fmla="*/ 25 h 194"/>
                <a:gd name="T8" fmla="*/ 5 w 178"/>
                <a:gd name="T9" fmla="*/ 5 h 194"/>
                <a:gd name="T10" fmla="*/ 25 w 178"/>
                <a:gd name="T11" fmla="*/ 5 h 194"/>
                <a:gd name="T12" fmla="*/ 169 w 178"/>
                <a:gd name="T13" fmla="*/ 150 h 194"/>
                <a:gd name="T14" fmla="*/ 173 w 178"/>
                <a:gd name="T15" fmla="*/ 157 h 194"/>
                <a:gd name="T16" fmla="*/ 177 w 178"/>
                <a:gd name="T17" fmla="*/ 177 h 194"/>
                <a:gd name="T18" fmla="*/ 166 w 178"/>
                <a:gd name="T19" fmla="*/ 194 h 194"/>
                <a:gd name="T20" fmla="*/ 163 w 178"/>
                <a:gd name="T21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8" h="194">
                  <a:moveTo>
                    <a:pt x="163" y="194"/>
                  </a:moveTo>
                  <a:cubicBezTo>
                    <a:pt x="156" y="194"/>
                    <a:pt x="151" y="189"/>
                    <a:pt x="149" y="183"/>
                  </a:cubicBezTo>
                  <a:cubicBezTo>
                    <a:pt x="146" y="167"/>
                    <a:pt x="146" y="167"/>
                    <a:pt x="146" y="167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169" y="150"/>
                    <a:pt x="169" y="150"/>
                    <a:pt x="169" y="150"/>
                  </a:cubicBezTo>
                  <a:cubicBezTo>
                    <a:pt x="171" y="152"/>
                    <a:pt x="172" y="155"/>
                    <a:pt x="173" y="157"/>
                  </a:cubicBezTo>
                  <a:cubicBezTo>
                    <a:pt x="177" y="177"/>
                    <a:pt x="177" y="177"/>
                    <a:pt x="177" y="177"/>
                  </a:cubicBezTo>
                  <a:cubicBezTo>
                    <a:pt x="178" y="185"/>
                    <a:pt x="173" y="192"/>
                    <a:pt x="166" y="194"/>
                  </a:cubicBezTo>
                  <a:cubicBezTo>
                    <a:pt x="165" y="194"/>
                    <a:pt x="164" y="194"/>
                    <a:pt x="163" y="1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33">
              <a:extLst>
                <a:ext uri="{FF2B5EF4-FFF2-40B4-BE49-F238E27FC236}">
                  <a16:creationId xmlns:a16="http://schemas.microsoft.com/office/drawing/2014/main" id="{99A23C00-121D-4680-AF09-CED37D14B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9638" y="2751138"/>
              <a:ext cx="665162" cy="420687"/>
            </a:xfrm>
            <a:custGeom>
              <a:avLst/>
              <a:gdLst>
                <a:gd name="T0" fmla="*/ 211 w 617"/>
                <a:gd name="T1" fmla="*/ 375 h 389"/>
                <a:gd name="T2" fmla="*/ 198 w 617"/>
                <a:gd name="T3" fmla="*/ 341 h 389"/>
                <a:gd name="T4" fmla="*/ 147 w 617"/>
                <a:gd name="T5" fmla="*/ 327 h 389"/>
                <a:gd name="T6" fmla="*/ 126 w 617"/>
                <a:gd name="T7" fmla="*/ 283 h 389"/>
                <a:gd name="T8" fmla="*/ 68 w 617"/>
                <a:gd name="T9" fmla="*/ 232 h 389"/>
                <a:gd name="T10" fmla="*/ 67 w 617"/>
                <a:gd name="T11" fmla="*/ 229 h 389"/>
                <a:gd name="T12" fmla="*/ 42 w 617"/>
                <a:gd name="T13" fmla="*/ 124 h 389"/>
                <a:gd name="T14" fmla="*/ 62 w 617"/>
                <a:gd name="T15" fmla="*/ 144 h 389"/>
                <a:gd name="T16" fmla="*/ 67 w 617"/>
                <a:gd name="T17" fmla="*/ 201 h 389"/>
                <a:gd name="T18" fmla="*/ 90 w 617"/>
                <a:gd name="T19" fmla="*/ 189 h 389"/>
                <a:gd name="T20" fmla="*/ 109 w 617"/>
                <a:gd name="T21" fmla="*/ 210 h 389"/>
                <a:gd name="T22" fmla="*/ 96 w 617"/>
                <a:gd name="T23" fmla="*/ 231 h 389"/>
                <a:gd name="T24" fmla="*/ 141 w 617"/>
                <a:gd name="T25" fmla="*/ 250 h 389"/>
                <a:gd name="T26" fmla="*/ 164 w 617"/>
                <a:gd name="T27" fmla="*/ 247 h 389"/>
                <a:gd name="T28" fmla="*/ 160 w 617"/>
                <a:gd name="T29" fmla="*/ 271 h 389"/>
                <a:gd name="T30" fmla="*/ 165 w 617"/>
                <a:gd name="T31" fmla="*/ 305 h 389"/>
                <a:gd name="T32" fmla="*/ 207 w 617"/>
                <a:gd name="T33" fmla="*/ 302 h 389"/>
                <a:gd name="T34" fmla="*/ 231 w 617"/>
                <a:gd name="T35" fmla="*/ 316 h 389"/>
                <a:gd name="T36" fmla="*/ 284 w 617"/>
                <a:gd name="T37" fmla="*/ 342 h 389"/>
                <a:gd name="T38" fmla="*/ 337 w 617"/>
                <a:gd name="T39" fmla="*/ 309 h 389"/>
                <a:gd name="T40" fmla="*/ 385 w 617"/>
                <a:gd name="T41" fmla="*/ 277 h 389"/>
                <a:gd name="T42" fmla="*/ 406 w 617"/>
                <a:gd name="T43" fmla="*/ 258 h 389"/>
                <a:gd name="T44" fmla="*/ 448 w 617"/>
                <a:gd name="T45" fmla="*/ 240 h 389"/>
                <a:gd name="T46" fmla="*/ 447 w 617"/>
                <a:gd name="T47" fmla="*/ 216 h 389"/>
                <a:gd name="T48" fmla="*/ 470 w 617"/>
                <a:gd name="T49" fmla="*/ 222 h 389"/>
                <a:gd name="T50" fmla="*/ 516 w 617"/>
                <a:gd name="T51" fmla="*/ 235 h 389"/>
                <a:gd name="T52" fmla="*/ 513 w 617"/>
                <a:gd name="T53" fmla="*/ 161 h 389"/>
                <a:gd name="T54" fmla="*/ 579 w 617"/>
                <a:gd name="T55" fmla="*/ 170 h 389"/>
                <a:gd name="T56" fmla="*/ 573 w 617"/>
                <a:gd name="T57" fmla="*/ 119 h 389"/>
                <a:gd name="T58" fmla="*/ 479 w 617"/>
                <a:gd name="T59" fmla="*/ 25 h 389"/>
                <a:gd name="T60" fmla="*/ 499 w 617"/>
                <a:gd name="T61" fmla="*/ 5 h 389"/>
                <a:gd name="T62" fmla="*/ 616 w 617"/>
                <a:gd name="T63" fmla="*/ 148 h 389"/>
                <a:gd name="T64" fmla="*/ 553 w 617"/>
                <a:gd name="T65" fmla="*/ 203 h 389"/>
                <a:gd name="T66" fmla="*/ 500 w 617"/>
                <a:gd name="T67" fmla="*/ 269 h 389"/>
                <a:gd name="T68" fmla="*/ 477 w 617"/>
                <a:gd name="T69" fmla="*/ 300 h 389"/>
                <a:gd name="T70" fmla="*/ 429 w 617"/>
                <a:gd name="T71" fmla="*/ 307 h 389"/>
                <a:gd name="T72" fmla="*/ 329 w 617"/>
                <a:gd name="T73" fmla="*/ 338 h 389"/>
                <a:gd name="T74" fmla="*/ 303 w 617"/>
                <a:gd name="T75" fmla="*/ 362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7" h="389">
                  <a:moveTo>
                    <a:pt x="245" y="389"/>
                  </a:moveTo>
                  <a:cubicBezTo>
                    <a:pt x="233" y="389"/>
                    <a:pt x="221" y="385"/>
                    <a:pt x="211" y="375"/>
                  </a:cubicBezTo>
                  <a:cubicBezTo>
                    <a:pt x="211" y="375"/>
                    <a:pt x="210" y="374"/>
                    <a:pt x="210" y="374"/>
                  </a:cubicBezTo>
                  <a:cubicBezTo>
                    <a:pt x="210" y="373"/>
                    <a:pt x="199" y="360"/>
                    <a:pt x="198" y="341"/>
                  </a:cubicBezTo>
                  <a:cubicBezTo>
                    <a:pt x="196" y="341"/>
                    <a:pt x="193" y="342"/>
                    <a:pt x="191" y="342"/>
                  </a:cubicBezTo>
                  <a:cubicBezTo>
                    <a:pt x="176" y="344"/>
                    <a:pt x="161" y="339"/>
                    <a:pt x="147" y="327"/>
                  </a:cubicBezTo>
                  <a:cubicBezTo>
                    <a:pt x="133" y="314"/>
                    <a:pt x="125" y="300"/>
                    <a:pt x="125" y="285"/>
                  </a:cubicBezTo>
                  <a:cubicBezTo>
                    <a:pt x="125" y="285"/>
                    <a:pt x="126" y="284"/>
                    <a:pt x="126" y="283"/>
                  </a:cubicBezTo>
                  <a:cubicBezTo>
                    <a:pt x="114" y="283"/>
                    <a:pt x="102" y="279"/>
                    <a:pt x="88" y="268"/>
                  </a:cubicBezTo>
                  <a:cubicBezTo>
                    <a:pt x="72" y="255"/>
                    <a:pt x="69" y="241"/>
                    <a:pt x="68" y="232"/>
                  </a:cubicBezTo>
                  <a:cubicBezTo>
                    <a:pt x="68" y="231"/>
                    <a:pt x="68" y="230"/>
                    <a:pt x="68" y="229"/>
                  </a:cubicBezTo>
                  <a:cubicBezTo>
                    <a:pt x="68" y="229"/>
                    <a:pt x="67" y="229"/>
                    <a:pt x="67" y="229"/>
                  </a:cubicBezTo>
                  <a:cubicBezTo>
                    <a:pt x="57" y="229"/>
                    <a:pt x="42" y="225"/>
                    <a:pt x="28" y="209"/>
                  </a:cubicBezTo>
                  <a:cubicBezTo>
                    <a:pt x="0" y="179"/>
                    <a:pt x="25" y="140"/>
                    <a:pt x="42" y="124"/>
                  </a:cubicBezTo>
                  <a:cubicBezTo>
                    <a:pt x="48" y="119"/>
                    <a:pt x="57" y="119"/>
                    <a:pt x="62" y="124"/>
                  </a:cubicBezTo>
                  <a:cubicBezTo>
                    <a:pt x="67" y="130"/>
                    <a:pt x="67" y="139"/>
                    <a:pt x="62" y="144"/>
                  </a:cubicBezTo>
                  <a:cubicBezTo>
                    <a:pt x="61" y="144"/>
                    <a:pt x="32" y="173"/>
                    <a:pt x="48" y="190"/>
                  </a:cubicBezTo>
                  <a:cubicBezTo>
                    <a:pt x="54" y="197"/>
                    <a:pt x="60" y="201"/>
                    <a:pt x="67" y="201"/>
                  </a:cubicBezTo>
                  <a:cubicBezTo>
                    <a:pt x="75" y="201"/>
                    <a:pt x="83" y="196"/>
                    <a:pt x="87" y="192"/>
                  </a:cubicBezTo>
                  <a:cubicBezTo>
                    <a:pt x="88" y="191"/>
                    <a:pt x="90" y="190"/>
                    <a:pt x="90" y="189"/>
                  </a:cubicBezTo>
                  <a:cubicBezTo>
                    <a:pt x="96" y="185"/>
                    <a:pt x="104" y="185"/>
                    <a:pt x="109" y="190"/>
                  </a:cubicBezTo>
                  <a:cubicBezTo>
                    <a:pt x="114" y="196"/>
                    <a:pt x="114" y="204"/>
                    <a:pt x="109" y="210"/>
                  </a:cubicBezTo>
                  <a:cubicBezTo>
                    <a:pt x="109" y="210"/>
                    <a:pt x="108" y="211"/>
                    <a:pt x="106" y="213"/>
                  </a:cubicBezTo>
                  <a:cubicBezTo>
                    <a:pt x="102" y="217"/>
                    <a:pt x="96" y="224"/>
                    <a:pt x="96" y="231"/>
                  </a:cubicBezTo>
                  <a:cubicBezTo>
                    <a:pt x="96" y="233"/>
                    <a:pt x="97" y="239"/>
                    <a:pt x="106" y="246"/>
                  </a:cubicBezTo>
                  <a:cubicBezTo>
                    <a:pt x="123" y="260"/>
                    <a:pt x="135" y="255"/>
                    <a:pt x="141" y="250"/>
                  </a:cubicBezTo>
                  <a:cubicBezTo>
                    <a:pt x="143" y="248"/>
                    <a:pt x="145" y="247"/>
                    <a:pt x="145" y="246"/>
                  </a:cubicBezTo>
                  <a:cubicBezTo>
                    <a:pt x="151" y="242"/>
                    <a:pt x="159" y="242"/>
                    <a:pt x="164" y="247"/>
                  </a:cubicBezTo>
                  <a:cubicBezTo>
                    <a:pt x="169" y="252"/>
                    <a:pt x="169" y="261"/>
                    <a:pt x="165" y="266"/>
                  </a:cubicBezTo>
                  <a:cubicBezTo>
                    <a:pt x="163" y="268"/>
                    <a:pt x="162" y="269"/>
                    <a:pt x="160" y="271"/>
                  </a:cubicBezTo>
                  <a:cubicBezTo>
                    <a:pt x="157" y="274"/>
                    <a:pt x="153" y="280"/>
                    <a:pt x="153" y="286"/>
                  </a:cubicBezTo>
                  <a:cubicBezTo>
                    <a:pt x="153" y="292"/>
                    <a:pt x="157" y="299"/>
                    <a:pt x="165" y="305"/>
                  </a:cubicBezTo>
                  <a:cubicBezTo>
                    <a:pt x="173" y="312"/>
                    <a:pt x="180" y="315"/>
                    <a:pt x="187" y="314"/>
                  </a:cubicBezTo>
                  <a:cubicBezTo>
                    <a:pt x="198" y="313"/>
                    <a:pt x="207" y="302"/>
                    <a:pt x="207" y="302"/>
                  </a:cubicBezTo>
                  <a:cubicBezTo>
                    <a:pt x="211" y="296"/>
                    <a:pt x="219" y="294"/>
                    <a:pt x="225" y="298"/>
                  </a:cubicBezTo>
                  <a:cubicBezTo>
                    <a:pt x="231" y="302"/>
                    <a:pt x="234" y="310"/>
                    <a:pt x="231" y="316"/>
                  </a:cubicBezTo>
                  <a:cubicBezTo>
                    <a:pt x="220" y="337"/>
                    <a:pt x="229" y="353"/>
                    <a:pt x="232" y="356"/>
                  </a:cubicBezTo>
                  <a:cubicBezTo>
                    <a:pt x="249" y="372"/>
                    <a:pt x="282" y="344"/>
                    <a:pt x="284" y="342"/>
                  </a:cubicBezTo>
                  <a:cubicBezTo>
                    <a:pt x="318" y="309"/>
                    <a:pt x="318" y="309"/>
                    <a:pt x="318" y="309"/>
                  </a:cubicBezTo>
                  <a:cubicBezTo>
                    <a:pt x="324" y="304"/>
                    <a:pt x="332" y="304"/>
                    <a:pt x="337" y="309"/>
                  </a:cubicBezTo>
                  <a:cubicBezTo>
                    <a:pt x="338" y="309"/>
                    <a:pt x="378" y="344"/>
                    <a:pt x="395" y="327"/>
                  </a:cubicBezTo>
                  <a:cubicBezTo>
                    <a:pt x="413" y="310"/>
                    <a:pt x="386" y="277"/>
                    <a:pt x="385" y="277"/>
                  </a:cubicBezTo>
                  <a:cubicBezTo>
                    <a:pt x="380" y="271"/>
                    <a:pt x="381" y="263"/>
                    <a:pt x="387" y="258"/>
                  </a:cubicBezTo>
                  <a:cubicBezTo>
                    <a:pt x="392" y="253"/>
                    <a:pt x="401" y="253"/>
                    <a:pt x="406" y="258"/>
                  </a:cubicBezTo>
                  <a:cubicBezTo>
                    <a:pt x="414" y="266"/>
                    <a:pt x="444" y="293"/>
                    <a:pt x="457" y="280"/>
                  </a:cubicBezTo>
                  <a:cubicBezTo>
                    <a:pt x="469" y="268"/>
                    <a:pt x="455" y="247"/>
                    <a:pt x="448" y="240"/>
                  </a:cubicBezTo>
                  <a:cubicBezTo>
                    <a:pt x="447" y="238"/>
                    <a:pt x="446" y="236"/>
                    <a:pt x="445" y="236"/>
                  </a:cubicBezTo>
                  <a:cubicBezTo>
                    <a:pt x="440" y="230"/>
                    <a:pt x="441" y="221"/>
                    <a:pt x="447" y="216"/>
                  </a:cubicBezTo>
                  <a:cubicBezTo>
                    <a:pt x="452" y="212"/>
                    <a:pt x="461" y="212"/>
                    <a:pt x="466" y="217"/>
                  </a:cubicBezTo>
                  <a:cubicBezTo>
                    <a:pt x="467" y="219"/>
                    <a:pt x="469" y="220"/>
                    <a:pt x="470" y="222"/>
                  </a:cubicBezTo>
                  <a:cubicBezTo>
                    <a:pt x="477" y="229"/>
                    <a:pt x="490" y="241"/>
                    <a:pt x="502" y="241"/>
                  </a:cubicBezTo>
                  <a:cubicBezTo>
                    <a:pt x="505" y="241"/>
                    <a:pt x="510" y="241"/>
                    <a:pt x="516" y="235"/>
                  </a:cubicBezTo>
                  <a:cubicBezTo>
                    <a:pt x="539" y="213"/>
                    <a:pt x="513" y="181"/>
                    <a:pt x="512" y="180"/>
                  </a:cubicBezTo>
                  <a:cubicBezTo>
                    <a:pt x="508" y="174"/>
                    <a:pt x="508" y="166"/>
                    <a:pt x="513" y="161"/>
                  </a:cubicBezTo>
                  <a:cubicBezTo>
                    <a:pt x="519" y="156"/>
                    <a:pt x="527" y="156"/>
                    <a:pt x="533" y="161"/>
                  </a:cubicBezTo>
                  <a:cubicBezTo>
                    <a:pt x="533" y="161"/>
                    <a:pt x="563" y="188"/>
                    <a:pt x="579" y="170"/>
                  </a:cubicBezTo>
                  <a:cubicBezTo>
                    <a:pt x="588" y="160"/>
                    <a:pt x="591" y="150"/>
                    <a:pt x="586" y="137"/>
                  </a:cubicBezTo>
                  <a:cubicBezTo>
                    <a:pt x="581" y="127"/>
                    <a:pt x="574" y="119"/>
                    <a:pt x="573" y="119"/>
                  </a:cubicBezTo>
                  <a:cubicBezTo>
                    <a:pt x="573" y="119"/>
                    <a:pt x="573" y="119"/>
                    <a:pt x="573" y="119"/>
                  </a:cubicBezTo>
                  <a:cubicBezTo>
                    <a:pt x="479" y="25"/>
                    <a:pt x="479" y="25"/>
                    <a:pt x="479" y="25"/>
                  </a:cubicBezTo>
                  <a:cubicBezTo>
                    <a:pt x="474" y="19"/>
                    <a:pt x="474" y="11"/>
                    <a:pt x="479" y="5"/>
                  </a:cubicBezTo>
                  <a:cubicBezTo>
                    <a:pt x="485" y="0"/>
                    <a:pt x="493" y="0"/>
                    <a:pt x="499" y="5"/>
                  </a:cubicBezTo>
                  <a:cubicBezTo>
                    <a:pt x="593" y="99"/>
                    <a:pt x="593" y="99"/>
                    <a:pt x="593" y="99"/>
                  </a:cubicBezTo>
                  <a:cubicBezTo>
                    <a:pt x="596" y="102"/>
                    <a:pt x="615" y="121"/>
                    <a:pt x="616" y="148"/>
                  </a:cubicBezTo>
                  <a:cubicBezTo>
                    <a:pt x="617" y="163"/>
                    <a:pt x="611" y="177"/>
                    <a:pt x="599" y="190"/>
                  </a:cubicBezTo>
                  <a:cubicBezTo>
                    <a:pt x="585" y="205"/>
                    <a:pt x="568" y="207"/>
                    <a:pt x="553" y="203"/>
                  </a:cubicBezTo>
                  <a:cubicBezTo>
                    <a:pt x="555" y="220"/>
                    <a:pt x="552" y="239"/>
                    <a:pt x="536" y="255"/>
                  </a:cubicBezTo>
                  <a:cubicBezTo>
                    <a:pt x="526" y="265"/>
                    <a:pt x="513" y="270"/>
                    <a:pt x="500" y="269"/>
                  </a:cubicBezTo>
                  <a:cubicBezTo>
                    <a:pt x="497" y="269"/>
                    <a:pt x="493" y="268"/>
                    <a:pt x="490" y="267"/>
                  </a:cubicBezTo>
                  <a:cubicBezTo>
                    <a:pt x="490" y="279"/>
                    <a:pt x="487" y="290"/>
                    <a:pt x="477" y="300"/>
                  </a:cubicBezTo>
                  <a:cubicBezTo>
                    <a:pt x="469" y="308"/>
                    <a:pt x="459" y="312"/>
                    <a:pt x="448" y="311"/>
                  </a:cubicBezTo>
                  <a:cubicBezTo>
                    <a:pt x="441" y="311"/>
                    <a:pt x="435" y="310"/>
                    <a:pt x="429" y="307"/>
                  </a:cubicBezTo>
                  <a:cubicBezTo>
                    <a:pt x="430" y="321"/>
                    <a:pt x="427" y="335"/>
                    <a:pt x="415" y="347"/>
                  </a:cubicBezTo>
                  <a:cubicBezTo>
                    <a:pt x="390" y="372"/>
                    <a:pt x="353" y="356"/>
                    <a:pt x="329" y="338"/>
                  </a:cubicBezTo>
                  <a:cubicBezTo>
                    <a:pt x="304" y="362"/>
                    <a:pt x="304" y="362"/>
                    <a:pt x="304" y="362"/>
                  </a:cubicBezTo>
                  <a:cubicBezTo>
                    <a:pt x="304" y="362"/>
                    <a:pt x="304" y="362"/>
                    <a:pt x="303" y="362"/>
                  </a:cubicBezTo>
                  <a:cubicBezTo>
                    <a:pt x="290" y="375"/>
                    <a:pt x="267" y="389"/>
                    <a:pt x="245" y="3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34">
              <a:extLst>
                <a:ext uri="{FF2B5EF4-FFF2-40B4-BE49-F238E27FC236}">
                  <a16:creationId xmlns:a16="http://schemas.microsoft.com/office/drawing/2014/main" id="{DA5D0137-873A-4283-834C-9A142AE412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5700" y="2490788"/>
              <a:ext cx="436562" cy="322262"/>
            </a:xfrm>
            <a:custGeom>
              <a:avLst/>
              <a:gdLst>
                <a:gd name="T0" fmla="*/ 70 w 405"/>
                <a:gd name="T1" fmla="*/ 298 h 298"/>
                <a:gd name="T2" fmla="*/ 29 w 405"/>
                <a:gd name="T3" fmla="*/ 281 h 298"/>
                <a:gd name="T4" fmla="*/ 25 w 405"/>
                <a:gd name="T5" fmla="*/ 197 h 298"/>
                <a:gd name="T6" fmla="*/ 26 w 405"/>
                <a:gd name="T7" fmla="*/ 195 h 298"/>
                <a:gd name="T8" fmla="*/ 77 w 405"/>
                <a:gd name="T9" fmla="*/ 144 h 298"/>
                <a:gd name="T10" fmla="*/ 282 w 405"/>
                <a:gd name="T11" fmla="*/ 104 h 298"/>
                <a:gd name="T12" fmla="*/ 380 w 405"/>
                <a:gd name="T13" fmla="*/ 5 h 298"/>
                <a:gd name="T14" fmla="*/ 400 w 405"/>
                <a:gd name="T15" fmla="*/ 5 h 298"/>
                <a:gd name="T16" fmla="*/ 400 w 405"/>
                <a:gd name="T17" fmla="*/ 25 h 298"/>
                <a:gd name="T18" fmla="*/ 294 w 405"/>
                <a:gd name="T19" fmla="*/ 132 h 298"/>
                <a:gd name="T20" fmla="*/ 275 w 405"/>
                <a:gd name="T21" fmla="*/ 133 h 298"/>
                <a:gd name="T22" fmla="*/ 98 w 405"/>
                <a:gd name="T23" fmla="*/ 163 h 298"/>
                <a:gd name="T24" fmla="*/ 97 w 405"/>
                <a:gd name="T25" fmla="*/ 164 h 298"/>
                <a:gd name="T26" fmla="*/ 47 w 405"/>
                <a:gd name="T27" fmla="*/ 214 h 298"/>
                <a:gd name="T28" fmla="*/ 49 w 405"/>
                <a:gd name="T29" fmla="*/ 261 h 298"/>
                <a:gd name="T30" fmla="*/ 102 w 405"/>
                <a:gd name="T31" fmla="*/ 260 h 298"/>
                <a:gd name="T32" fmla="*/ 144 w 405"/>
                <a:gd name="T33" fmla="*/ 218 h 298"/>
                <a:gd name="T34" fmla="*/ 187 w 405"/>
                <a:gd name="T35" fmla="*/ 192 h 298"/>
                <a:gd name="T36" fmla="*/ 235 w 405"/>
                <a:gd name="T37" fmla="*/ 210 h 298"/>
                <a:gd name="T38" fmla="*/ 235 w 405"/>
                <a:gd name="T39" fmla="*/ 230 h 298"/>
                <a:gd name="T40" fmla="*/ 215 w 405"/>
                <a:gd name="T41" fmla="*/ 230 h 298"/>
                <a:gd name="T42" fmla="*/ 190 w 405"/>
                <a:gd name="T43" fmla="*/ 219 h 298"/>
                <a:gd name="T44" fmla="*/ 167 w 405"/>
                <a:gd name="T45" fmla="*/ 235 h 298"/>
                <a:gd name="T46" fmla="*/ 165 w 405"/>
                <a:gd name="T47" fmla="*/ 237 h 298"/>
                <a:gd name="T48" fmla="*/ 121 w 405"/>
                <a:gd name="T49" fmla="*/ 281 h 298"/>
                <a:gd name="T50" fmla="*/ 119 w 405"/>
                <a:gd name="T51" fmla="*/ 283 h 298"/>
                <a:gd name="T52" fmla="*/ 70 w 405"/>
                <a:gd name="T53" fmla="*/ 298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5" h="298">
                  <a:moveTo>
                    <a:pt x="70" y="298"/>
                  </a:moveTo>
                  <a:cubicBezTo>
                    <a:pt x="56" y="298"/>
                    <a:pt x="42" y="294"/>
                    <a:pt x="29" y="281"/>
                  </a:cubicBezTo>
                  <a:cubicBezTo>
                    <a:pt x="0" y="251"/>
                    <a:pt x="13" y="213"/>
                    <a:pt x="25" y="197"/>
                  </a:cubicBezTo>
                  <a:cubicBezTo>
                    <a:pt x="25" y="196"/>
                    <a:pt x="26" y="196"/>
                    <a:pt x="26" y="19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164" y="44"/>
                    <a:pt x="252" y="85"/>
                    <a:pt x="282" y="104"/>
                  </a:cubicBezTo>
                  <a:cubicBezTo>
                    <a:pt x="380" y="5"/>
                    <a:pt x="380" y="5"/>
                    <a:pt x="380" y="5"/>
                  </a:cubicBezTo>
                  <a:cubicBezTo>
                    <a:pt x="386" y="0"/>
                    <a:pt x="394" y="0"/>
                    <a:pt x="400" y="5"/>
                  </a:cubicBezTo>
                  <a:cubicBezTo>
                    <a:pt x="405" y="10"/>
                    <a:pt x="405" y="19"/>
                    <a:pt x="400" y="25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89" y="137"/>
                    <a:pt x="281" y="137"/>
                    <a:pt x="275" y="133"/>
                  </a:cubicBezTo>
                  <a:cubicBezTo>
                    <a:pt x="271" y="130"/>
                    <a:pt x="186" y="60"/>
                    <a:pt x="98" y="163"/>
                  </a:cubicBezTo>
                  <a:cubicBezTo>
                    <a:pt x="97" y="163"/>
                    <a:pt x="97" y="164"/>
                    <a:pt x="97" y="16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3" y="219"/>
                    <a:pt x="30" y="243"/>
                    <a:pt x="49" y="261"/>
                  </a:cubicBezTo>
                  <a:cubicBezTo>
                    <a:pt x="67" y="279"/>
                    <a:pt x="96" y="263"/>
                    <a:pt x="102" y="260"/>
                  </a:cubicBezTo>
                  <a:cubicBezTo>
                    <a:pt x="144" y="218"/>
                    <a:pt x="144" y="218"/>
                    <a:pt x="144" y="218"/>
                  </a:cubicBezTo>
                  <a:cubicBezTo>
                    <a:pt x="148" y="213"/>
                    <a:pt x="163" y="194"/>
                    <a:pt x="187" y="192"/>
                  </a:cubicBezTo>
                  <a:cubicBezTo>
                    <a:pt x="203" y="190"/>
                    <a:pt x="219" y="196"/>
                    <a:pt x="235" y="210"/>
                  </a:cubicBezTo>
                  <a:cubicBezTo>
                    <a:pt x="240" y="215"/>
                    <a:pt x="241" y="224"/>
                    <a:pt x="235" y="230"/>
                  </a:cubicBezTo>
                  <a:cubicBezTo>
                    <a:pt x="230" y="235"/>
                    <a:pt x="221" y="236"/>
                    <a:pt x="215" y="230"/>
                  </a:cubicBezTo>
                  <a:cubicBezTo>
                    <a:pt x="207" y="222"/>
                    <a:pt x="198" y="218"/>
                    <a:pt x="190" y="219"/>
                  </a:cubicBezTo>
                  <a:cubicBezTo>
                    <a:pt x="177" y="221"/>
                    <a:pt x="167" y="235"/>
                    <a:pt x="167" y="235"/>
                  </a:cubicBezTo>
                  <a:cubicBezTo>
                    <a:pt x="166" y="236"/>
                    <a:pt x="166" y="236"/>
                    <a:pt x="165" y="237"/>
                  </a:cubicBezTo>
                  <a:cubicBezTo>
                    <a:pt x="121" y="281"/>
                    <a:pt x="121" y="281"/>
                    <a:pt x="121" y="281"/>
                  </a:cubicBezTo>
                  <a:cubicBezTo>
                    <a:pt x="120" y="282"/>
                    <a:pt x="119" y="282"/>
                    <a:pt x="119" y="283"/>
                  </a:cubicBezTo>
                  <a:cubicBezTo>
                    <a:pt x="117" y="284"/>
                    <a:pt x="95" y="298"/>
                    <a:pt x="70" y="2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" name="Freeform 35">
              <a:extLst>
                <a:ext uri="{FF2B5EF4-FFF2-40B4-BE49-F238E27FC236}">
                  <a16:creationId xmlns:a16="http://schemas.microsoft.com/office/drawing/2014/main" id="{C3100D95-0CB6-4D05-82EC-439B32DEA7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325" y="2489200"/>
              <a:ext cx="280987" cy="160337"/>
            </a:xfrm>
            <a:custGeom>
              <a:avLst/>
              <a:gdLst>
                <a:gd name="T0" fmla="*/ 135 w 261"/>
                <a:gd name="T1" fmla="*/ 149 h 149"/>
                <a:gd name="T2" fmla="*/ 125 w 261"/>
                <a:gd name="T3" fmla="*/ 145 h 149"/>
                <a:gd name="T4" fmla="*/ 5 w 261"/>
                <a:gd name="T5" fmla="*/ 25 h 149"/>
                <a:gd name="T6" fmla="*/ 5 w 261"/>
                <a:gd name="T7" fmla="*/ 5 h 149"/>
                <a:gd name="T8" fmla="*/ 25 w 261"/>
                <a:gd name="T9" fmla="*/ 5 h 149"/>
                <a:gd name="T10" fmla="*/ 137 w 261"/>
                <a:gd name="T11" fmla="*/ 117 h 149"/>
                <a:gd name="T12" fmla="*/ 252 w 261"/>
                <a:gd name="T13" fmla="*/ 118 h 149"/>
                <a:gd name="T14" fmla="*/ 257 w 261"/>
                <a:gd name="T15" fmla="*/ 137 h 149"/>
                <a:gd name="T16" fmla="*/ 238 w 261"/>
                <a:gd name="T17" fmla="*/ 142 h 149"/>
                <a:gd name="T18" fmla="*/ 143 w 261"/>
                <a:gd name="T19" fmla="*/ 146 h 149"/>
                <a:gd name="T20" fmla="*/ 135 w 261"/>
                <a:gd name="T2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1" h="149">
                  <a:moveTo>
                    <a:pt x="135" y="149"/>
                  </a:moveTo>
                  <a:cubicBezTo>
                    <a:pt x="131" y="149"/>
                    <a:pt x="128" y="148"/>
                    <a:pt x="125" y="14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56" y="107"/>
                    <a:pt x="200" y="91"/>
                    <a:pt x="252" y="118"/>
                  </a:cubicBezTo>
                  <a:cubicBezTo>
                    <a:pt x="258" y="121"/>
                    <a:pt x="261" y="130"/>
                    <a:pt x="257" y="137"/>
                  </a:cubicBezTo>
                  <a:cubicBezTo>
                    <a:pt x="254" y="143"/>
                    <a:pt x="245" y="146"/>
                    <a:pt x="238" y="142"/>
                  </a:cubicBezTo>
                  <a:cubicBezTo>
                    <a:pt x="186" y="115"/>
                    <a:pt x="144" y="146"/>
                    <a:pt x="143" y="146"/>
                  </a:cubicBezTo>
                  <a:cubicBezTo>
                    <a:pt x="141" y="148"/>
                    <a:pt x="138" y="149"/>
                    <a:pt x="135" y="1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2" name="Freeform 36">
              <a:extLst>
                <a:ext uri="{FF2B5EF4-FFF2-40B4-BE49-F238E27FC236}">
                  <a16:creationId xmlns:a16="http://schemas.microsoft.com/office/drawing/2014/main" id="{7DFCC7EE-8E8E-4B99-8479-D8AC95D54F0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1950" y="2655888"/>
              <a:ext cx="119062" cy="117475"/>
            </a:xfrm>
            <a:custGeom>
              <a:avLst/>
              <a:gdLst>
                <a:gd name="T0" fmla="*/ 15 w 110"/>
                <a:gd name="T1" fmla="*/ 109 h 109"/>
                <a:gd name="T2" fmla="*/ 5 w 110"/>
                <a:gd name="T3" fmla="*/ 105 h 109"/>
                <a:gd name="T4" fmla="*/ 5 w 110"/>
                <a:gd name="T5" fmla="*/ 85 h 109"/>
                <a:gd name="T6" fmla="*/ 85 w 110"/>
                <a:gd name="T7" fmla="*/ 5 h 109"/>
                <a:gd name="T8" fmla="*/ 105 w 110"/>
                <a:gd name="T9" fmla="*/ 5 h 109"/>
                <a:gd name="T10" fmla="*/ 105 w 110"/>
                <a:gd name="T11" fmla="*/ 25 h 109"/>
                <a:gd name="T12" fmla="*/ 25 w 110"/>
                <a:gd name="T13" fmla="*/ 105 h 109"/>
                <a:gd name="T14" fmla="*/ 15 w 110"/>
                <a:gd name="T1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109">
                  <a:moveTo>
                    <a:pt x="15" y="109"/>
                  </a:moveTo>
                  <a:cubicBezTo>
                    <a:pt x="11" y="109"/>
                    <a:pt x="8" y="108"/>
                    <a:pt x="5" y="105"/>
                  </a:cubicBezTo>
                  <a:cubicBezTo>
                    <a:pt x="0" y="99"/>
                    <a:pt x="0" y="91"/>
                    <a:pt x="5" y="8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91" y="0"/>
                    <a:pt x="99" y="0"/>
                    <a:pt x="105" y="5"/>
                  </a:cubicBezTo>
                  <a:cubicBezTo>
                    <a:pt x="110" y="11"/>
                    <a:pt x="110" y="19"/>
                    <a:pt x="105" y="25"/>
                  </a:cubicBezTo>
                  <a:cubicBezTo>
                    <a:pt x="25" y="105"/>
                    <a:pt x="25" y="105"/>
                    <a:pt x="25" y="105"/>
                  </a:cubicBezTo>
                  <a:cubicBezTo>
                    <a:pt x="22" y="108"/>
                    <a:pt x="19" y="109"/>
                    <a:pt x="15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3" name="Freeform 37">
              <a:extLst>
                <a:ext uri="{FF2B5EF4-FFF2-40B4-BE49-F238E27FC236}">
                  <a16:creationId xmlns:a16="http://schemas.microsoft.com/office/drawing/2014/main" id="{5B46E4BD-890A-43F3-861F-0807C7FF1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6225" y="2776538"/>
              <a:ext cx="82550" cy="142875"/>
            </a:xfrm>
            <a:custGeom>
              <a:avLst/>
              <a:gdLst>
                <a:gd name="T0" fmla="*/ 16 w 77"/>
                <a:gd name="T1" fmla="*/ 132 h 132"/>
                <a:gd name="T2" fmla="*/ 5 w 77"/>
                <a:gd name="T3" fmla="*/ 126 h 132"/>
                <a:gd name="T4" fmla="*/ 8 w 77"/>
                <a:gd name="T5" fmla="*/ 107 h 132"/>
                <a:gd name="T6" fmla="*/ 31 w 77"/>
                <a:gd name="T7" fmla="*/ 34 h 132"/>
                <a:gd name="T8" fmla="*/ 35 w 77"/>
                <a:gd name="T9" fmla="*/ 22 h 132"/>
                <a:gd name="T10" fmla="*/ 52 w 77"/>
                <a:gd name="T11" fmla="*/ 5 h 132"/>
                <a:gd name="T12" fmla="*/ 72 w 77"/>
                <a:gd name="T13" fmla="*/ 5 h 132"/>
                <a:gd name="T14" fmla="*/ 72 w 77"/>
                <a:gd name="T15" fmla="*/ 25 h 132"/>
                <a:gd name="T16" fmla="*/ 60 w 77"/>
                <a:gd name="T17" fmla="*/ 37 h 132"/>
                <a:gd name="T18" fmla="*/ 24 w 77"/>
                <a:gd name="T19" fmla="*/ 129 h 132"/>
                <a:gd name="T20" fmla="*/ 16 w 77"/>
                <a:gd name="T21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32">
                  <a:moveTo>
                    <a:pt x="16" y="132"/>
                  </a:moveTo>
                  <a:cubicBezTo>
                    <a:pt x="12" y="132"/>
                    <a:pt x="7" y="130"/>
                    <a:pt x="5" y="126"/>
                  </a:cubicBezTo>
                  <a:cubicBezTo>
                    <a:pt x="0" y="120"/>
                    <a:pt x="2" y="111"/>
                    <a:pt x="8" y="107"/>
                  </a:cubicBezTo>
                  <a:cubicBezTo>
                    <a:pt x="9" y="106"/>
                    <a:pt x="39" y="83"/>
                    <a:pt x="31" y="34"/>
                  </a:cubicBezTo>
                  <a:cubicBezTo>
                    <a:pt x="30" y="30"/>
                    <a:pt x="32" y="25"/>
                    <a:pt x="35" y="22"/>
                  </a:cubicBezTo>
                  <a:cubicBezTo>
                    <a:pt x="52" y="5"/>
                    <a:pt x="52" y="5"/>
                    <a:pt x="52" y="5"/>
                  </a:cubicBezTo>
                  <a:cubicBezTo>
                    <a:pt x="58" y="0"/>
                    <a:pt x="66" y="0"/>
                    <a:pt x="72" y="5"/>
                  </a:cubicBezTo>
                  <a:cubicBezTo>
                    <a:pt x="77" y="11"/>
                    <a:pt x="77" y="19"/>
                    <a:pt x="72" y="25"/>
                  </a:cubicBezTo>
                  <a:cubicBezTo>
                    <a:pt x="60" y="37"/>
                    <a:pt x="60" y="37"/>
                    <a:pt x="60" y="37"/>
                  </a:cubicBezTo>
                  <a:cubicBezTo>
                    <a:pt x="66" y="99"/>
                    <a:pt x="26" y="128"/>
                    <a:pt x="24" y="129"/>
                  </a:cubicBezTo>
                  <a:cubicBezTo>
                    <a:pt x="22" y="131"/>
                    <a:pt x="19" y="132"/>
                    <a:pt x="16" y="1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4" name="Freeform 38">
              <a:extLst>
                <a:ext uri="{FF2B5EF4-FFF2-40B4-BE49-F238E27FC236}">
                  <a16:creationId xmlns:a16="http://schemas.microsoft.com/office/drawing/2014/main" id="{4A223516-02A3-4ECF-83ED-2548D0F0EC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7738" y="2816225"/>
              <a:ext cx="157162" cy="166687"/>
            </a:xfrm>
            <a:custGeom>
              <a:avLst/>
              <a:gdLst>
                <a:gd name="T0" fmla="*/ 63 w 146"/>
                <a:gd name="T1" fmla="*/ 155 h 155"/>
                <a:gd name="T2" fmla="*/ 53 w 146"/>
                <a:gd name="T3" fmla="*/ 151 h 155"/>
                <a:gd name="T4" fmla="*/ 53 w 146"/>
                <a:gd name="T5" fmla="*/ 131 h 155"/>
                <a:gd name="T6" fmla="*/ 100 w 146"/>
                <a:gd name="T7" fmla="*/ 82 h 155"/>
                <a:gd name="T8" fmla="*/ 101 w 146"/>
                <a:gd name="T9" fmla="*/ 46 h 155"/>
                <a:gd name="T10" fmla="*/ 68 w 146"/>
                <a:gd name="T11" fmla="*/ 48 h 155"/>
                <a:gd name="T12" fmla="*/ 25 w 146"/>
                <a:gd name="T13" fmla="*/ 85 h 155"/>
                <a:gd name="T14" fmla="*/ 6 w 146"/>
                <a:gd name="T15" fmla="*/ 84 h 155"/>
                <a:gd name="T16" fmla="*/ 7 w 146"/>
                <a:gd name="T17" fmla="*/ 65 h 155"/>
                <a:gd name="T18" fmla="*/ 50 w 146"/>
                <a:gd name="T19" fmla="*/ 27 h 155"/>
                <a:gd name="T20" fmla="*/ 50 w 146"/>
                <a:gd name="T21" fmla="*/ 26 h 155"/>
                <a:gd name="T22" fmla="*/ 122 w 146"/>
                <a:gd name="T23" fmla="*/ 28 h 155"/>
                <a:gd name="T24" fmla="*/ 122 w 146"/>
                <a:gd name="T25" fmla="*/ 100 h 155"/>
                <a:gd name="T26" fmla="*/ 121 w 146"/>
                <a:gd name="T27" fmla="*/ 101 h 155"/>
                <a:gd name="T28" fmla="*/ 73 w 146"/>
                <a:gd name="T29" fmla="*/ 151 h 155"/>
                <a:gd name="T30" fmla="*/ 63 w 146"/>
                <a:gd name="T31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6" h="155">
                  <a:moveTo>
                    <a:pt x="63" y="155"/>
                  </a:moveTo>
                  <a:cubicBezTo>
                    <a:pt x="60" y="155"/>
                    <a:pt x="56" y="154"/>
                    <a:pt x="53" y="151"/>
                  </a:cubicBezTo>
                  <a:cubicBezTo>
                    <a:pt x="48" y="146"/>
                    <a:pt x="48" y="137"/>
                    <a:pt x="53" y="131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103" y="79"/>
                    <a:pt x="114" y="61"/>
                    <a:pt x="101" y="46"/>
                  </a:cubicBezTo>
                  <a:cubicBezTo>
                    <a:pt x="88" y="33"/>
                    <a:pt x="72" y="45"/>
                    <a:pt x="68" y="48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19" y="91"/>
                    <a:pt x="11" y="90"/>
                    <a:pt x="6" y="84"/>
                  </a:cubicBezTo>
                  <a:cubicBezTo>
                    <a:pt x="0" y="78"/>
                    <a:pt x="1" y="70"/>
                    <a:pt x="7" y="65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64" y="15"/>
                    <a:pt x="97" y="0"/>
                    <a:pt x="122" y="28"/>
                  </a:cubicBezTo>
                  <a:cubicBezTo>
                    <a:pt x="146" y="54"/>
                    <a:pt x="132" y="86"/>
                    <a:pt x="122" y="100"/>
                  </a:cubicBezTo>
                  <a:cubicBezTo>
                    <a:pt x="122" y="100"/>
                    <a:pt x="121" y="100"/>
                    <a:pt x="121" y="101"/>
                  </a:cubicBezTo>
                  <a:cubicBezTo>
                    <a:pt x="73" y="151"/>
                    <a:pt x="73" y="151"/>
                    <a:pt x="73" y="151"/>
                  </a:cubicBezTo>
                  <a:cubicBezTo>
                    <a:pt x="70" y="154"/>
                    <a:pt x="67" y="155"/>
                    <a:pt x="63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5" name="Freeform 39">
              <a:extLst>
                <a:ext uri="{FF2B5EF4-FFF2-40B4-BE49-F238E27FC236}">
                  <a16:creationId xmlns:a16="http://schemas.microsoft.com/office/drawing/2014/main" id="{135992DB-66A3-407B-995F-ED2BC69AA894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3775" y="2878138"/>
              <a:ext cx="174625" cy="176212"/>
            </a:xfrm>
            <a:custGeom>
              <a:avLst/>
              <a:gdLst>
                <a:gd name="T0" fmla="*/ 66 w 161"/>
                <a:gd name="T1" fmla="*/ 163 h 163"/>
                <a:gd name="T2" fmla="*/ 56 w 161"/>
                <a:gd name="T3" fmla="*/ 159 h 163"/>
                <a:gd name="T4" fmla="*/ 56 w 161"/>
                <a:gd name="T5" fmla="*/ 139 h 163"/>
                <a:gd name="T6" fmla="*/ 117 w 161"/>
                <a:gd name="T7" fmla="*/ 79 h 163"/>
                <a:gd name="T8" fmla="*/ 115 w 161"/>
                <a:gd name="T9" fmla="*/ 45 h 163"/>
                <a:gd name="T10" fmla="*/ 83 w 161"/>
                <a:gd name="T11" fmla="*/ 45 h 163"/>
                <a:gd name="T12" fmla="*/ 25 w 161"/>
                <a:gd name="T13" fmla="*/ 96 h 163"/>
                <a:gd name="T14" fmla="*/ 6 w 161"/>
                <a:gd name="T15" fmla="*/ 95 h 163"/>
                <a:gd name="T16" fmla="*/ 7 w 161"/>
                <a:gd name="T17" fmla="*/ 76 h 163"/>
                <a:gd name="T18" fmla="*/ 64 w 161"/>
                <a:gd name="T19" fmla="*/ 25 h 163"/>
                <a:gd name="T20" fmla="*/ 133 w 161"/>
                <a:gd name="T21" fmla="*/ 23 h 163"/>
                <a:gd name="T22" fmla="*/ 139 w 161"/>
                <a:gd name="T23" fmla="*/ 96 h 163"/>
                <a:gd name="T24" fmla="*/ 138 w 161"/>
                <a:gd name="T25" fmla="*/ 98 h 163"/>
                <a:gd name="T26" fmla="*/ 76 w 161"/>
                <a:gd name="T27" fmla="*/ 159 h 163"/>
                <a:gd name="T28" fmla="*/ 66 w 161"/>
                <a:gd name="T2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1" h="163">
                  <a:moveTo>
                    <a:pt x="66" y="163"/>
                  </a:moveTo>
                  <a:cubicBezTo>
                    <a:pt x="62" y="163"/>
                    <a:pt x="59" y="162"/>
                    <a:pt x="56" y="159"/>
                  </a:cubicBezTo>
                  <a:cubicBezTo>
                    <a:pt x="51" y="153"/>
                    <a:pt x="51" y="144"/>
                    <a:pt x="56" y="139"/>
                  </a:cubicBezTo>
                  <a:cubicBezTo>
                    <a:pt x="117" y="79"/>
                    <a:pt x="117" y="79"/>
                    <a:pt x="117" y="79"/>
                  </a:cubicBezTo>
                  <a:cubicBezTo>
                    <a:pt x="121" y="74"/>
                    <a:pt x="131" y="57"/>
                    <a:pt x="115" y="45"/>
                  </a:cubicBezTo>
                  <a:cubicBezTo>
                    <a:pt x="99" y="32"/>
                    <a:pt x="85" y="43"/>
                    <a:pt x="83" y="45"/>
                  </a:cubicBezTo>
                  <a:cubicBezTo>
                    <a:pt x="25" y="96"/>
                    <a:pt x="25" y="96"/>
                    <a:pt x="25" y="96"/>
                  </a:cubicBezTo>
                  <a:cubicBezTo>
                    <a:pt x="20" y="102"/>
                    <a:pt x="11" y="101"/>
                    <a:pt x="6" y="95"/>
                  </a:cubicBezTo>
                  <a:cubicBezTo>
                    <a:pt x="0" y="90"/>
                    <a:pt x="1" y="81"/>
                    <a:pt x="7" y="76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75" y="14"/>
                    <a:pt x="104" y="0"/>
                    <a:pt x="133" y="23"/>
                  </a:cubicBezTo>
                  <a:cubicBezTo>
                    <a:pt x="161" y="45"/>
                    <a:pt x="152" y="79"/>
                    <a:pt x="139" y="96"/>
                  </a:cubicBezTo>
                  <a:cubicBezTo>
                    <a:pt x="139" y="97"/>
                    <a:pt x="138" y="97"/>
                    <a:pt x="138" y="98"/>
                  </a:cubicBezTo>
                  <a:cubicBezTo>
                    <a:pt x="76" y="159"/>
                    <a:pt x="76" y="159"/>
                    <a:pt x="76" y="159"/>
                  </a:cubicBezTo>
                  <a:cubicBezTo>
                    <a:pt x="73" y="162"/>
                    <a:pt x="70" y="163"/>
                    <a:pt x="66" y="1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6" name="Freeform 40">
              <a:extLst>
                <a:ext uri="{FF2B5EF4-FFF2-40B4-BE49-F238E27FC236}">
                  <a16:creationId xmlns:a16="http://schemas.microsoft.com/office/drawing/2014/main" id="{F729A0EB-FDDB-4CBA-A70C-DB074578F83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9338" y="2933700"/>
              <a:ext cx="187325" cy="177800"/>
            </a:xfrm>
            <a:custGeom>
              <a:avLst/>
              <a:gdLst>
                <a:gd name="T0" fmla="*/ 82 w 174"/>
                <a:gd name="T1" fmla="*/ 165 h 165"/>
                <a:gd name="T2" fmla="*/ 72 w 174"/>
                <a:gd name="T3" fmla="*/ 161 h 165"/>
                <a:gd name="T4" fmla="*/ 72 w 174"/>
                <a:gd name="T5" fmla="*/ 141 h 165"/>
                <a:gd name="T6" fmla="*/ 133 w 174"/>
                <a:gd name="T7" fmla="*/ 79 h 165"/>
                <a:gd name="T8" fmla="*/ 126 w 174"/>
                <a:gd name="T9" fmla="*/ 42 h 165"/>
                <a:gd name="T10" fmla="*/ 91 w 174"/>
                <a:gd name="T11" fmla="*/ 44 h 165"/>
                <a:gd name="T12" fmla="*/ 25 w 174"/>
                <a:gd name="T13" fmla="*/ 108 h 165"/>
                <a:gd name="T14" fmla="*/ 5 w 174"/>
                <a:gd name="T15" fmla="*/ 108 h 165"/>
                <a:gd name="T16" fmla="*/ 5 w 174"/>
                <a:gd name="T17" fmla="*/ 88 h 165"/>
                <a:gd name="T18" fmla="*/ 72 w 174"/>
                <a:gd name="T19" fmla="*/ 23 h 165"/>
                <a:gd name="T20" fmla="*/ 74 w 174"/>
                <a:gd name="T21" fmla="*/ 21 h 165"/>
                <a:gd name="T22" fmla="*/ 144 w 174"/>
                <a:gd name="T23" fmla="*/ 22 h 165"/>
                <a:gd name="T24" fmla="*/ 156 w 174"/>
                <a:gd name="T25" fmla="*/ 96 h 165"/>
                <a:gd name="T26" fmla="*/ 154 w 174"/>
                <a:gd name="T27" fmla="*/ 98 h 165"/>
                <a:gd name="T28" fmla="*/ 92 w 174"/>
                <a:gd name="T29" fmla="*/ 161 h 165"/>
                <a:gd name="T30" fmla="*/ 82 w 174"/>
                <a:gd name="T31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4" h="165">
                  <a:moveTo>
                    <a:pt x="82" y="165"/>
                  </a:moveTo>
                  <a:cubicBezTo>
                    <a:pt x="78" y="165"/>
                    <a:pt x="75" y="164"/>
                    <a:pt x="72" y="161"/>
                  </a:cubicBezTo>
                  <a:cubicBezTo>
                    <a:pt x="67" y="156"/>
                    <a:pt x="67" y="147"/>
                    <a:pt x="72" y="141"/>
                  </a:cubicBezTo>
                  <a:cubicBezTo>
                    <a:pt x="133" y="79"/>
                    <a:pt x="133" y="79"/>
                    <a:pt x="133" y="79"/>
                  </a:cubicBezTo>
                  <a:cubicBezTo>
                    <a:pt x="136" y="74"/>
                    <a:pt x="143" y="58"/>
                    <a:pt x="126" y="42"/>
                  </a:cubicBezTo>
                  <a:cubicBezTo>
                    <a:pt x="114" y="31"/>
                    <a:pt x="95" y="42"/>
                    <a:pt x="91" y="44"/>
                  </a:cubicBezTo>
                  <a:cubicBezTo>
                    <a:pt x="25" y="108"/>
                    <a:pt x="25" y="108"/>
                    <a:pt x="25" y="108"/>
                  </a:cubicBezTo>
                  <a:cubicBezTo>
                    <a:pt x="19" y="113"/>
                    <a:pt x="10" y="113"/>
                    <a:pt x="5" y="108"/>
                  </a:cubicBezTo>
                  <a:cubicBezTo>
                    <a:pt x="0" y="102"/>
                    <a:pt x="0" y="93"/>
                    <a:pt x="5" y="88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2"/>
                    <a:pt x="73" y="22"/>
                    <a:pt x="74" y="21"/>
                  </a:cubicBezTo>
                  <a:cubicBezTo>
                    <a:pt x="89" y="11"/>
                    <a:pt x="121" y="0"/>
                    <a:pt x="144" y="22"/>
                  </a:cubicBezTo>
                  <a:cubicBezTo>
                    <a:pt x="174" y="49"/>
                    <a:pt x="165" y="82"/>
                    <a:pt x="156" y="96"/>
                  </a:cubicBezTo>
                  <a:cubicBezTo>
                    <a:pt x="155" y="97"/>
                    <a:pt x="155" y="97"/>
                    <a:pt x="154" y="98"/>
                  </a:cubicBezTo>
                  <a:cubicBezTo>
                    <a:pt x="92" y="161"/>
                    <a:pt x="92" y="161"/>
                    <a:pt x="92" y="161"/>
                  </a:cubicBezTo>
                  <a:cubicBezTo>
                    <a:pt x="89" y="164"/>
                    <a:pt x="86" y="165"/>
                    <a:pt x="82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7" name="Freeform 41">
              <a:extLst>
                <a:ext uri="{FF2B5EF4-FFF2-40B4-BE49-F238E27FC236}">
                  <a16:creationId xmlns:a16="http://schemas.microsoft.com/office/drawing/2014/main" id="{4E4BB8BF-A95E-4E76-909C-2C3818A9A8A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8713" y="2994025"/>
              <a:ext cx="166687" cy="150812"/>
            </a:xfrm>
            <a:custGeom>
              <a:avLst/>
              <a:gdLst>
                <a:gd name="T0" fmla="*/ 93 w 155"/>
                <a:gd name="T1" fmla="*/ 140 h 140"/>
                <a:gd name="T2" fmla="*/ 83 w 155"/>
                <a:gd name="T3" fmla="*/ 136 h 140"/>
                <a:gd name="T4" fmla="*/ 83 w 155"/>
                <a:gd name="T5" fmla="*/ 116 h 140"/>
                <a:gd name="T6" fmla="*/ 108 w 155"/>
                <a:gd name="T7" fmla="*/ 90 h 140"/>
                <a:gd name="T8" fmla="*/ 109 w 155"/>
                <a:gd name="T9" fmla="*/ 50 h 140"/>
                <a:gd name="T10" fmla="*/ 71 w 155"/>
                <a:gd name="T11" fmla="*/ 49 h 140"/>
                <a:gd name="T12" fmla="*/ 25 w 155"/>
                <a:gd name="T13" fmla="*/ 96 h 140"/>
                <a:gd name="T14" fmla="*/ 5 w 155"/>
                <a:gd name="T15" fmla="*/ 96 h 140"/>
                <a:gd name="T16" fmla="*/ 5 w 155"/>
                <a:gd name="T17" fmla="*/ 76 h 140"/>
                <a:gd name="T18" fmla="*/ 52 w 155"/>
                <a:gd name="T19" fmla="*/ 29 h 140"/>
                <a:gd name="T20" fmla="*/ 53 w 155"/>
                <a:gd name="T21" fmla="*/ 28 h 140"/>
                <a:gd name="T22" fmla="*/ 129 w 155"/>
                <a:gd name="T23" fmla="*/ 31 h 140"/>
                <a:gd name="T24" fmla="*/ 130 w 155"/>
                <a:gd name="T25" fmla="*/ 108 h 140"/>
                <a:gd name="T26" fmla="*/ 129 w 155"/>
                <a:gd name="T27" fmla="*/ 109 h 140"/>
                <a:gd name="T28" fmla="*/ 103 w 155"/>
                <a:gd name="T29" fmla="*/ 136 h 140"/>
                <a:gd name="T30" fmla="*/ 93 w 155"/>
                <a:gd name="T31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5" h="140">
                  <a:moveTo>
                    <a:pt x="93" y="140"/>
                  </a:moveTo>
                  <a:cubicBezTo>
                    <a:pt x="90" y="140"/>
                    <a:pt x="86" y="139"/>
                    <a:pt x="83" y="136"/>
                  </a:cubicBezTo>
                  <a:cubicBezTo>
                    <a:pt x="78" y="131"/>
                    <a:pt x="78" y="122"/>
                    <a:pt x="83" y="116"/>
                  </a:cubicBezTo>
                  <a:cubicBezTo>
                    <a:pt x="108" y="90"/>
                    <a:pt x="108" y="90"/>
                    <a:pt x="108" y="90"/>
                  </a:cubicBezTo>
                  <a:cubicBezTo>
                    <a:pt x="111" y="86"/>
                    <a:pt x="124" y="66"/>
                    <a:pt x="109" y="50"/>
                  </a:cubicBezTo>
                  <a:cubicBezTo>
                    <a:pt x="94" y="33"/>
                    <a:pt x="76" y="46"/>
                    <a:pt x="71" y="49"/>
                  </a:cubicBezTo>
                  <a:cubicBezTo>
                    <a:pt x="25" y="96"/>
                    <a:pt x="25" y="96"/>
                    <a:pt x="25" y="96"/>
                  </a:cubicBezTo>
                  <a:cubicBezTo>
                    <a:pt x="19" y="101"/>
                    <a:pt x="11" y="101"/>
                    <a:pt x="5" y="96"/>
                  </a:cubicBezTo>
                  <a:cubicBezTo>
                    <a:pt x="0" y="90"/>
                    <a:pt x="0" y="82"/>
                    <a:pt x="5" y="76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9"/>
                    <a:pt x="53" y="29"/>
                    <a:pt x="53" y="28"/>
                  </a:cubicBezTo>
                  <a:cubicBezTo>
                    <a:pt x="68" y="16"/>
                    <a:pt x="103" y="0"/>
                    <a:pt x="129" y="31"/>
                  </a:cubicBezTo>
                  <a:cubicBezTo>
                    <a:pt x="155" y="59"/>
                    <a:pt x="141" y="93"/>
                    <a:pt x="130" y="108"/>
                  </a:cubicBezTo>
                  <a:cubicBezTo>
                    <a:pt x="130" y="108"/>
                    <a:pt x="129" y="108"/>
                    <a:pt x="129" y="109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0" y="139"/>
                    <a:pt x="97" y="140"/>
                    <a:pt x="93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8" name="Freeform 42">
              <a:extLst>
                <a:ext uri="{FF2B5EF4-FFF2-40B4-BE49-F238E27FC236}">
                  <a16:creationId xmlns:a16="http://schemas.microsoft.com/office/drawing/2014/main" id="{F861FEDE-7D34-4962-9874-ED454AA35CD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7150" y="2921000"/>
              <a:ext cx="90487" cy="90487"/>
            </a:xfrm>
            <a:custGeom>
              <a:avLst/>
              <a:gdLst>
                <a:gd name="T0" fmla="*/ 69 w 84"/>
                <a:gd name="T1" fmla="*/ 84 h 84"/>
                <a:gd name="T2" fmla="*/ 59 w 84"/>
                <a:gd name="T3" fmla="*/ 80 h 84"/>
                <a:gd name="T4" fmla="*/ 5 w 84"/>
                <a:gd name="T5" fmla="*/ 25 h 84"/>
                <a:gd name="T6" fmla="*/ 5 w 84"/>
                <a:gd name="T7" fmla="*/ 5 h 84"/>
                <a:gd name="T8" fmla="*/ 25 w 84"/>
                <a:gd name="T9" fmla="*/ 5 h 84"/>
                <a:gd name="T10" fmla="*/ 79 w 84"/>
                <a:gd name="T11" fmla="*/ 60 h 84"/>
                <a:gd name="T12" fmla="*/ 79 w 84"/>
                <a:gd name="T13" fmla="*/ 80 h 84"/>
                <a:gd name="T14" fmla="*/ 69 w 84"/>
                <a:gd name="T15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84">
                  <a:moveTo>
                    <a:pt x="69" y="84"/>
                  </a:moveTo>
                  <a:cubicBezTo>
                    <a:pt x="65" y="84"/>
                    <a:pt x="62" y="83"/>
                    <a:pt x="59" y="80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0"/>
                    <a:pt x="5" y="5"/>
                  </a:cubicBezTo>
                  <a:cubicBezTo>
                    <a:pt x="11" y="0"/>
                    <a:pt x="20" y="0"/>
                    <a:pt x="25" y="5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4" y="66"/>
                    <a:pt x="84" y="75"/>
                    <a:pt x="79" y="80"/>
                  </a:cubicBezTo>
                  <a:cubicBezTo>
                    <a:pt x="76" y="83"/>
                    <a:pt x="73" y="84"/>
                    <a:pt x="69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9" name="Freeform 43">
              <a:extLst>
                <a:ext uri="{FF2B5EF4-FFF2-40B4-BE49-F238E27FC236}">
                  <a16:creationId xmlns:a16="http://schemas.microsoft.com/office/drawing/2014/main" id="{FBADC4E6-8A5D-4CE8-871C-C8222988C0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5875" y="2989263"/>
              <a:ext cx="77787" cy="76200"/>
            </a:xfrm>
            <a:custGeom>
              <a:avLst/>
              <a:gdLst>
                <a:gd name="T0" fmla="*/ 57 w 72"/>
                <a:gd name="T1" fmla="*/ 71 h 71"/>
                <a:gd name="T2" fmla="*/ 47 w 72"/>
                <a:gd name="T3" fmla="*/ 67 h 71"/>
                <a:gd name="T4" fmla="*/ 5 w 72"/>
                <a:gd name="T5" fmla="*/ 25 h 71"/>
                <a:gd name="T6" fmla="*/ 5 w 72"/>
                <a:gd name="T7" fmla="*/ 5 h 71"/>
                <a:gd name="T8" fmla="*/ 25 w 72"/>
                <a:gd name="T9" fmla="*/ 5 h 71"/>
                <a:gd name="T10" fmla="*/ 67 w 72"/>
                <a:gd name="T11" fmla="*/ 47 h 71"/>
                <a:gd name="T12" fmla="*/ 67 w 72"/>
                <a:gd name="T13" fmla="*/ 67 h 71"/>
                <a:gd name="T14" fmla="*/ 57 w 72"/>
                <a:gd name="T15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71">
                  <a:moveTo>
                    <a:pt x="57" y="71"/>
                  </a:moveTo>
                  <a:cubicBezTo>
                    <a:pt x="53" y="71"/>
                    <a:pt x="50" y="70"/>
                    <a:pt x="47" y="67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72" y="53"/>
                    <a:pt x="72" y="61"/>
                    <a:pt x="67" y="67"/>
                  </a:cubicBezTo>
                  <a:cubicBezTo>
                    <a:pt x="64" y="70"/>
                    <a:pt x="61" y="71"/>
                    <a:pt x="57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0" name="Freeform 44">
              <a:extLst>
                <a:ext uri="{FF2B5EF4-FFF2-40B4-BE49-F238E27FC236}">
                  <a16:creationId xmlns:a16="http://schemas.microsoft.com/office/drawing/2014/main" id="{C03BBCCA-424E-4DDE-B90B-2E59F266836E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238" y="2855913"/>
              <a:ext cx="90487" cy="90487"/>
            </a:xfrm>
            <a:custGeom>
              <a:avLst/>
              <a:gdLst>
                <a:gd name="T0" fmla="*/ 69 w 84"/>
                <a:gd name="T1" fmla="*/ 83 h 83"/>
                <a:gd name="T2" fmla="*/ 59 w 84"/>
                <a:gd name="T3" fmla="*/ 79 h 83"/>
                <a:gd name="T4" fmla="*/ 5 w 84"/>
                <a:gd name="T5" fmla="*/ 25 h 83"/>
                <a:gd name="T6" fmla="*/ 5 w 84"/>
                <a:gd name="T7" fmla="*/ 5 h 83"/>
                <a:gd name="T8" fmla="*/ 25 w 84"/>
                <a:gd name="T9" fmla="*/ 5 h 83"/>
                <a:gd name="T10" fmla="*/ 79 w 84"/>
                <a:gd name="T11" fmla="*/ 59 h 83"/>
                <a:gd name="T12" fmla="*/ 79 w 84"/>
                <a:gd name="T13" fmla="*/ 79 h 83"/>
                <a:gd name="T14" fmla="*/ 69 w 84"/>
                <a:gd name="T1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83">
                  <a:moveTo>
                    <a:pt x="69" y="83"/>
                  </a:moveTo>
                  <a:cubicBezTo>
                    <a:pt x="65" y="83"/>
                    <a:pt x="62" y="82"/>
                    <a:pt x="59" y="79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65"/>
                    <a:pt x="84" y="73"/>
                    <a:pt x="79" y="79"/>
                  </a:cubicBezTo>
                  <a:cubicBezTo>
                    <a:pt x="76" y="82"/>
                    <a:pt x="73" y="83"/>
                    <a:pt x="69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id="{0DB958A3-DA18-4E46-969A-DD54FA2C591E}"/>
              </a:ext>
            </a:extLst>
          </p:cNvPr>
          <p:cNvGrpSpPr/>
          <p:nvPr/>
        </p:nvGrpSpPr>
        <p:grpSpPr>
          <a:xfrm>
            <a:off x="3000376" y="4352926"/>
            <a:ext cx="446114" cy="427070"/>
            <a:chOff x="5103438" y="5284788"/>
            <a:chExt cx="935037" cy="763587"/>
          </a:xfrm>
          <a:solidFill>
            <a:schemeClr val="bg1"/>
          </a:solidFill>
        </p:grpSpPr>
        <p:sp>
          <p:nvSpPr>
            <p:cNvPr id="48" name="Freeform 81">
              <a:extLst>
                <a:ext uri="{FF2B5EF4-FFF2-40B4-BE49-F238E27FC236}">
                  <a16:creationId xmlns:a16="http://schemas.microsoft.com/office/drawing/2014/main" id="{2387D93C-99A9-4DD7-ACAA-08D98E948E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3438" y="5545138"/>
              <a:ext cx="139700" cy="503237"/>
            </a:xfrm>
            <a:custGeom>
              <a:avLst/>
              <a:gdLst>
                <a:gd name="T0" fmla="*/ 115 w 129"/>
                <a:gd name="T1" fmla="*/ 465 h 465"/>
                <a:gd name="T2" fmla="*/ 14 w 129"/>
                <a:gd name="T3" fmla="*/ 465 h 465"/>
                <a:gd name="T4" fmla="*/ 0 w 129"/>
                <a:gd name="T5" fmla="*/ 451 h 465"/>
                <a:gd name="T6" fmla="*/ 0 w 129"/>
                <a:gd name="T7" fmla="*/ 14 h 465"/>
                <a:gd name="T8" fmla="*/ 14 w 129"/>
                <a:gd name="T9" fmla="*/ 0 h 465"/>
                <a:gd name="T10" fmla="*/ 28 w 129"/>
                <a:gd name="T11" fmla="*/ 14 h 465"/>
                <a:gd name="T12" fmla="*/ 28 w 129"/>
                <a:gd name="T13" fmla="*/ 437 h 465"/>
                <a:gd name="T14" fmla="*/ 115 w 129"/>
                <a:gd name="T15" fmla="*/ 437 h 465"/>
                <a:gd name="T16" fmla="*/ 129 w 129"/>
                <a:gd name="T17" fmla="*/ 451 h 465"/>
                <a:gd name="T18" fmla="*/ 115 w 129"/>
                <a:gd name="T19" fmla="*/ 465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9" h="465">
                  <a:moveTo>
                    <a:pt x="115" y="465"/>
                  </a:moveTo>
                  <a:cubicBezTo>
                    <a:pt x="14" y="465"/>
                    <a:pt x="14" y="465"/>
                    <a:pt x="14" y="465"/>
                  </a:cubicBezTo>
                  <a:cubicBezTo>
                    <a:pt x="6" y="465"/>
                    <a:pt x="0" y="459"/>
                    <a:pt x="0" y="45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437"/>
                    <a:pt x="28" y="437"/>
                    <a:pt x="28" y="437"/>
                  </a:cubicBezTo>
                  <a:cubicBezTo>
                    <a:pt x="115" y="437"/>
                    <a:pt x="115" y="437"/>
                    <a:pt x="115" y="437"/>
                  </a:cubicBezTo>
                  <a:cubicBezTo>
                    <a:pt x="123" y="437"/>
                    <a:pt x="129" y="443"/>
                    <a:pt x="129" y="451"/>
                  </a:cubicBezTo>
                  <a:cubicBezTo>
                    <a:pt x="129" y="459"/>
                    <a:pt x="123" y="465"/>
                    <a:pt x="115" y="4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9" name="Freeform 82">
              <a:extLst>
                <a:ext uri="{FF2B5EF4-FFF2-40B4-BE49-F238E27FC236}">
                  <a16:creationId xmlns:a16="http://schemas.microsoft.com/office/drawing/2014/main" id="{81A5E39B-90F9-4EFA-9AB1-AE747BF1AC5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105025" y="5370513"/>
              <a:ext cx="933450" cy="677862"/>
            </a:xfrm>
            <a:custGeom>
              <a:avLst/>
              <a:gdLst>
                <a:gd name="T0" fmla="*/ 851 w 865"/>
                <a:gd name="T1" fmla="*/ 627 h 627"/>
                <a:gd name="T2" fmla="*/ 851 w 865"/>
                <a:gd name="T3" fmla="*/ 627 h 627"/>
                <a:gd name="T4" fmla="*/ 164 w 865"/>
                <a:gd name="T5" fmla="*/ 627 h 627"/>
                <a:gd name="T6" fmla="*/ 150 w 865"/>
                <a:gd name="T7" fmla="*/ 616 h 627"/>
                <a:gd name="T8" fmla="*/ 1 w 865"/>
                <a:gd name="T9" fmla="*/ 17 h 627"/>
                <a:gd name="T10" fmla="*/ 4 w 865"/>
                <a:gd name="T11" fmla="*/ 5 h 627"/>
                <a:gd name="T12" fmla="*/ 15 w 865"/>
                <a:gd name="T13" fmla="*/ 0 h 627"/>
                <a:gd name="T14" fmla="*/ 702 w 865"/>
                <a:gd name="T15" fmla="*/ 0 h 627"/>
                <a:gd name="T16" fmla="*/ 716 w 865"/>
                <a:gd name="T17" fmla="*/ 11 h 627"/>
                <a:gd name="T18" fmla="*/ 864 w 865"/>
                <a:gd name="T19" fmla="*/ 608 h 627"/>
                <a:gd name="T20" fmla="*/ 865 w 865"/>
                <a:gd name="T21" fmla="*/ 613 h 627"/>
                <a:gd name="T22" fmla="*/ 851 w 865"/>
                <a:gd name="T23" fmla="*/ 627 h 627"/>
                <a:gd name="T24" fmla="*/ 175 w 865"/>
                <a:gd name="T25" fmla="*/ 599 h 627"/>
                <a:gd name="T26" fmla="*/ 833 w 865"/>
                <a:gd name="T27" fmla="*/ 599 h 627"/>
                <a:gd name="T28" fmla="*/ 691 w 865"/>
                <a:gd name="T29" fmla="*/ 28 h 627"/>
                <a:gd name="T30" fmla="*/ 33 w 865"/>
                <a:gd name="T31" fmla="*/ 28 h 627"/>
                <a:gd name="T32" fmla="*/ 175 w 865"/>
                <a:gd name="T33" fmla="*/ 599 h 6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865" h="627">
                  <a:moveTo>
                    <a:pt x="851" y="627"/>
                  </a:moveTo>
                  <a:cubicBezTo>
                    <a:pt x="851" y="627"/>
                    <a:pt x="851" y="627"/>
                    <a:pt x="851" y="627"/>
                  </a:cubicBezTo>
                  <a:cubicBezTo>
                    <a:pt x="164" y="627"/>
                    <a:pt x="164" y="627"/>
                    <a:pt x="164" y="627"/>
                  </a:cubicBezTo>
                  <a:cubicBezTo>
                    <a:pt x="158" y="627"/>
                    <a:pt x="152" y="623"/>
                    <a:pt x="150" y="6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3"/>
                    <a:pt x="1" y="9"/>
                    <a:pt x="4" y="5"/>
                  </a:cubicBezTo>
                  <a:cubicBezTo>
                    <a:pt x="7" y="2"/>
                    <a:pt x="11" y="0"/>
                    <a:pt x="15" y="0"/>
                  </a:cubicBezTo>
                  <a:cubicBezTo>
                    <a:pt x="702" y="0"/>
                    <a:pt x="702" y="0"/>
                    <a:pt x="702" y="0"/>
                  </a:cubicBezTo>
                  <a:cubicBezTo>
                    <a:pt x="708" y="0"/>
                    <a:pt x="714" y="4"/>
                    <a:pt x="716" y="11"/>
                  </a:cubicBezTo>
                  <a:cubicBezTo>
                    <a:pt x="864" y="608"/>
                    <a:pt x="864" y="608"/>
                    <a:pt x="864" y="608"/>
                  </a:cubicBezTo>
                  <a:cubicBezTo>
                    <a:pt x="865" y="610"/>
                    <a:pt x="865" y="611"/>
                    <a:pt x="865" y="613"/>
                  </a:cubicBezTo>
                  <a:cubicBezTo>
                    <a:pt x="865" y="621"/>
                    <a:pt x="859" y="627"/>
                    <a:pt x="851" y="627"/>
                  </a:cubicBezTo>
                  <a:close/>
                  <a:moveTo>
                    <a:pt x="175" y="599"/>
                  </a:moveTo>
                  <a:cubicBezTo>
                    <a:pt x="833" y="599"/>
                    <a:pt x="833" y="599"/>
                    <a:pt x="833" y="599"/>
                  </a:cubicBezTo>
                  <a:cubicBezTo>
                    <a:pt x="691" y="28"/>
                    <a:pt x="691" y="28"/>
                    <a:pt x="691" y="28"/>
                  </a:cubicBezTo>
                  <a:cubicBezTo>
                    <a:pt x="33" y="28"/>
                    <a:pt x="33" y="28"/>
                    <a:pt x="33" y="28"/>
                  </a:cubicBezTo>
                  <a:lnTo>
                    <a:pt x="175" y="5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83">
              <a:extLst>
                <a:ext uri="{FF2B5EF4-FFF2-40B4-BE49-F238E27FC236}">
                  <a16:creationId xmlns:a16="http://schemas.microsoft.com/office/drawing/2014/main" id="{42BC22DA-214D-443A-9F8D-8A1CD4D40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4875" y="5284788"/>
              <a:ext cx="141287" cy="114300"/>
            </a:xfrm>
            <a:custGeom>
              <a:avLst/>
              <a:gdLst>
                <a:gd name="T0" fmla="*/ 15 w 131"/>
                <a:gd name="T1" fmla="*/ 105 h 105"/>
                <a:gd name="T2" fmla="*/ 14 w 131"/>
                <a:gd name="T3" fmla="*/ 105 h 105"/>
                <a:gd name="T4" fmla="*/ 1 w 131"/>
                <a:gd name="T5" fmla="*/ 90 h 105"/>
                <a:gd name="T6" fmla="*/ 73 w 131"/>
                <a:gd name="T7" fmla="*/ 0 h 105"/>
                <a:gd name="T8" fmla="*/ 130 w 131"/>
                <a:gd name="T9" fmla="*/ 55 h 105"/>
                <a:gd name="T10" fmla="*/ 120 w 131"/>
                <a:gd name="T11" fmla="*/ 73 h 105"/>
                <a:gd name="T12" fmla="*/ 102 w 131"/>
                <a:gd name="T13" fmla="*/ 63 h 105"/>
                <a:gd name="T14" fmla="*/ 73 w 131"/>
                <a:gd name="T15" fmla="*/ 28 h 105"/>
                <a:gd name="T16" fmla="*/ 29 w 131"/>
                <a:gd name="T17" fmla="*/ 92 h 105"/>
                <a:gd name="T18" fmla="*/ 15 w 131"/>
                <a:gd name="T1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105">
                  <a:moveTo>
                    <a:pt x="15" y="105"/>
                  </a:moveTo>
                  <a:cubicBezTo>
                    <a:pt x="15" y="105"/>
                    <a:pt x="14" y="105"/>
                    <a:pt x="14" y="105"/>
                  </a:cubicBezTo>
                  <a:cubicBezTo>
                    <a:pt x="6" y="104"/>
                    <a:pt x="0" y="98"/>
                    <a:pt x="1" y="90"/>
                  </a:cubicBezTo>
                  <a:cubicBezTo>
                    <a:pt x="1" y="86"/>
                    <a:pt x="9" y="0"/>
                    <a:pt x="73" y="0"/>
                  </a:cubicBezTo>
                  <a:cubicBezTo>
                    <a:pt x="115" y="0"/>
                    <a:pt x="126" y="40"/>
                    <a:pt x="130" y="55"/>
                  </a:cubicBezTo>
                  <a:cubicBezTo>
                    <a:pt x="131" y="63"/>
                    <a:pt x="127" y="71"/>
                    <a:pt x="120" y="73"/>
                  </a:cubicBezTo>
                  <a:cubicBezTo>
                    <a:pt x="112" y="74"/>
                    <a:pt x="104" y="70"/>
                    <a:pt x="102" y="63"/>
                  </a:cubicBezTo>
                  <a:cubicBezTo>
                    <a:pt x="95" y="34"/>
                    <a:pt x="86" y="28"/>
                    <a:pt x="73" y="28"/>
                  </a:cubicBezTo>
                  <a:cubicBezTo>
                    <a:pt x="34" y="28"/>
                    <a:pt x="29" y="91"/>
                    <a:pt x="29" y="92"/>
                  </a:cubicBezTo>
                  <a:cubicBezTo>
                    <a:pt x="28" y="99"/>
                    <a:pt x="22" y="105"/>
                    <a:pt x="15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84">
              <a:extLst>
                <a:ext uri="{FF2B5EF4-FFF2-40B4-BE49-F238E27FC236}">
                  <a16:creationId xmlns:a16="http://schemas.microsoft.com/office/drawing/2014/main" id="{40002375-6A62-49F6-A2C6-D3276A680BA2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8388" y="5284788"/>
              <a:ext cx="141287" cy="114300"/>
            </a:xfrm>
            <a:custGeom>
              <a:avLst/>
              <a:gdLst>
                <a:gd name="T0" fmla="*/ 15 w 131"/>
                <a:gd name="T1" fmla="*/ 105 h 105"/>
                <a:gd name="T2" fmla="*/ 14 w 131"/>
                <a:gd name="T3" fmla="*/ 105 h 105"/>
                <a:gd name="T4" fmla="*/ 1 w 131"/>
                <a:gd name="T5" fmla="*/ 90 h 105"/>
                <a:gd name="T6" fmla="*/ 73 w 131"/>
                <a:gd name="T7" fmla="*/ 0 h 105"/>
                <a:gd name="T8" fmla="*/ 130 w 131"/>
                <a:gd name="T9" fmla="*/ 55 h 105"/>
                <a:gd name="T10" fmla="*/ 120 w 131"/>
                <a:gd name="T11" fmla="*/ 73 h 105"/>
                <a:gd name="T12" fmla="*/ 102 w 131"/>
                <a:gd name="T13" fmla="*/ 63 h 105"/>
                <a:gd name="T14" fmla="*/ 73 w 131"/>
                <a:gd name="T15" fmla="*/ 28 h 105"/>
                <a:gd name="T16" fmla="*/ 29 w 131"/>
                <a:gd name="T17" fmla="*/ 92 h 105"/>
                <a:gd name="T18" fmla="*/ 15 w 131"/>
                <a:gd name="T1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105">
                  <a:moveTo>
                    <a:pt x="15" y="105"/>
                  </a:moveTo>
                  <a:cubicBezTo>
                    <a:pt x="15" y="105"/>
                    <a:pt x="14" y="105"/>
                    <a:pt x="14" y="105"/>
                  </a:cubicBezTo>
                  <a:cubicBezTo>
                    <a:pt x="6" y="104"/>
                    <a:pt x="0" y="98"/>
                    <a:pt x="1" y="90"/>
                  </a:cubicBezTo>
                  <a:cubicBezTo>
                    <a:pt x="1" y="86"/>
                    <a:pt x="9" y="0"/>
                    <a:pt x="73" y="0"/>
                  </a:cubicBezTo>
                  <a:cubicBezTo>
                    <a:pt x="115" y="0"/>
                    <a:pt x="126" y="40"/>
                    <a:pt x="130" y="55"/>
                  </a:cubicBezTo>
                  <a:cubicBezTo>
                    <a:pt x="131" y="63"/>
                    <a:pt x="127" y="71"/>
                    <a:pt x="120" y="73"/>
                  </a:cubicBezTo>
                  <a:cubicBezTo>
                    <a:pt x="112" y="74"/>
                    <a:pt x="104" y="70"/>
                    <a:pt x="102" y="63"/>
                  </a:cubicBezTo>
                  <a:cubicBezTo>
                    <a:pt x="95" y="34"/>
                    <a:pt x="86" y="28"/>
                    <a:pt x="73" y="28"/>
                  </a:cubicBezTo>
                  <a:cubicBezTo>
                    <a:pt x="34" y="28"/>
                    <a:pt x="29" y="91"/>
                    <a:pt x="29" y="92"/>
                  </a:cubicBezTo>
                  <a:cubicBezTo>
                    <a:pt x="28" y="99"/>
                    <a:pt x="22" y="105"/>
                    <a:pt x="15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85">
              <a:extLst>
                <a:ext uri="{FF2B5EF4-FFF2-40B4-BE49-F238E27FC236}">
                  <a16:creationId xmlns:a16="http://schemas.microsoft.com/office/drawing/2014/main" id="{14D3F0EB-51F6-45C2-8FDA-E50B78CB22E1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3488" y="5284788"/>
              <a:ext cx="141287" cy="114300"/>
            </a:xfrm>
            <a:custGeom>
              <a:avLst/>
              <a:gdLst>
                <a:gd name="T0" fmla="*/ 15 w 131"/>
                <a:gd name="T1" fmla="*/ 105 h 105"/>
                <a:gd name="T2" fmla="*/ 14 w 131"/>
                <a:gd name="T3" fmla="*/ 105 h 105"/>
                <a:gd name="T4" fmla="*/ 1 w 131"/>
                <a:gd name="T5" fmla="*/ 90 h 105"/>
                <a:gd name="T6" fmla="*/ 73 w 131"/>
                <a:gd name="T7" fmla="*/ 0 h 105"/>
                <a:gd name="T8" fmla="*/ 130 w 131"/>
                <a:gd name="T9" fmla="*/ 55 h 105"/>
                <a:gd name="T10" fmla="*/ 120 w 131"/>
                <a:gd name="T11" fmla="*/ 73 h 105"/>
                <a:gd name="T12" fmla="*/ 102 w 131"/>
                <a:gd name="T13" fmla="*/ 63 h 105"/>
                <a:gd name="T14" fmla="*/ 73 w 131"/>
                <a:gd name="T15" fmla="*/ 28 h 105"/>
                <a:gd name="T16" fmla="*/ 29 w 131"/>
                <a:gd name="T17" fmla="*/ 92 h 105"/>
                <a:gd name="T18" fmla="*/ 15 w 131"/>
                <a:gd name="T1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105">
                  <a:moveTo>
                    <a:pt x="15" y="105"/>
                  </a:moveTo>
                  <a:cubicBezTo>
                    <a:pt x="15" y="105"/>
                    <a:pt x="14" y="105"/>
                    <a:pt x="14" y="105"/>
                  </a:cubicBezTo>
                  <a:cubicBezTo>
                    <a:pt x="6" y="104"/>
                    <a:pt x="0" y="98"/>
                    <a:pt x="1" y="90"/>
                  </a:cubicBezTo>
                  <a:cubicBezTo>
                    <a:pt x="1" y="86"/>
                    <a:pt x="9" y="0"/>
                    <a:pt x="73" y="0"/>
                  </a:cubicBezTo>
                  <a:cubicBezTo>
                    <a:pt x="115" y="0"/>
                    <a:pt x="126" y="40"/>
                    <a:pt x="130" y="55"/>
                  </a:cubicBezTo>
                  <a:cubicBezTo>
                    <a:pt x="131" y="63"/>
                    <a:pt x="127" y="71"/>
                    <a:pt x="120" y="73"/>
                  </a:cubicBezTo>
                  <a:cubicBezTo>
                    <a:pt x="112" y="74"/>
                    <a:pt x="104" y="70"/>
                    <a:pt x="102" y="63"/>
                  </a:cubicBezTo>
                  <a:cubicBezTo>
                    <a:pt x="95" y="34"/>
                    <a:pt x="86" y="28"/>
                    <a:pt x="73" y="28"/>
                  </a:cubicBezTo>
                  <a:cubicBezTo>
                    <a:pt x="34" y="28"/>
                    <a:pt x="29" y="91"/>
                    <a:pt x="29" y="92"/>
                  </a:cubicBezTo>
                  <a:cubicBezTo>
                    <a:pt x="28" y="99"/>
                    <a:pt x="22" y="105"/>
                    <a:pt x="15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86">
              <a:extLst>
                <a:ext uri="{FF2B5EF4-FFF2-40B4-BE49-F238E27FC236}">
                  <a16:creationId xmlns:a16="http://schemas.microsoft.com/office/drawing/2014/main" id="{C78333D6-49E8-4F70-B0E8-6C81A3FC8CD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7000" y="5284788"/>
              <a:ext cx="141287" cy="114300"/>
            </a:xfrm>
            <a:custGeom>
              <a:avLst/>
              <a:gdLst>
                <a:gd name="T0" fmla="*/ 15 w 131"/>
                <a:gd name="T1" fmla="*/ 105 h 105"/>
                <a:gd name="T2" fmla="*/ 14 w 131"/>
                <a:gd name="T3" fmla="*/ 105 h 105"/>
                <a:gd name="T4" fmla="*/ 1 w 131"/>
                <a:gd name="T5" fmla="*/ 90 h 105"/>
                <a:gd name="T6" fmla="*/ 73 w 131"/>
                <a:gd name="T7" fmla="*/ 0 h 105"/>
                <a:gd name="T8" fmla="*/ 130 w 131"/>
                <a:gd name="T9" fmla="*/ 55 h 105"/>
                <a:gd name="T10" fmla="*/ 120 w 131"/>
                <a:gd name="T11" fmla="*/ 73 h 105"/>
                <a:gd name="T12" fmla="*/ 102 w 131"/>
                <a:gd name="T13" fmla="*/ 63 h 105"/>
                <a:gd name="T14" fmla="*/ 73 w 131"/>
                <a:gd name="T15" fmla="*/ 28 h 105"/>
                <a:gd name="T16" fmla="*/ 29 w 131"/>
                <a:gd name="T17" fmla="*/ 92 h 105"/>
                <a:gd name="T18" fmla="*/ 15 w 131"/>
                <a:gd name="T19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105">
                  <a:moveTo>
                    <a:pt x="15" y="105"/>
                  </a:moveTo>
                  <a:cubicBezTo>
                    <a:pt x="15" y="105"/>
                    <a:pt x="14" y="105"/>
                    <a:pt x="14" y="105"/>
                  </a:cubicBezTo>
                  <a:cubicBezTo>
                    <a:pt x="6" y="104"/>
                    <a:pt x="0" y="98"/>
                    <a:pt x="1" y="90"/>
                  </a:cubicBezTo>
                  <a:cubicBezTo>
                    <a:pt x="1" y="86"/>
                    <a:pt x="9" y="0"/>
                    <a:pt x="73" y="0"/>
                  </a:cubicBezTo>
                  <a:cubicBezTo>
                    <a:pt x="115" y="0"/>
                    <a:pt x="126" y="40"/>
                    <a:pt x="130" y="55"/>
                  </a:cubicBezTo>
                  <a:cubicBezTo>
                    <a:pt x="131" y="63"/>
                    <a:pt x="127" y="71"/>
                    <a:pt x="120" y="73"/>
                  </a:cubicBezTo>
                  <a:cubicBezTo>
                    <a:pt x="112" y="74"/>
                    <a:pt x="104" y="70"/>
                    <a:pt x="102" y="63"/>
                  </a:cubicBezTo>
                  <a:cubicBezTo>
                    <a:pt x="95" y="34"/>
                    <a:pt x="86" y="28"/>
                    <a:pt x="73" y="28"/>
                  </a:cubicBezTo>
                  <a:cubicBezTo>
                    <a:pt x="34" y="28"/>
                    <a:pt x="29" y="91"/>
                    <a:pt x="29" y="92"/>
                  </a:cubicBezTo>
                  <a:cubicBezTo>
                    <a:pt x="28" y="99"/>
                    <a:pt x="22" y="105"/>
                    <a:pt x="15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87">
              <a:extLst>
                <a:ext uri="{FF2B5EF4-FFF2-40B4-BE49-F238E27FC236}">
                  <a16:creationId xmlns:a16="http://schemas.microsoft.com/office/drawing/2014/main" id="{E4E6E40F-0F7C-48C5-8B9E-EB454CB8EA9E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0125" y="5540375"/>
              <a:ext cx="506412" cy="30162"/>
            </a:xfrm>
            <a:custGeom>
              <a:avLst/>
              <a:gdLst>
                <a:gd name="T0" fmla="*/ 456 w 470"/>
                <a:gd name="T1" fmla="*/ 28 h 28"/>
                <a:gd name="T2" fmla="*/ 14 w 470"/>
                <a:gd name="T3" fmla="*/ 28 h 28"/>
                <a:gd name="T4" fmla="*/ 0 w 470"/>
                <a:gd name="T5" fmla="*/ 14 h 28"/>
                <a:gd name="T6" fmla="*/ 14 w 470"/>
                <a:gd name="T7" fmla="*/ 0 h 28"/>
                <a:gd name="T8" fmla="*/ 456 w 470"/>
                <a:gd name="T9" fmla="*/ 0 h 28"/>
                <a:gd name="T10" fmla="*/ 470 w 470"/>
                <a:gd name="T11" fmla="*/ 14 h 28"/>
                <a:gd name="T12" fmla="*/ 456 w 470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0" h="28">
                  <a:moveTo>
                    <a:pt x="456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56" y="0"/>
                    <a:pt x="456" y="0"/>
                    <a:pt x="456" y="0"/>
                  </a:cubicBezTo>
                  <a:cubicBezTo>
                    <a:pt x="464" y="0"/>
                    <a:pt x="470" y="6"/>
                    <a:pt x="470" y="14"/>
                  </a:cubicBezTo>
                  <a:cubicBezTo>
                    <a:pt x="470" y="22"/>
                    <a:pt x="464" y="28"/>
                    <a:pt x="45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88">
              <a:extLst>
                <a:ext uri="{FF2B5EF4-FFF2-40B4-BE49-F238E27FC236}">
                  <a16:creationId xmlns:a16="http://schemas.microsoft.com/office/drawing/2014/main" id="{550D32E2-4FF4-4AA6-9C63-E9E8CF22C5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1400" y="5659438"/>
              <a:ext cx="506412" cy="30162"/>
            </a:xfrm>
            <a:custGeom>
              <a:avLst/>
              <a:gdLst>
                <a:gd name="T0" fmla="*/ 456 w 470"/>
                <a:gd name="T1" fmla="*/ 28 h 28"/>
                <a:gd name="T2" fmla="*/ 14 w 470"/>
                <a:gd name="T3" fmla="*/ 28 h 28"/>
                <a:gd name="T4" fmla="*/ 0 w 470"/>
                <a:gd name="T5" fmla="*/ 14 h 28"/>
                <a:gd name="T6" fmla="*/ 14 w 470"/>
                <a:gd name="T7" fmla="*/ 0 h 28"/>
                <a:gd name="T8" fmla="*/ 456 w 470"/>
                <a:gd name="T9" fmla="*/ 0 h 28"/>
                <a:gd name="T10" fmla="*/ 470 w 470"/>
                <a:gd name="T11" fmla="*/ 14 h 28"/>
                <a:gd name="T12" fmla="*/ 456 w 470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0" h="28">
                  <a:moveTo>
                    <a:pt x="456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56" y="0"/>
                    <a:pt x="456" y="0"/>
                    <a:pt x="456" y="0"/>
                  </a:cubicBezTo>
                  <a:cubicBezTo>
                    <a:pt x="464" y="0"/>
                    <a:pt x="470" y="6"/>
                    <a:pt x="470" y="14"/>
                  </a:cubicBezTo>
                  <a:cubicBezTo>
                    <a:pt x="470" y="22"/>
                    <a:pt x="464" y="28"/>
                    <a:pt x="45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89">
              <a:extLst>
                <a:ext uri="{FF2B5EF4-FFF2-40B4-BE49-F238E27FC236}">
                  <a16:creationId xmlns:a16="http://schemas.microsoft.com/office/drawing/2014/main" id="{035E775F-2EB8-450A-B224-22751E4FE445}"/>
                </a:ext>
              </a:extLst>
            </p:cNvPr>
            <p:cNvSpPr>
              <a:spLocks/>
            </p:cNvSpPr>
            <p:nvPr/>
          </p:nvSpPr>
          <p:spPr bwMode="auto">
            <a:xfrm>
              <a:off x="5351088" y="5778500"/>
              <a:ext cx="508000" cy="30162"/>
            </a:xfrm>
            <a:custGeom>
              <a:avLst/>
              <a:gdLst>
                <a:gd name="T0" fmla="*/ 456 w 470"/>
                <a:gd name="T1" fmla="*/ 28 h 28"/>
                <a:gd name="T2" fmla="*/ 14 w 470"/>
                <a:gd name="T3" fmla="*/ 28 h 28"/>
                <a:gd name="T4" fmla="*/ 0 w 470"/>
                <a:gd name="T5" fmla="*/ 14 h 28"/>
                <a:gd name="T6" fmla="*/ 14 w 470"/>
                <a:gd name="T7" fmla="*/ 0 h 28"/>
                <a:gd name="T8" fmla="*/ 456 w 470"/>
                <a:gd name="T9" fmla="*/ 0 h 28"/>
                <a:gd name="T10" fmla="*/ 470 w 470"/>
                <a:gd name="T11" fmla="*/ 14 h 28"/>
                <a:gd name="T12" fmla="*/ 456 w 470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0" h="28">
                  <a:moveTo>
                    <a:pt x="456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56" y="0"/>
                    <a:pt x="456" y="0"/>
                    <a:pt x="456" y="0"/>
                  </a:cubicBezTo>
                  <a:cubicBezTo>
                    <a:pt x="464" y="0"/>
                    <a:pt x="470" y="6"/>
                    <a:pt x="470" y="14"/>
                  </a:cubicBezTo>
                  <a:cubicBezTo>
                    <a:pt x="470" y="22"/>
                    <a:pt x="464" y="28"/>
                    <a:pt x="45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90">
              <a:extLst>
                <a:ext uri="{FF2B5EF4-FFF2-40B4-BE49-F238E27FC236}">
                  <a16:creationId xmlns:a16="http://schemas.microsoft.com/office/drawing/2014/main" id="{E662C66D-7BAB-402D-87C6-6E8A7A5AC4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2363" y="5897563"/>
              <a:ext cx="506412" cy="30162"/>
            </a:xfrm>
            <a:custGeom>
              <a:avLst/>
              <a:gdLst>
                <a:gd name="T0" fmla="*/ 455 w 469"/>
                <a:gd name="T1" fmla="*/ 28 h 28"/>
                <a:gd name="T2" fmla="*/ 14 w 469"/>
                <a:gd name="T3" fmla="*/ 28 h 28"/>
                <a:gd name="T4" fmla="*/ 0 w 469"/>
                <a:gd name="T5" fmla="*/ 14 h 28"/>
                <a:gd name="T6" fmla="*/ 14 w 469"/>
                <a:gd name="T7" fmla="*/ 0 h 28"/>
                <a:gd name="T8" fmla="*/ 455 w 469"/>
                <a:gd name="T9" fmla="*/ 0 h 28"/>
                <a:gd name="T10" fmla="*/ 469 w 469"/>
                <a:gd name="T11" fmla="*/ 14 h 28"/>
                <a:gd name="T12" fmla="*/ 455 w 469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9" h="28">
                  <a:moveTo>
                    <a:pt x="455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55" y="0"/>
                    <a:pt x="455" y="0"/>
                    <a:pt x="455" y="0"/>
                  </a:cubicBezTo>
                  <a:cubicBezTo>
                    <a:pt x="463" y="0"/>
                    <a:pt x="469" y="6"/>
                    <a:pt x="469" y="14"/>
                  </a:cubicBezTo>
                  <a:cubicBezTo>
                    <a:pt x="469" y="22"/>
                    <a:pt x="463" y="28"/>
                    <a:pt x="45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58" name="그림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089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개체 틀 7">
            <a:extLst>
              <a:ext uri="{FF2B5EF4-FFF2-40B4-BE49-F238E27FC236}">
                <a16:creationId xmlns:a16="http://schemas.microsoft.com/office/drawing/2014/main" id="{7E7B06F3-2758-4C45-BBD4-811A235391C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0" r="9570"/>
          <a:stretch>
            <a:fillRect/>
          </a:stretch>
        </p:blipFill>
        <p:spPr/>
      </p:pic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09D86C9-15EB-45CF-9896-B0EF3E7C2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BD369C-C2A1-4AC1-897B-A322B6FC69E6}"/>
              </a:ext>
            </a:extLst>
          </p:cNvPr>
          <p:cNvSpPr txBox="1"/>
          <p:nvPr/>
        </p:nvSpPr>
        <p:spPr>
          <a:xfrm>
            <a:off x="908956" y="664928"/>
            <a:ext cx="3587981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2800" b="1" dirty="0" smtClean="0">
                <a:solidFill>
                  <a:schemeClr val="accent1"/>
                </a:solidFill>
                <a:latin typeface="+mj-lt"/>
              </a:rPr>
              <a:t>회사개요</a:t>
            </a:r>
            <a:endParaRPr lang="ko-KR" altLang="en-US" sz="2800" b="1" dirty="0">
              <a:solidFill>
                <a:schemeClr val="accent1"/>
              </a:solidFill>
              <a:latin typeface="+mj-lt"/>
            </a:endParaRPr>
          </a:p>
        </p:txBody>
      </p:sp>
      <p:graphicFrame>
        <p:nvGraphicFramePr>
          <p:cNvPr id="3" name="표 3">
            <a:extLst>
              <a:ext uri="{FF2B5EF4-FFF2-40B4-BE49-F238E27FC236}">
                <a16:creationId xmlns:a16="http://schemas.microsoft.com/office/drawing/2014/main" id="{9553C159-2A7E-458C-9615-76D7CC4D0A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477423"/>
              </p:ext>
            </p:extLst>
          </p:nvPr>
        </p:nvGraphicFramePr>
        <p:xfrm>
          <a:off x="1018716" y="3676650"/>
          <a:ext cx="4248000" cy="13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2000">
                  <a:extLst>
                    <a:ext uri="{9D8B030D-6E8A-4147-A177-3AD203B41FA5}">
                      <a16:colId xmlns:a16="http://schemas.microsoft.com/office/drawing/2014/main" val="1258704849"/>
                    </a:ext>
                  </a:extLst>
                </a:gridCol>
                <a:gridCol w="2916000">
                  <a:extLst>
                    <a:ext uri="{9D8B030D-6E8A-4147-A177-3AD203B41FA5}">
                      <a16:colId xmlns:a16="http://schemas.microsoft.com/office/drawing/2014/main" val="321910473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</a:rPr>
                        <a:t>설립년월일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2006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16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법인 설립일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985236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</a:rPr>
                        <a:t>홈페이지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</a:rPr>
                        <a:t>http://yujinace.com/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5397061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</a:rPr>
                        <a:t>소재지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it-IT" altLang="ko-KR" sz="1100" b="0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86 Gilpa-ro, Michuhol-gu, Incheon Metropolitan City. Korea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637617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</a:rPr>
                        <a:t>자본금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</a:rPr>
                        <a:t>800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</a:rPr>
                        <a:t>백만원</a:t>
                      </a:r>
                      <a:endParaRPr lang="ko-KR" altLang="en-US" sz="1100" b="0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80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1985474"/>
                  </a:ext>
                </a:extLst>
              </a:tr>
            </a:tbl>
          </a:graphicData>
        </a:graphic>
      </p:graphicFrame>
      <p:sp>
        <p:nvSpPr>
          <p:cNvPr id="16" name="자유형: 도형 15">
            <a:extLst>
              <a:ext uri="{FF2B5EF4-FFF2-40B4-BE49-F238E27FC236}">
                <a16:creationId xmlns:a16="http://schemas.microsoft.com/office/drawing/2014/main" id="{BE24CF19-8F23-49F6-A9CE-26948AB03302}"/>
              </a:ext>
            </a:extLst>
          </p:cNvPr>
          <p:cNvSpPr/>
          <p:nvPr/>
        </p:nvSpPr>
        <p:spPr>
          <a:xfrm>
            <a:off x="0" y="1976155"/>
            <a:ext cx="4248150" cy="647700"/>
          </a:xfrm>
          <a:custGeom>
            <a:avLst/>
            <a:gdLst>
              <a:gd name="connsiteX0" fmla="*/ 0 w 4248150"/>
              <a:gd name="connsiteY0" fmla="*/ 0 h 647700"/>
              <a:gd name="connsiteX1" fmla="*/ 3924300 w 4248150"/>
              <a:gd name="connsiteY1" fmla="*/ 0 h 647700"/>
              <a:gd name="connsiteX2" fmla="*/ 4248150 w 4248150"/>
              <a:gd name="connsiteY2" fmla="*/ 323850 h 647700"/>
              <a:gd name="connsiteX3" fmla="*/ 3924300 w 4248150"/>
              <a:gd name="connsiteY3" fmla="*/ 647700 h 647700"/>
              <a:gd name="connsiteX4" fmla="*/ 0 w 4248150"/>
              <a:gd name="connsiteY4" fmla="*/ 647700 h 647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248150" h="647700">
                <a:moveTo>
                  <a:pt x="0" y="0"/>
                </a:moveTo>
                <a:lnTo>
                  <a:pt x="3924300" y="0"/>
                </a:lnTo>
                <a:cubicBezTo>
                  <a:pt x="4103157" y="0"/>
                  <a:pt x="4248150" y="144993"/>
                  <a:pt x="4248150" y="323850"/>
                </a:cubicBezTo>
                <a:cubicBezTo>
                  <a:pt x="4248150" y="502707"/>
                  <a:pt x="4103157" y="647700"/>
                  <a:pt x="3924300" y="647700"/>
                </a:cubicBezTo>
                <a:lnTo>
                  <a:pt x="0" y="6477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6C16E43D-80AD-4DE5-8A4A-87B1D10671B6}"/>
              </a:ext>
            </a:extLst>
          </p:cNvPr>
          <p:cNvSpPr/>
          <p:nvPr/>
        </p:nvSpPr>
        <p:spPr>
          <a:xfrm>
            <a:off x="1000125" y="2131417"/>
            <a:ext cx="2686050" cy="369332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ko-KR" altLang="en-US" b="1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㈜ 유 진 기 업</a:t>
            </a:r>
            <a:endParaRPr lang="ko-KR" altLang="en-US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4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1B6213-DB8A-4EC7-A703-D1284C4B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DD897F1-83BE-4C74-A785-CD89CD254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회사연혁</a:t>
            </a:r>
            <a:endParaRPr lang="ko-KR" altLang="en-US" dirty="0"/>
          </a:p>
        </p:txBody>
      </p:sp>
      <p:sp>
        <p:nvSpPr>
          <p:cNvPr id="56" name="직사각형 22">
            <a:extLst>
              <a:ext uri="{FF2B5EF4-FFF2-40B4-BE49-F238E27FC236}">
                <a16:creationId xmlns:a16="http://schemas.microsoft.com/office/drawing/2014/main" id="{73AEFB42-2B62-44C5-9DF8-4478455A355F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323455" y="4997482"/>
            <a:ext cx="3219846" cy="147732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1973.12  </a:t>
            </a:r>
            <a:r>
              <a:rPr lang="ko-KR" altLang="en-US" sz="10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유진기업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설립 </a:t>
            </a: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(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개인기업 설립</a:t>
            </a: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)</a:t>
            </a:r>
          </a:p>
          <a:p>
            <a:pPr>
              <a:buClr>
                <a:schemeClr val="accent6"/>
              </a:buClr>
            </a:pP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1990.04 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린나이코리아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협력社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등록</a:t>
            </a: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0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2006.02 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㈜</a:t>
            </a:r>
            <a:r>
              <a:rPr lang="ko-KR" altLang="en-US" sz="10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유진기업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설립 </a:t>
            </a: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(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법인으로 전환</a:t>
            </a: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)</a:t>
            </a:r>
          </a:p>
          <a:p>
            <a:pPr>
              <a:buClr>
                <a:schemeClr val="accent6"/>
              </a:buClr>
            </a:pP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2002.12 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업소용 부품생산 본격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시작</a:t>
            </a: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2007.07 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인천미추홀구 </a:t>
            </a:r>
            <a:r>
              <a:rPr lang="ko-KR" altLang="en-US" sz="1000" dirty="0" err="1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주안동으로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공장 이전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(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現위치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)</a:t>
            </a:r>
            <a:endParaRPr lang="ko-KR" altLang="en-US" sz="10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</p:txBody>
      </p:sp>
      <p:sp>
        <p:nvSpPr>
          <p:cNvPr id="94" name="직사각형 22">
            <a:extLst>
              <a:ext uri="{FF2B5EF4-FFF2-40B4-BE49-F238E27FC236}">
                <a16:creationId xmlns:a16="http://schemas.microsoft.com/office/drawing/2014/main" id="{F304E91B-BBFA-475A-8E8A-DC192A49077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743634" y="4630925"/>
            <a:ext cx="1654972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1100" b="1" dirty="0" smtClean="0">
                <a:solidFill>
                  <a:schemeClr val="accent1"/>
                </a:solidFill>
                <a:latin typeface="+mn-ea"/>
              </a:rPr>
              <a:t>1973.12~2007.07</a:t>
            </a:r>
            <a:endParaRPr lang="en-US" altLang="ko" sz="11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6" name="직사각형 22">
            <a:extLst>
              <a:ext uri="{FF2B5EF4-FFF2-40B4-BE49-F238E27FC236}">
                <a16:creationId xmlns:a16="http://schemas.microsoft.com/office/drawing/2014/main" id="{593DDA01-F72C-430C-ACFA-26F7C982253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743634" y="3612040"/>
            <a:ext cx="1654972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3600" dirty="0">
                <a:solidFill>
                  <a:schemeClr val="accent1"/>
                </a:solidFill>
                <a:latin typeface="+mj-lt"/>
              </a:rPr>
              <a:t>01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C4D6DC05-764E-4BA7-9820-5F39CC55B04C}"/>
              </a:ext>
            </a:extLst>
          </p:cNvPr>
          <p:cNvGrpSpPr/>
          <p:nvPr/>
        </p:nvGrpSpPr>
        <p:grpSpPr>
          <a:xfrm>
            <a:off x="1323455" y="2826143"/>
            <a:ext cx="9439795" cy="2512668"/>
            <a:chOff x="1323455" y="2911868"/>
            <a:chExt cx="10487545" cy="2791556"/>
          </a:xfrm>
        </p:grpSpPr>
        <p:sp>
          <p:nvSpPr>
            <p:cNvPr id="32" name="막힌 원호 31">
              <a:extLst>
                <a:ext uri="{FF2B5EF4-FFF2-40B4-BE49-F238E27FC236}">
                  <a16:creationId xmlns:a16="http://schemas.microsoft.com/office/drawing/2014/main" id="{8DD1FE4C-C937-4C8C-9E9B-AAA4B1BC3273}"/>
                </a:ext>
              </a:extLst>
            </p:cNvPr>
            <p:cNvSpPr/>
            <p:nvPr/>
          </p:nvSpPr>
          <p:spPr>
            <a:xfrm>
              <a:off x="1323455" y="2931126"/>
              <a:ext cx="2772295" cy="2772298"/>
            </a:xfrm>
            <a:prstGeom prst="blockArc">
              <a:avLst>
                <a:gd name="adj1" fmla="val 10800000"/>
                <a:gd name="adj2" fmla="val 21565435"/>
                <a:gd name="adj3" fmla="val 7124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Noto Sans" pitchFamily="34" charset="0"/>
              </a:endParaRPr>
            </a:p>
          </p:txBody>
        </p:sp>
        <p:sp>
          <p:nvSpPr>
            <p:cNvPr id="37" name="막힌 원호 36">
              <a:extLst>
                <a:ext uri="{FF2B5EF4-FFF2-40B4-BE49-F238E27FC236}">
                  <a16:creationId xmlns:a16="http://schemas.microsoft.com/office/drawing/2014/main" id="{D3628338-9C51-481E-9F3C-A8CE11D8C4AF}"/>
                </a:ext>
              </a:extLst>
            </p:cNvPr>
            <p:cNvSpPr/>
            <p:nvPr/>
          </p:nvSpPr>
          <p:spPr>
            <a:xfrm flipV="1">
              <a:off x="3895205" y="2911868"/>
              <a:ext cx="2772295" cy="2772298"/>
            </a:xfrm>
            <a:prstGeom prst="blockArc">
              <a:avLst>
                <a:gd name="adj1" fmla="val 10800000"/>
                <a:gd name="adj2" fmla="val 21565435"/>
                <a:gd name="adj3" fmla="val 7124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Noto Sans" pitchFamily="34" charset="0"/>
              </a:endParaRPr>
            </a:p>
          </p:txBody>
        </p:sp>
        <p:sp>
          <p:nvSpPr>
            <p:cNvPr id="38" name="막힌 원호 37">
              <a:extLst>
                <a:ext uri="{FF2B5EF4-FFF2-40B4-BE49-F238E27FC236}">
                  <a16:creationId xmlns:a16="http://schemas.microsoft.com/office/drawing/2014/main" id="{7868B61A-4A8E-40DA-917C-5912026DE08C}"/>
                </a:ext>
              </a:extLst>
            </p:cNvPr>
            <p:cNvSpPr/>
            <p:nvPr/>
          </p:nvSpPr>
          <p:spPr>
            <a:xfrm>
              <a:off x="6466955" y="2931126"/>
              <a:ext cx="2772295" cy="2772298"/>
            </a:xfrm>
            <a:prstGeom prst="blockArc">
              <a:avLst>
                <a:gd name="adj1" fmla="val 10800000"/>
                <a:gd name="adj2" fmla="val 21565435"/>
                <a:gd name="adj3" fmla="val 7124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Noto Sans" pitchFamily="34" charset="0"/>
              </a:endParaRPr>
            </a:p>
          </p:txBody>
        </p:sp>
        <p:sp>
          <p:nvSpPr>
            <p:cNvPr id="39" name="막힌 원호 38">
              <a:extLst>
                <a:ext uri="{FF2B5EF4-FFF2-40B4-BE49-F238E27FC236}">
                  <a16:creationId xmlns:a16="http://schemas.microsoft.com/office/drawing/2014/main" id="{FE8396FC-4493-40A9-BDE0-4A94E11DC494}"/>
                </a:ext>
              </a:extLst>
            </p:cNvPr>
            <p:cNvSpPr/>
            <p:nvPr/>
          </p:nvSpPr>
          <p:spPr>
            <a:xfrm flipV="1">
              <a:off x="9038705" y="2911868"/>
              <a:ext cx="2772295" cy="2772298"/>
            </a:xfrm>
            <a:prstGeom prst="blockArc">
              <a:avLst>
                <a:gd name="adj1" fmla="val 10800000"/>
                <a:gd name="adj2" fmla="val 21565435"/>
                <a:gd name="adj3" fmla="val 7124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Noto Sans" pitchFamily="34" charset="0"/>
              </a:endParaRPr>
            </a:p>
          </p:txBody>
        </p:sp>
      </p:grp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D006A60-641A-4D9C-AB0A-D1CD2C87E1D9}"/>
              </a:ext>
            </a:extLst>
          </p:cNvPr>
          <p:cNvCxnSpPr>
            <a:cxnSpLocks/>
          </p:cNvCxnSpPr>
          <p:nvPr/>
        </p:nvCxnSpPr>
        <p:spPr>
          <a:xfrm>
            <a:off x="1695730" y="4457700"/>
            <a:ext cx="17507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22">
            <a:extLst>
              <a:ext uri="{FF2B5EF4-FFF2-40B4-BE49-F238E27FC236}">
                <a16:creationId xmlns:a16="http://schemas.microsoft.com/office/drawing/2014/main" id="{57F57C6E-89C2-4026-B7B6-6C22179C14C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058455" y="3612040"/>
            <a:ext cx="1654972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3600" dirty="0">
                <a:solidFill>
                  <a:schemeClr val="accent2"/>
                </a:solidFill>
                <a:latin typeface="+mj-lt"/>
              </a:rPr>
              <a:t>02</a:t>
            </a:r>
          </a:p>
        </p:txBody>
      </p:sp>
      <p:sp>
        <p:nvSpPr>
          <p:cNvPr id="44" name="직사각형 22">
            <a:extLst>
              <a:ext uri="{FF2B5EF4-FFF2-40B4-BE49-F238E27FC236}">
                <a16:creationId xmlns:a16="http://schemas.microsoft.com/office/drawing/2014/main" id="{305F7BD4-5B65-476F-8A34-27C94167B0D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373277" y="3612040"/>
            <a:ext cx="1654972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3600" dirty="0">
                <a:solidFill>
                  <a:schemeClr val="accent1"/>
                </a:solidFill>
                <a:latin typeface="+mj-lt"/>
              </a:rPr>
              <a:t>03</a:t>
            </a:r>
          </a:p>
        </p:txBody>
      </p:sp>
      <p:sp>
        <p:nvSpPr>
          <p:cNvPr id="45" name="직사각형 22">
            <a:extLst>
              <a:ext uri="{FF2B5EF4-FFF2-40B4-BE49-F238E27FC236}">
                <a16:creationId xmlns:a16="http://schemas.microsoft.com/office/drawing/2014/main" id="{0DB0E3AE-3C58-439C-A736-5DD2CA94215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688099" y="3612040"/>
            <a:ext cx="1654972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3600" dirty="0">
                <a:solidFill>
                  <a:schemeClr val="accent2"/>
                </a:solidFill>
                <a:latin typeface="+mj-lt"/>
              </a:rPr>
              <a:t>04</a:t>
            </a:r>
          </a:p>
        </p:txBody>
      </p:sp>
      <p:sp>
        <p:nvSpPr>
          <p:cNvPr id="46" name="직사각형 22">
            <a:extLst>
              <a:ext uri="{FF2B5EF4-FFF2-40B4-BE49-F238E27FC236}">
                <a16:creationId xmlns:a16="http://schemas.microsoft.com/office/drawing/2014/main" id="{311CE57B-36DC-4512-A77A-09E78802AF8F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5953098" y="5158869"/>
            <a:ext cx="2877752" cy="5539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2018.05 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한국산업표준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㉿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인증</a:t>
            </a: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2020.09 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상업용가스밥솥 신제품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(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고급형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)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출시</a:t>
            </a:r>
          </a:p>
        </p:txBody>
      </p:sp>
      <p:sp>
        <p:nvSpPr>
          <p:cNvPr id="47" name="직사각형 22">
            <a:extLst>
              <a:ext uri="{FF2B5EF4-FFF2-40B4-BE49-F238E27FC236}">
                <a16:creationId xmlns:a16="http://schemas.microsoft.com/office/drawing/2014/main" id="{B090F845-F9DF-4F03-8F93-BF69EA9C686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373277" y="4630925"/>
            <a:ext cx="1654972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1100" b="1" dirty="0" smtClean="0">
                <a:solidFill>
                  <a:schemeClr val="accent1"/>
                </a:solidFill>
                <a:latin typeface="+mn-ea"/>
              </a:rPr>
              <a:t>2018.05~2020.09</a:t>
            </a:r>
            <a:endParaRPr lang="en-US" altLang="ko" sz="1100" b="1" dirty="0">
              <a:solidFill>
                <a:schemeClr val="accent1"/>
              </a:solidFill>
              <a:latin typeface="+mn-ea"/>
            </a:endParaRPr>
          </a:p>
        </p:txBody>
      </p: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F57DE7AA-7941-4D39-A633-20531ED0DBE0}"/>
              </a:ext>
            </a:extLst>
          </p:cNvPr>
          <p:cNvCxnSpPr>
            <a:cxnSpLocks/>
          </p:cNvCxnSpPr>
          <p:nvPr/>
        </p:nvCxnSpPr>
        <p:spPr>
          <a:xfrm>
            <a:off x="6325373" y="4457700"/>
            <a:ext cx="17507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22">
            <a:extLst>
              <a:ext uri="{FF2B5EF4-FFF2-40B4-BE49-F238E27FC236}">
                <a16:creationId xmlns:a16="http://schemas.microsoft.com/office/drawing/2014/main" id="{F2425DFB-573A-40CF-A5EA-0F90C5757E5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323609" y="1870445"/>
            <a:ext cx="3305176" cy="101566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2013.12  </a:t>
            </a:r>
            <a:r>
              <a:rPr lang="ko-KR" altLang="en-US" sz="1000" dirty="0" err="1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스팀컨벡션오븐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전기식 조달청 등록 및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판매</a:t>
            </a: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2014.02  </a:t>
            </a:r>
            <a:r>
              <a:rPr lang="ko-KR" altLang="en-US" sz="1000" dirty="0" err="1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스팀컨벡션오븐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ko-KR" altLang="en-US" sz="10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가스식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조달청 등록 및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판매</a:t>
            </a: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2015.09 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상업용 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GAS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밥솥 조달청 등록 및 판매</a:t>
            </a:r>
          </a:p>
          <a:p>
            <a:pPr algn="ctr">
              <a:buClr>
                <a:schemeClr val="accent6"/>
              </a:buClr>
            </a:pPr>
            <a:endParaRPr lang="ko-KR" altLang="en-US" sz="10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</p:txBody>
      </p:sp>
      <p:sp>
        <p:nvSpPr>
          <p:cNvPr id="55" name="직사각형 22">
            <a:extLst>
              <a:ext uri="{FF2B5EF4-FFF2-40B4-BE49-F238E27FC236}">
                <a16:creationId xmlns:a16="http://schemas.microsoft.com/office/drawing/2014/main" id="{681237B7-6C93-40EA-8F51-788F747AC61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058456" y="2991055"/>
            <a:ext cx="1654972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1100" b="1" dirty="0" smtClean="0">
                <a:solidFill>
                  <a:schemeClr val="accent2">
                    <a:lumMod val="75000"/>
                  </a:schemeClr>
                </a:solidFill>
                <a:latin typeface="+mn-ea"/>
              </a:rPr>
              <a:t>2013.12~2015.09</a:t>
            </a:r>
            <a:endParaRPr lang="en-US" altLang="ko" sz="1100" b="1" dirty="0">
              <a:solidFill>
                <a:schemeClr val="accent2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57" name="직선 연결선 56">
            <a:extLst>
              <a:ext uri="{FF2B5EF4-FFF2-40B4-BE49-F238E27FC236}">
                <a16:creationId xmlns:a16="http://schemas.microsoft.com/office/drawing/2014/main" id="{5AA9F6C6-0FA1-48F2-B35E-25549DEBC90F}"/>
              </a:ext>
            </a:extLst>
          </p:cNvPr>
          <p:cNvCxnSpPr>
            <a:cxnSpLocks/>
          </p:cNvCxnSpPr>
          <p:nvPr/>
        </p:nvCxnSpPr>
        <p:spPr>
          <a:xfrm>
            <a:off x="4010552" y="3383258"/>
            <a:ext cx="1750781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직사각형 22">
            <a:extLst>
              <a:ext uri="{FF2B5EF4-FFF2-40B4-BE49-F238E27FC236}">
                <a16:creationId xmlns:a16="http://schemas.microsoft.com/office/drawing/2014/main" id="{01BA203E-3FE2-412A-BC2F-50405483098A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028249" y="1176346"/>
            <a:ext cx="3571875" cy="1708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2022.12 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상업용 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IH(</a:t>
            </a:r>
            <a:r>
              <a:rPr lang="ko-KR" altLang="en-US" sz="1000" dirty="0" err="1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인덕션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)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전기밥솥 조달청 등록 및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판매</a:t>
            </a: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0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2023.04  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상업용 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IH(</a:t>
            </a:r>
            <a:r>
              <a:rPr lang="ko-KR" altLang="en-US" sz="1000" dirty="0" err="1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인덕션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) </a:t>
            </a:r>
            <a:r>
              <a:rPr lang="ko-KR" altLang="en-US" sz="1000" dirty="0" err="1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부침기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,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국솥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, </a:t>
            </a:r>
            <a:r>
              <a:rPr lang="ko-KR" altLang="en-US" sz="1000" dirty="0" err="1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낮은렌지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1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구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,2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구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, </a:t>
            </a: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          </a:t>
            </a:r>
            <a:r>
              <a:rPr lang="ko-KR" altLang="en-US" sz="10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높은렌지</a:t>
            </a:r>
            <a:r>
              <a:rPr lang="en-US" altLang="ko-KR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3</a:t>
            </a:r>
            <a:r>
              <a:rPr lang="ko-KR" altLang="en-US" sz="10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구 조달청 등록 및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판매</a:t>
            </a:r>
            <a:endParaRPr lang="en-US" altLang="ko-KR" sz="10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0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2023.09  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ea typeface="맑은 고딕" panose="020B0503020000020004" pitchFamily="50" charset="-127"/>
              </a:rPr>
              <a:t>기름 </a:t>
            </a:r>
            <a:r>
              <a:rPr lang="ko-KR" altLang="en-US" sz="10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ea typeface="맑은 고딕" panose="020B0503020000020004" pitchFamily="50" charset="-127"/>
              </a:rPr>
              <a:t>정제기</a:t>
            </a:r>
            <a:r>
              <a:rPr lang="ko-KR" altLang="en-US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ea typeface="맑은 고딕" panose="020B0503020000020004" pitchFamily="50" charset="-127"/>
              </a:rPr>
              <a:t> 일본 수출</a:t>
            </a:r>
            <a:r>
              <a:rPr lang="en-US" altLang="ko-KR" sz="1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100" dirty="0" smtClean="0">
                <a:solidFill>
                  <a:srgbClr val="FF0000"/>
                </a:solidFill>
              </a:rPr>
              <a:t>￥</a:t>
            </a:r>
            <a:r>
              <a:rPr lang="en-US" altLang="ko-KR" sz="1100" dirty="0" smtClean="0">
                <a:solidFill>
                  <a:srgbClr val="FF0000"/>
                </a:solidFill>
              </a:rPr>
              <a:t>16,504,624)</a:t>
            </a:r>
          </a:p>
          <a:p>
            <a:pPr>
              <a:buClr>
                <a:schemeClr val="accent6"/>
              </a:buClr>
            </a:pPr>
            <a:endParaRPr lang="en-US" altLang="ko-KR" sz="1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2024.12  </a:t>
            </a:r>
            <a:r>
              <a:rPr lang="ko-KR" altLang="en-US" sz="1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오븐</a:t>
            </a:r>
            <a:r>
              <a:rPr lang="en-US" altLang="ko-KR" sz="1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ko-KR" altLang="en-US" sz="1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중국수출 </a:t>
            </a:r>
            <a:r>
              <a:rPr lang="en-US" altLang="ko-KR" sz="1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ea typeface="맑은 고딕" panose="020B0503020000020004" pitchFamily="50" charset="-127"/>
              </a:rPr>
              <a:t>(us$260,788)</a:t>
            </a:r>
          </a:p>
          <a:p>
            <a:pPr>
              <a:buClr>
                <a:schemeClr val="accent6"/>
              </a:buClr>
            </a:pPr>
            <a:endParaRPr lang="en-US" altLang="ko-KR" sz="1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2025.10  </a:t>
            </a:r>
            <a:r>
              <a:rPr lang="ko-KR" altLang="en-US" sz="11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오븐</a:t>
            </a:r>
            <a:r>
              <a:rPr lang="en-US" altLang="ko-KR" sz="11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ko-KR" altLang="en-US" sz="11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대만수출</a:t>
            </a:r>
            <a:r>
              <a:rPr lang="ko-KR" altLang="en-US" sz="1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en-US" altLang="ko-KR" sz="1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ea typeface="맑은 고딕" panose="020B0503020000020004" pitchFamily="50" charset="-127"/>
              </a:rPr>
              <a:t>(</a:t>
            </a:r>
            <a:r>
              <a:rPr lang="en-US" altLang="ko-KR" sz="1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0000"/>
                </a:solidFill>
                <a:ea typeface="맑은 고딕" panose="020B0503020000020004" pitchFamily="50" charset="-127"/>
              </a:rPr>
              <a:t>us$22,806)</a:t>
            </a:r>
            <a:endParaRPr lang="ko-KR" altLang="en-US" sz="1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0000"/>
              </a:solidFill>
              <a:ea typeface="맑은 고딕" panose="020B0503020000020004" pitchFamily="50" charset="-127"/>
            </a:endParaRPr>
          </a:p>
        </p:txBody>
      </p:sp>
      <p:sp>
        <p:nvSpPr>
          <p:cNvPr id="60" name="직사각형 22">
            <a:extLst>
              <a:ext uri="{FF2B5EF4-FFF2-40B4-BE49-F238E27FC236}">
                <a16:creationId xmlns:a16="http://schemas.microsoft.com/office/drawing/2014/main" id="{0B580623-4E46-44C6-8C95-3F7B30BAF8AF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8688098" y="2991055"/>
            <a:ext cx="1702877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1100" b="1" dirty="0" smtClean="0">
                <a:solidFill>
                  <a:schemeClr val="accent2">
                    <a:lumMod val="75000"/>
                  </a:schemeClr>
                </a:solidFill>
                <a:latin typeface="+mn-ea"/>
              </a:rPr>
              <a:t>2022.12~2027.12</a:t>
            </a:r>
            <a:endParaRPr lang="en-US" altLang="ko" sz="1100" b="1" dirty="0">
              <a:solidFill>
                <a:schemeClr val="accent2">
                  <a:lumMod val="75000"/>
                </a:schemeClr>
              </a:solidFill>
              <a:latin typeface="+mn-ea"/>
            </a:endParaRPr>
          </a:p>
        </p:txBody>
      </p:sp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id="{2A9EDE2E-E672-4552-A9DE-0ABB94AAD93B}"/>
              </a:ext>
            </a:extLst>
          </p:cNvPr>
          <p:cNvCxnSpPr>
            <a:cxnSpLocks/>
          </p:cNvCxnSpPr>
          <p:nvPr/>
        </p:nvCxnSpPr>
        <p:spPr>
          <a:xfrm>
            <a:off x="8640195" y="3383258"/>
            <a:ext cx="1750781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그림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54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1B6213-DB8A-4EC7-A703-D1284C4B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DD897F1-83BE-4C74-A785-CD89CD254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주요 </a:t>
            </a:r>
            <a:r>
              <a:rPr lang="ko-KR" altLang="en-US" dirty="0" err="1" smtClean="0"/>
              <a:t>재무현황</a:t>
            </a:r>
            <a:endParaRPr lang="ko-KR" altLang="en-US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491162"/>
              </p:ext>
            </p:extLst>
          </p:nvPr>
        </p:nvGraphicFramePr>
        <p:xfrm>
          <a:off x="838200" y="1785898"/>
          <a:ext cx="5081833" cy="37570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86679">
                  <a:extLst>
                    <a:ext uri="{9D8B030D-6E8A-4147-A177-3AD203B41FA5}">
                      <a16:colId xmlns:a16="http://schemas.microsoft.com/office/drawing/2014/main" val="2867280960"/>
                    </a:ext>
                  </a:extLst>
                </a:gridCol>
                <a:gridCol w="1150296">
                  <a:extLst>
                    <a:ext uri="{9D8B030D-6E8A-4147-A177-3AD203B41FA5}">
                      <a16:colId xmlns:a16="http://schemas.microsoft.com/office/drawing/2014/main" val="1462994037"/>
                    </a:ext>
                  </a:extLst>
                </a:gridCol>
                <a:gridCol w="1144858">
                  <a:extLst>
                    <a:ext uri="{9D8B030D-6E8A-4147-A177-3AD203B41FA5}">
                      <a16:colId xmlns:a16="http://schemas.microsoft.com/office/drawing/2014/main" val="229396729"/>
                    </a:ext>
                  </a:extLst>
                </a:gridCol>
              </a:tblGrid>
              <a:tr h="890664">
                <a:tc>
                  <a:txBody>
                    <a:bodyPr/>
                    <a:lstStyle/>
                    <a:p>
                      <a:pPr algn="l" fontAlgn="ctr"/>
                      <a:endParaRPr lang="en-US" altLang="ko-KR" sz="1100" u="none" strike="noStrike" dirty="0" smtClean="0">
                        <a:effectLst/>
                      </a:endParaRPr>
                    </a:p>
                    <a:p>
                      <a:pPr algn="l" fontAlgn="ctr"/>
                      <a:r>
                        <a:rPr lang="ko-KR" altLang="en-US" sz="1100" u="none" strike="noStrike" dirty="0" smtClean="0">
                          <a:effectLst/>
                        </a:rPr>
                        <a:t>▣ </a:t>
                      </a:r>
                      <a:r>
                        <a:rPr lang="en-US" altLang="ko-KR" sz="1200" b="1" u="none" strike="noStrike" dirty="0" smtClean="0">
                          <a:effectLst/>
                        </a:rPr>
                        <a:t>2025</a:t>
                      </a:r>
                      <a:r>
                        <a:rPr lang="ko-KR" altLang="en-US" sz="1200" b="1" u="none" strike="noStrike" dirty="0" smtClean="0">
                          <a:effectLst/>
                        </a:rPr>
                        <a:t>년 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주요 제품 매출 </a:t>
                      </a:r>
                      <a:r>
                        <a:rPr lang="ko-KR" altLang="en-US" sz="1200" b="1" u="none" strike="noStrike" dirty="0" smtClean="0">
                          <a:effectLst/>
                        </a:rPr>
                        <a:t>구성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80808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     </a:t>
                      </a: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u="none" strike="noStrike" dirty="0" smtClean="0">
                          <a:effectLst/>
                        </a:rPr>
                        <a:t>   </a:t>
                      </a:r>
                      <a:r>
                        <a:rPr lang="en-US" altLang="ko-KR" sz="9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900" u="none" strike="noStrike" dirty="0" smtClean="0">
                          <a:effectLst/>
                        </a:rPr>
                        <a:t>단위 </a:t>
                      </a:r>
                      <a:r>
                        <a:rPr lang="en-US" altLang="ko-KR" sz="900" u="none" strike="noStrike" dirty="0" smtClean="0">
                          <a:effectLst/>
                        </a:rPr>
                        <a:t>: </a:t>
                      </a:r>
                      <a:r>
                        <a:rPr lang="ko-KR" altLang="en-US" sz="900" u="none" strike="noStrike" dirty="0" smtClean="0">
                          <a:effectLst/>
                        </a:rPr>
                        <a:t>백만원</a:t>
                      </a:r>
                      <a:r>
                        <a:rPr lang="en-US" altLang="ko-KR" sz="900" u="none" strike="noStrike" dirty="0" smtClean="0">
                          <a:effectLst/>
                        </a:rPr>
                        <a:t>, %)</a:t>
                      </a:r>
                      <a:endParaRPr lang="ko-KR" altLang="en-US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/>
                      <a:endParaRPr lang="ko-KR" altLang="en-US" sz="1100" b="0" i="0" u="none" strike="noStrike" dirty="0">
                        <a:solidFill>
                          <a:srgbClr val="80808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92767489"/>
                  </a:ext>
                </a:extLst>
              </a:tr>
              <a:tr h="47773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제품명</a:t>
                      </a:r>
                      <a:endParaRPr lang="ko-KR" altLang="en-US" sz="1100" b="1" i="0" u="none" strike="noStrike" dirty="0">
                        <a:solidFill>
                          <a:srgbClr val="538DD5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42875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u="none" strike="noStrike" dirty="0">
                          <a:effectLst/>
                        </a:rPr>
                        <a:t>금   액</a:t>
                      </a:r>
                      <a:endParaRPr lang="ko-KR" altLang="en-US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ko-KR" altLang="en-US" sz="1100" u="none" strike="noStrike">
                          <a:effectLst/>
                        </a:rPr>
                        <a:t>비   율</a:t>
                      </a:r>
                      <a:endParaRPr lang="ko-KR" altLang="en-US" sz="1100" b="1" i="0" u="none" strike="noStrike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extLst>
                  <a:ext uri="{0D108BD9-81ED-4DB2-BD59-A6C34878D82A}">
                    <a16:rowId xmlns:a16="http://schemas.microsoft.com/office/drawing/2014/main" val="955636090"/>
                  </a:ext>
                </a:extLst>
              </a:tr>
              <a:tr h="4777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>
                          <a:effectLst/>
                        </a:rPr>
                        <a:t>steam oven</a:t>
                      </a:r>
                      <a:endParaRPr lang="en-US" sz="1100" b="1" i="0" u="none" strike="noStrike">
                        <a:solidFill>
                          <a:srgbClr val="538DD5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42875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 smtClean="0">
                          <a:effectLst/>
                        </a:rPr>
                        <a:t>2,051 </a:t>
                      </a:r>
                      <a:endParaRPr lang="en-US" altLang="ko-KR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 smtClean="0">
                          <a:effectLst/>
                        </a:rPr>
                        <a:t>19.18%</a:t>
                      </a:r>
                      <a:endParaRPr lang="en-US" altLang="ko-KR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extLst>
                  <a:ext uri="{0D108BD9-81ED-4DB2-BD59-A6C34878D82A}">
                    <a16:rowId xmlns:a16="http://schemas.microsoft.com/office/drawing/2014/main" val="2379033304"/>
                  </a:ext>
                </a:extLst>
              </a:tr>
              <a:tr h="4777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rice cooker(</a:t>
                      </a:r>
                      <a:r>
                        <a:rPr lang="ko-KR" altLang="en-US" sz="1100" u="none" strike="noStrike" dirty="0" err="1">
                          <a:effectLst/>
                        </a:rPr>
                        <a:t>취반기</a:t>
                      </a:r>
                      <a:r>
                        <a:rPr lang="en-US" altLang="ko-KR" sz="1100" u="none" strike="noStrike" dirty="0">
                          <a:effectLst/>
                        </a:rPr>
                        <a:t>)</a:t>
                      </a:r>
                      <a:endParaRPr lang="en-US" altLang="ko-KR" sz="1100" b="1" i="0" u="none" strike="noStrike" dirty="0">
                        <a:solidFill>
                          <a:srgbClr val="538DD5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42875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 smtClean="0">
                          <a:effectLst/>
                        </a:rPr>
                        <a:t>1,142 </a:t>
                      </a:r>
                      <a:endParaRPr lang="en-US" altLang="ko-KR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 smtClean="0">
                          <a:effectLst/>
                        </a:rPr>
                        <a:t>10.68%</a:t>
                      </a:r>
                      <a:endParaRPr lang="en-US" altLang="ko-KR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extLst>
                  <a:ext uri="{0D108BD9-81ED-4DB2-BD59-A6C34878D82A}">
                    <a16:rowId xmlns:a16="http://schemas.microsoft.com/office/drawing/2014/main" val="1240795732"/>
                  </a:ext>
                </a:extLst>
              </a:tr>
              <a:tr h="477733"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u="none" strike="noStrike" dirty="0">
                          <a:effectLst/>
                        </a:rPr>
                        <a:t>Rinnai </a:t>
                      </a:r>
                      <a:r>
                        <a:rPr lang="en-US" sz="1100" u="none" strike="noStrike" dirty="0" err="1">
                          <a:effectLst/>
                        </a:rPr>
                        <a:t>korea</a:t>
                      </a:r>
                      <a:r>
                        <a:rPr lang="en-US" sz="1100" u="none" strike="noStrike" dirty="0">
                          <a:effectLst/>
                        </a:rPr>
                        <a:t> </a:t>
                      </a:r>
                      <a:r>
                        <a:rPr lang="ko-KR" altLang="en-US" sz="1100" u="none" strike="noStrike" dirty="0">
                          <a:effectLst/>
                        </a:rPr>
                        <a:t>납품</a:t>
                      </a:r>
                      <a:endParaRPr lang="ko-KR" altLang="en-US" sz="1100" b="1" i="0" u="none" strike="noStrike" dirty="0">
                        <a:solidFill>
                          <a:srgbClr val="538DD5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42875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 smtClean="0">
                          <a:effectLst/>
                        </a:rPr>
                        <a:t>5,022 </a:t>
                      </a:r>
                      <a:endParaRPr lang="en-US" altLang="ko-KR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 smtClean="0">
                          <a:effectLst/>
                        </a:rPr>
                        <a:t>46.97%</a:t>
                      </a:r>
                      <a:endParaRPr lang="en-US" altLang="ko-KR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extLst>
                  <a:ext uri="{0D108BD9-81ED-4DB2-BD59-A6C34878D82A}">
                    <a16:rowId xmlns:a16="http://schemas.microsoft.com/office/drawing/2014/main" val="1516351219"/>
                  </a:ext>
                </a:extLst>
              </a:tr>
              <a:tr h="47773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100" u="none" strike="noStrike" dirty="0">
                          <a:effectLst/>
                        </a:rPr>
                        <a:t>기타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매출 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(</a:t>
                      </a:r>
                      <a:r>
                        <a:rPr lang="ko-KR" altLang="en-US" sz="1100" u="none" strike="noStrike" dirty="0" err="1" smtClean="0">
                          <a:effectLst/>
                        </a:rPr>
                        <a:t>인덕션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 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318,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수출 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572 </a:t>
                      </a:r>
                      <a:r>
                        <a:rPr lang="ko-KR" altLang="en-US" sz="1100" u="none" strike="noStrike" dirty="0" smtClean="0">
                          <a:effectLst/>
                        </a:rPr>
                        <a:t>포함</a:t>
                      </a:r>
                      <a:r>
                        <a:rPr lang="en-US" altLang="ko-KR" sz="1100" u="none" strike="noStrike" dirty="0" smtClean="0">
                          <a:effectLst/>
                        </a:rPr>
                        <a:t>)</a:t>
                      </a:r>
                    </a:p>
                  </a:txBody>
                  <a:tcPr marL="142875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 smtClean="0">
                          <a:effectLst/>
                        </a:rPr>
                        <a:t>2,477 </a:t>
                      </a:r>
                      <a:endParaRPr lang="en-US" altLang="ko-KR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 smtClean="0">
                          <a:effectLst/>
                        </a:rPr>
                        <a:t>23.17%</a:t>
                      </a:r>
                      <a:endParaRPr lang="en-US" altLang="ko-KR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extLst>
                  <a:ext uri="{0D108BD9-81ED-4DB2-BD59-A6C34878D82A}">
                    <a16:rowId xmlns:a16="http://schemas.microsoft.com/office/drawing/2014/main" val="218659253"/>
                  </a:ext>
                </a:extLst>
              </a:tr>
              <a:tr h="47773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1" u="none" strike="noStrike" dirty="0">
                          <a:effectLst/>
                        </a:rPr>
                        <a:t>합   계</a:t>
                      </a:r>
                      <a:endParaRPr lang="ko-KR" altLang="en-US" sz="1200" b="1" i="0" u="none" strike="noStrike" dirty="0">
                        <a:solidFill>
                          <a:srgbClr val="538DD5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42875" marR="0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200" b="1" u="none" strike="noStrike" dirty="0" smtClean="0">
                          <a:effectLst/>
                        </a:rPr>
                        <a:t>10,692 </a:t>
                      </a:r>
                      <a:endParaRPr lang="en-US" altLang="ko-KR" sz="12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ko-KR" sz="1100" u="none" strike="noStrike" dirty="0">
                          <a:effectLst/>
                        </a:rPr>
                        <a:t>100.00%</a:t>
                      </a:r>
                      <a:endParaRPr lang="en-US" altLang="ko-KR" sz="1100" b="1" i="0" u="none" strike="noStrike" dirty="0">
                        <a:solidFill>
                          <a:srgbClr val="366092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142875" marT="0" marB="0" anchor="ctr"/>
                </a:tc>
                <a:extLst>
                  <a:ext uri="{0D108BD9-81ED-4DB2-BD59-A6C34878D82A}">
                    <a16:rowId xmlns:a16="http://schemas.microsoft.com/office/drawing/2014/main" val="1323726122"/>
                  </a:ext>
                </a:extLst>
              </a:tr>
            </a:tbl>
          </a:graphicData>
        </a:graphic>
      </p:graphicFrame>
      <p:graphicFrame>
        <p:nvGraphicFramePr>
          <p:cNvPr id="10" name="차트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2348854"/>
              </p:ext>
            </p:extLst>
          </p:nvPr>
        </p:nvGraphicFramePr>
        <p:xfrm>
          <a:off x="6241110" y="1785898"/>
          <a:ext cx="5112690" cy="3757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54466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1B6213-DB8A-4EC7-A703-D1284C4B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DD897F1-83BE-4C74-A785-CD89CD25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64308"/>
            <a:ext cx="10515600" cy="1084262"/>
          </a:xfrm>
        </p:spPr>
        <p:txBody>
          <a:bodyPr/>
          <a:lstStyle/>
          <a:p>
            <a:r>
              <a:rPr lang="ko-KR" altLang="en-US" dirty="0" smtClean="0"/>
              <a:t>특허 보유 현황 </a:t>
            </a:r>
            <a:endParaRPr lang="ko-KR" altLang="en-US" sz="2000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752976"/>
              </p:ext>
            </p:extLst>
          </p:nvPr>
        </p:nvGraphicFramePr>
        <p:xfrm>
          <a:off x="838201" y="1650694"/>
          <a:ext cx="10349284" cy="43513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8723">
                  <a:extLst>
                    <a:ext uri="{9D8B030D-6E8A-4147-A177-3AD203B41FA5}">
                      <a16:colId xmlns:a16="http://schemas.microsoft.com/office/drawing/2014/main" val="2883813963"/>
                    </a:ext>
                  </a:extLst>
                </a:gridCol>
                <a:gridCol w="3566250">
                  <a:extLst>
                    <a:ext uri="{9D8B030D-6E8A-4147-A177-3AD203B41FA5}">
                      <a16:colId xmlns:a16="http://schemas.microsoft.com/office/drawing/2014/main" val="2266194413"/>
                    </a:ext>
                  </a:extLst>
                </a:gridCol>
                <a:gridCol w="1775963">
                  <a:extLst>
                    <a:ext uri="{9D8B030D-6E8A-4147-A177-3AD203B41FA5}">
                      <a16:colId xmlns:a16="http://schemas.microsoft.com/office/drawing/2014/main" val="4108344914"/>
                    </a:ext>
                  </a:extLst>
                </a:gridCol>
                <a:gridCol w="1397855">
                  <a:extLst>
                    <a:ext uri="{9D8B030D-6E8A-4147-A177-3AD203B41FA5}">
                      <a16:colId xmlns:a16="http://schemas.microsoft.com/office/drawing/2014/main" val="2041519690"/>
                    </a:ext>
                  </a:extLst>
                </a:gridCol>
                <a:gridCol w="996831">
                  <a:extLst>
                    <a:ext uri="{9D8B030D-6E8A-4147-A177-3AD203B41FA5}">
                      <a16:colId xmlns:a16="http://schemas.microsoft.com/office/drawing/2014/main" val="2327868345"/>
                    </a:ext>
                  </a:extLst>
                </a:gridCol>
                <a:gridCol w="996831">
                  <a:extLst>
                    <a:ext uri="{9D8B030D-6E8A-4147-A177-3AD203B41FA5}">
                      <a16:colId xmlns:a16="http://schemas.microsoft.com/office/drawing/2014/main" val="1465327472"/>
                    </a:ext>
                  </a:extLst>
                </a:gridCol>
                <a:gridCol w="996831">
                  <a:extLst>
                    <a:ext uri="{9D8B030D-6E8A-4147-A177-3AD203B41FA5}">
                      <a16:colId xmlns:a16="http://schemas.microsoft.com/office/drawing/2014/main" val="2337282255"/>
                    </a:ext>
                  </a:extLst>
                </a:gridCol>
              </a:tblGrid>
              <a:tr h="31141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순번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발명의 명칭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특 허 번 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출원번호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출원일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등록일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만료일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781429653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열교환기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10-1043697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2009-0051984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2009-6-11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2011-6-16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2029-6-11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1587259553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세척수와 기름의 분리 배출이 가능한 스팀 오븐기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10-1827339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10-2017-0111569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2017-9-1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2018-2-2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2037-9-1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3247750243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열효율 개선을 위한 취반기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10-2039041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10-2019-0106474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2019-8-29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2019-10-25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2039-8-29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2064407119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4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스팀 오븐용 정수 저장탱크 세척장치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10-2540735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10-2022-0130714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2022-10-12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2022-6-1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2042-10-12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3772554558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5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스팀 컨벡션 오븐의 순간온수 공급을 통한 가습장치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10-2543564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10-2022-0148608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2022-11-9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2023-6-9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2042-11-9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412431389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6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스팀 컨벡션 오븐의 도어부 어태치먼트 장치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10-2551804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10-2022-0171690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2022-12-9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2023-6-30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2042-12-9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2136913253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7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볶음 조리 장치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10-2573132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10-2022-0186122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2023-12-27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2023-8-28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2042-12-27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85098742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8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부침 조리기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10-2574934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10-2023-0017136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2023-2-9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2023-8-31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2043-2-9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1608496905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오일 정제기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실리콘 고무패킹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10-2638954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10-2023-0095241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2023-7-21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2024-2-16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2043-7-21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2720268900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오일 정제기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원터치 커플러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10-2735939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10-2024-0016412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2024-2-2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2024-11-26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2044-2-2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2796324571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11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무압 취반기용 도어 자동잠금장치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 </a:t>
                      </a:r>
                      <a:r>
                        <a:rPr lang="en-US" altLang="ko-KR" sz="1000" u="none" strike="noStrike">
                          <a:effectLst/>
                        </a:rPr>
                        <a:t>10-2874430 </a:t>
                      </a:r>
                      <a:r>
                        <a:rPr lang="ko-KR" altLang="en-US" sz="1000" u="none" strike="noStrike">
                          <a:effectLst/>
                        </a:rPr>
                        <a:t>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10-2025-0059134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2025-5-7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2025-10-16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</a:rPr>
                        <a:t>2045-5-7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3017700541"/>
                  </a:ext>
                </a:extLst>
              </a:tr>
              <a:tr h="3366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417" marR="8417" marT="8417" marB="0" anchor="ctr"/>
                </a:tc>
                <a:extLst>
                  <a:ext uri="{0D108BD9-81ED-4DB2-BD59-A6C34878D82A}">
                    <a16:rowId xmlns:a16="http://schemas.microsoft.com/office/drawing/2014/main" val="645157347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978886" y="1326357"/>
            <a:ext cx="12801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2026.03.27</a:t>
            </a:r>
            <a:r>
              <a:rPr lang="ko-KR" altLang="en-US" sz="1200" dirty="0" smtClean="0"/>
              <a:t>현재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750038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1B6213-DB8A-4EC7-A703-D1284C4B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DD897F1-83BE-4C74-A785-CD89CD25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514" y="164308"/>
            <a:ext cx="10515600" cy="815406"/>
          </a:xfrm>
        </p:spPr>
        <p:txBody>
          <a:bodyPr>
            <a:normAutofit/>
          </a:bodyPr>
          <a:lstStyle/>
          <a:p>
            <a:r>
              <a:rPr lang="ko-KR" altLang="en-US" sz="2400" dirty="0" smtClean="0"/>
              <a:t>특허 및 인증서 보유 현황 </a:t>
            </a:r>
            <a:endParaRPr lang="ko-KR" altLang="en-US" sz="2000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514" y="883446"/>
            <a:ext cx="10515600" cy="576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51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1B6213-DB8A-4EC7-A703-D1284C4B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DD897F1-83BE-4C74-A785-CD89CD25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2950" y="419101"/>
            <a:ext cx="10515600" cy="497677"/>
          </a:xfrm>
        </p:spPr>
        <p:txBody>
          <a:bodyPr/>
          <a:lstStyle/>
          <a:p>
            <a:r>
              <a:rPr lang="ko-KR" altLang="en-US" dirty="0" err="1" smtClean="0"/>
              <a:t>기술등급</a:t>
            </a:r>
            <a:r>
              <a:rPr lang="ko-KR" altLang="en-US" dirty="0" smtClean="0"/>
              <a:t> 현황</a:t>
            </a:r>
            <a:endParaRPr lang="ko-KR" altLang="en-US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1" y="1021554"/>
            <a:ext cx="5162549" cy="573847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1242" y="1021553"/>
            <a:ext cx="5212558" cy="5738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46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1B6213-DB8A-4EC7-A703-D1284C4B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DD897F1-83BE-4C74-A785-CD89CD25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54" y="419101"/>
            <a:ext cx="10515600" cy="497677"/>
          </a:xfrm>
        </p:spPr>
        <p:txBody>
          <a:bodyPr/>
          <a:lstStyle/>
          <a:p>
            <a:r>
              <a:rPr lang="ko-KR" altLang="en-US" dirty="0" smtClean="0"/>
              <a:t>기계</a:t>
            </a:r>
            <a:r>
              <a:rPr lang="en-US" altLang="ko-KR" dirty="0" smtClean="0"/>
              <a:t>,</a:t>
            </a:r>
            <a:r>
              <a:rPr lang="ko-KR" altLang="en-US" dirty="0" smtClean="0"/>
              <a:t>기구 목록</a:t>
            </a:r>
            <a:endParaRPr lang="ko-KR" altLang="en-US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015882"/>
              </p:ext>
            </p:extLst>
          </p:nvPr>
        </p:nvGraphicFramePr>
        <p:xfrm>
          <a:off x="676274" y="1123942"/>
          <a:ext cx="5095875" cy="54768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30006">
                  <a:extLst>
                    <a:ext uri="{9D8B030D-6E8A-4147-A177-3AD203B41FA5}">
                      <a16:colId xmlns:a16="http://schemas.microsoft.com/office/drawing/2014/main" val="4248410730"/>
                    </a:ext>
                  </a:extLst>
                </a:gridCol>
                <a:gridCol w="669881">
                  <a:extLst>
                    <a:ext uri="{9D8B030D-6E8A-4147-A177-3AD203B41FA5}">
                      <a16:colId xmlns:a16="http://schemas.microsoft.com/office/drawing/2014/main" val="2917814547"/>
                    </a:ext>
                  </a:extLst>
                </a:gridCol>
                <a:gridCol w="1275963">
                  <a:extLst>
                    <a:ext uri="{9D8B030D-6E8A-4147-A177-3AD203B41FA5}">
                      <a16:colId xmlns:a16="http://schemas.microsoft.com/office/drawing/2014/main" val="3896506918"/>
                    </a:ext>
                  </a:extLst>
                </a:gridCol>
                <a:gridCol w="534309">
                  <a:extLst>
                    <a:ext uri="{9D8B030D-6E8A-4147-A177-3AD203B41FA5}">
                      <a16:colId xmlns:a16="http://schemas.microsoft.com/office/drawing/2014/main" val="1966847331"/>
                    </a:ext>
                  </a:extLst>
                </a:gridCol>
                <a:gridCol w="773553">
                  <a:extLst>
                    <a:ext uri="{9D8B030D-6E8A-4147-A177-3AD203B41FA5}">
                      <a16:colId xmlns:a16="http://schemas.microsoft.com/office/drawing/2014/main" val="2929969691"/>
                    </a:ext>
                  </a:extLst>
                </a:gridCol>
                <a:gridCol w="637981">
                  <a:extLst>
                    <a:ext uri="{9D8B030D-6E8A-4147-A177-3AD203B41FA5}">
                      <a16:colId xmlns:a16="http://schemas.microsoft.com/office/drawing/2014/main" val="1962506937"/>
                    </a:ext>
                  </a:extLst>
                </a:gridCol>
                <a:gridCol w="574182">
                  <a:extLst>
                    <a:ext uri="{9D8B030D-6E8A-4147-A177-3AD203B41FA5}">
                      <a16:colId xmlns:a16="http://schemas.microsoft.com/office/drawing/2014/main" val="4273296088"/>
                    </a:ext>
                  </a:extLst>
                </a:gridCol>
              </a:tblGrid>
              <a:tr h="251893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sng" strike="noStrike" dirty="0">
                          <a:effectLst/>
                        </a:rPr>
                        <a:t>제조 설비 등록 관리 대장</a:t>
                      </a:r>
                      <a:endParaRPr lang="ko-KR" altLang="en-US" sz="1000" b="1" i="0" u="sng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4441956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1131585835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관리번호</a:t>
                      </a:r>
                      <a:endParaRPr lang="ko-KR" altLang="en-US" sz="7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설비번호</a:t>
                      </a:r>
                      <a:endParaRPr lang="ko-KR" altLang="en-US" sz="7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설비명</a:t>
                      </a:r>
                      <a:endParaRPr lang="ko-KR" altLang="en-US" sz="7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규격</a:t>
                      </a:r>
                      <a:endParaRPr lang="ko-KR" altLang="en-US" sz="7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제조사</a:t>
                      </a:r>
                      <a:endParaRPr lang="ko-KR" altLang="en-US" sz="7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취득일</a:t>
                      </a:r>
                      <a:endParaRPr lang="ko-KR" altLang="en-US" sz="7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비고</a:t>
                      </a:r>
                      <a:endParaRPr lang="ko-KR" altLang="en-US" sz="7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304089441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01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N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NCT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AMADA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759317380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N - 02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NCT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AMADA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134915107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서울프레스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2000. 05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1652936515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- 02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서울프레스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2003.03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805607542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05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- 03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150TON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동성개발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1989.02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014362102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06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- 04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서울프레스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1999.07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1479376251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07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- 05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150TON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동성개발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1983.11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996488687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08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- 06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서울프레스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1994.07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572941431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09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- 07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70TON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SHINAGAWA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1983.03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514902121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- 08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서울프레스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1995.03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4013957691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- 09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서울프레스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1995.03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005028271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서울프레스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1995.03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454267428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50TON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동성개발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1986.08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1421362184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50TON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동성개발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1986.08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>
                          <a:effectLst/>
                        </a:rPr>
                        <a:t>　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09823831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250TON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2005.04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191442214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250TON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2002.04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96205320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200TON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서울프레스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1995.04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476033833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- 16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200TON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1995.04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156410548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- 17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200TON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2006.12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166254600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- 18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2006.02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740915585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- 19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1980.05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358008991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110TON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서울프레스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1995.02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340107883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80TON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2003.02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4176098412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80TON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2001.03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471627904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2001.03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937160266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60TON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2001.03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61169096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26-1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200TON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2015.03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936170212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26-2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- 26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200TON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2015.03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2672064381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26-3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- 27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200TON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2016.02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4263764902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26-4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- 28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250TON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2016.02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516785062"/>
                  </a:ext>
                </a:extLst>
              </a:tr>
              <a:tr h="15833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26-5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- 29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300TON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극동이엔지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2016.03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>
                          <a:effectLst/>
                        </a:rPr>
                        <a:t>유압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718" marR="5718" marT="5718" marB="0" anchor="ctr"/>
                </a:tc>
                <a:extLst>
                  <a:ext uri="{0D108BD9-81ED-4DB2-BD59-A6C34878D82A}">
                    <a16:rowId xmlns:a16="http://schemas.microsoft.com/office/drawing/2014/main" val="3033274110"/>
                  </a:ext>
                </a:extLst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808261"/>
              </p:ext>
            </p:extLst>
          </p:nvPr>
        </p:nvGraphicFramePr>
        <p:xfrm>
          <a:off x="5915024" y="1123948"/>
          <a:ext cx="5343524" cy="54768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0279">
                  <a:extLst>
                    <a:ext uri="{9D8B030D-6E8A-4147-A177-3AD203B41FA5}">
                      <a16:colId xmlns:a16="http://schemas.microsoft.com/office/drawing/2014/main" val="628223026"/>
                    </a:ext>
                  </a:extLst>
                </a:gridCol>
                <a:gridCol w="702069">
                  <a:extLst>
                    <a:ext uri="{9D8B030D-6E8A-4147-A177-3AD203B41FA5}">
                      <a16:colId xmlns:a16="http://schemas.microsoft.com/office/drawing/2014/main" val="1503865904"/>
                    </a:ext>
                  </a:extLst>
                </a:gridCol>
                <a:gridCol w="1337275">
                  <a:extLst>
                    <a:ext uri="{9D8B030D-6E8A-4147-A177-3AD203B41FA5}">
                      <a16:colId xmlns:a16="http://schemas.microsoft.com/office/drawing/2014/main" val="3334346914"/>
                    </a:ext>
                  </a:extLst>
                </a:gridCol>
                <a:gridCol w="559984">
                  <a:extLst>
                    <a:ext uri="{9D8B030D-6E8A-4147-A177-3AD203B41FA5}">
                      <a16:colId xmlns:a16="http://schemas.microsoft.com/office/drawing/2014/main" val="2482163749"/>
                    </a:ext>
                  </a:extLst>
                </a:gridCol>
                <a:gridCol w="813507">
                  <a:extLst>
                    <a:ext uri="{9D8B030D-6E8A-4147-A177-3AD203B41FA5}">
                      <a16:colId xmlns:a16="http://schemas.microsoft.com/office/drawing/2014/main" val="3454491930"/>
                    </a:ext>
                  </a:extLst>
                </a:gridCol>
                <a:gridCol w="668636">
                  <a:extLst>
                    <a:ext uri="{9D8B030D-6E8A-4147-A177-3AD203B41FA5}">
                      <a16:colId xmlns:a16="http://schemas.microsoft.com/office/drawing/2014/main" val="3508440343"/>
                    </a:ext>
                  </a:extLst>
                </a:gridCol>
                <a:gridCol w="601774">
                  <a:extLst>
                    <a:ext uri="{9D8B030D-6E8A-4147-A177-3AD203B41FA5}">
                      <a16:colId xmlns:a16="http://schemas.microsoft.com/office/drawing/2014/main" val="1009397905"/>
                    </a:ext>
                  </a:extLst>
                </a:gridCol>
              </a:tblGrid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26-6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- 30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500TON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극동이엔지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2016.03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유압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0639137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26-7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P - 31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프레스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500TON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국일정공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2021.05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POWER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776545335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A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성형연마기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현대기계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1991.02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541347870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신영기계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1991.01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2381522988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유성기계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1994.04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3706454648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6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대림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2005.02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21976851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유성기계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1994.04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084694323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6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AMADA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1991.07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2224437897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- 06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8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AMADA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2005.06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406760604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- 07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10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AMADA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2005.06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390450699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- 06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신영기계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2003.11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2058481475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- 07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6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대림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2001.06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2105219635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36-1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- 08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8.4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YAWEI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2017.12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2927063286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36-2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B - 09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BENDING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10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YAWEI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2020.12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367577329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C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콘타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대세기계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1991.05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623513265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L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범용선반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6</a:t>
                      </a:r>
                      <a:r>
                        <a:rPr lang="ko-KR" altLang="en-US" sz="700" u="none" strike="noStrike">
                          <a:effectLst/>
                        </a:rPr>
                        <a:t>자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화천기계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1992.04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941634854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39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M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MACHINING CENTER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두산인프라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2011.01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2250100205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R -01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R DRILLING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두산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1987.11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938617010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S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SPOT WELDER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75KVA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신성용접기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1997.12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3708214636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S - 02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SPOT WELDER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100KVA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신성용접기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2002.04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28165793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SH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SHEARING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KOMATSU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2002.03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4025937277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T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TAPPING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500A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칠칠기계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1993.07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762128067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T - 02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TAPPING M/C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370A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화남기계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1992.04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3610030103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46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W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Ar </a:t>
                      </a:r>
                      <a:r>
                        <a:rPr lang="ko-KR" altLang="en-US" sz="700" u="none" strike="noStrike">
                          <a:effectLst/>
                        </a:rPr>
                        <a:t>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300PH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동아용접기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1992.02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787260623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47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W - 02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Ar </a:t>
                      </a:r>
                      <a:r>
                        <a:rPr lang="ko-KR" altLang="en-US" sz="700" u="none" strike="noStrike">
                          <a:effectLst/>
                        </a:rPr>
                        <a:t>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350X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동아용접기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2002.03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425003334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W - 03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Ar </a:t>
                      </a:r>
                      <a:r>
                        <a:rPr lang="ko-KR" altLang="en-US" sz="700" u="none" strike="noStrike">
                          <a:effectLst/>
                        </a:rPr>
                        <a:t>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350A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웰더강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1992.03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4090119311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49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W - 04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CO₂</a:t>
                      </a:r>
                      <a:r>
                        <a:rPr lang="ko-KR" altLang="en-US" sz="700" u="none" strike="noStrike">
                          <a:effectLst/>
                        </a:rPr>
                        <a:t>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350A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한영용접기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2003.05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944918343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50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W - 05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Ar </a:t>
                      </a:r>
                      <a:r>
                        <a:rPr lang="ko-KR" altLang="en-US" sz="700" u="none" strike="noStrike">
                          <a:effectLst/>
                        </a:rPr>
                        <a:t>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350A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제니스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2021.02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2513164426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W - 06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Ar </a:t>
                      </a:r>
                      <a:r>
                        <a:rPr lang="ko-KR" altLang="en-US" sz="700" u="none" strike="noStrike">
                          <a:effectLst/>
                        </a:rPr>
                        <a:t>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500A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제니스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2021.02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2201937396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W - 07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레이져용접기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1500W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아세아용접기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2021.03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3953839398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W - 08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레이져트럼프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4kw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트럼프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2008.03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035098826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54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F - 01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지게차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3.5ton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NIGHIYU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2008.03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2790340018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54-1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F - 02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지게차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1.5ton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600" u="none" strike="noStrike">
                          <a:effectLst/>
                        </a:rPr>
                        <a:t>티엠씨엘엔에프</a:t>
                      </a:r>
                      <a:endParaRPr lang="ko-KR" altLang="en-US" sz="6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2014.08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　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360282496"/>
                  </a:ext>
                </a:extLst>
              </a:tr>
              <a:tr h="16108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54-2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YJ - F - 03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>
                          <a:effectLst/>
                        </a:rPr>
                        <a:t>지게차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1.3ton</a:t>
                      </a:r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(</a:t>
                      </a:r>
                      <a:r>
                        <a:rPr lang="ko-KR" altLang="en-US" sz="700" u="none" strike="noStrike">
                          <a:effectLst/>
                        </a:rPr>
                        <a:t>주</a:t>
                      </a:r>
                      <a:r>
                        <a:rPr lang="en-US" altLang="ko-KR" sz="700" u="none" strike="noStrike">
                          <a:effectLst/>
                        </a:rPr>
                        <a:t>)</a:t>
                      </a:r>
                      <a:r>
                        <a:rPr lang="ko-KR" altLang="en-US" sz="700" u="none" strike="noStrike">
                          <a:effectLst/>
                        </a:rPr>
                        <a:t>수성</a:t>
                      </a:r>
                      <a:endParaRPr lang="ko-KR" altLang="en-US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700" u="none" strike="noStrike">
                          <a:effectLst/>
                        </a:rPr>
                        <a:t>2002.03</a:t>
                      </a:r>
                      <a:endParaRPr lang="en-US" altLang="ko-KR" sz="7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700" u="none" strike="noStrike" dirty="0">
                          <a:effectLst/>
                        </a:rPr>
                        <a:t>　</a:t>
                      </a:r>
                      <a:endParaRPr lang="ko-KR" alt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817" marR="5817" marT="5817" marB="0" anchor="ctr"/>
                </a:tc>
                <a:extLst>
                  <a:ext uri="{0D108BD9-81ED-4DB2-BD59-A6C34878D82A}">
                    <a16:rowId xmlns:a16="http://schemas.microsoft.com/office/drawing/2014/main" val="1778733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8119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022C6A0A-96EE-492E-B330-F6FBECC4A5F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865" b="7865"/>
          <a:stretch>
            <a:fillRect/>
          </a:stretch>
        </p:blipFill>
        <p:spPr/>
      </p:pic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0BD9DAB6-3206-4C14-9480-8EC8C191F3A4}"/>
              </a:ext>
            </a:extLst>
          </p:cNvPr>
          <p:cNvSpPr/>
          <p:nvPr/>
        </p:nvSpPr>
        <p:spPr>
          <a:xfrm flipH="1">
            <a:off x="6362700" y="3428999"/>
            <a:ext cx="5829300" cy="1327554"/>
          </a:xfrm>
          <a:custGeom>
            <a:avLst/>
            <a:gdLst>
              <a:gd name="connsiteX0" fmla="*/ 0 w 5829300"/>
              <a:gd name="connsiteY0" fmla="*/ 0 h 1327554"/>
              <a:gd name="connsiteX1" fmla="*/ 5165523 w 5829300"/>
              <a:gd name="connsiteY1" fmla="*/ 0 h 1327554"/>
              <a:gd name="connsiteX2" fmla="*/ 5829300 w 5829300"/>
              <a:gd name="connsiteY2" fmla="*/ 663777 h 1327554"/>
              <a:gd name="connsiteX3" fmla="*/ 5829299 w 5829300"/>
              <a:gd name="connsiteY3" fmla="*/ 663777 h 1327554"/>
              <a:gd name="connsiteX4" fmla="*/ 5165522 w 5829300"/>
              <a:gd name="connsiteY4" fmla="*/ 1327554 h 1327554"/>
              <a:gd name="connsiteX5" fmla="*/ 0 w 5829300"/>
              <a:gd name="connsiteY5" fmla="*/ 1327553 h 1327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829300" h="1327554">
                <a:moveTo>
                  <a:pt x="0" y="0"/>
                </a:moveTo>
                <a:lnTo>
                  <a:pt x="5165523" y="0"/>
                </a:lnTo>
                <a:cubicBezTo>
                  <a:pt x="5532117" y="0"/>
                  <a:pt x="5829300" y="297183"/>
                  <a:pt x="5829300" y="663777"/>
                </a:cubicBezTo>
                <a:lnTo>
                  <a:pt x="5829299" y="663777"/>
                </a:lnTo>
                <a:cubicBezTo>
                  <a:pt x="5829299" y="1030371"/>
                  <a:pt x="5532116" y="1327554"/>
                  <a:pt x="5165522" y="1327554"/>
                </a:cubicBezTo>
                <a:lnTo>
                  <a:pt x="0" y="132755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17C5B6-FFF8-4DA4-A6C4-4BF4B074F982}"/>
              </a:ext>
            </a:extLst>
          </p:cNvPr>
          <p:cNvSpPr txBox="1"/>
          <p:nvPr/>
        </p:nvSpPr>
        <p:spPr>
          <a:xfrm>
            <a:off x="7277099" y="1566952"/>
            <a:ext cx="3590926" cy="18620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1500" dirty="0">
                <a:solidFill>
                  <a:schemeClr val="bg1"/>
                </a:solidFill>
                <a:latin typeface="+mj-lt"/>
              </a:rPr>
              <a:t>02</a:t>
            </a:r>
            <a:endParaRPr lang="ko-KR" altLang="en-US" sz="115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147C7DF-29A3-46A0-9F9F-42C1FBE1D4B6}"/>
              </a:ext>
            </a:extLst>
          </p:cNvPr>
          <p:cNvSpPr txBox="1"/>
          <p:nvPr/>
        </p:nvSpPr>
        <p:spPr>
          <a:xfrm>
            <a:off x="6911339" y="3694906"/>
            <a:ext cx="59531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chemeClr val="bg1"/>
                </a:solidFill>
              </a:rPr>
              <a:t>사업의 </a:t>
            </a:r>
            <a:r>
              <a:rPr lang="ko-KR" altLang="en-US" sz="4400" b="1" dirty="0">
                <a:solidFill>
                  <a:schemeClr val="bg1"/>
                </a:solidFill>
              </a:rPr>
              <a:t>개요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2396583-F6B5-44FC-A9D7-EB5771E35C24}"/>
              </a:ext>
            </a:extLst>
          </p:cNvPr>
          <p:cNvSpPr txBox="1"/>
          <p:nvPr/>
        </p:nvSpPr>
        <p:spPr>
          <a:xfrm>
            <a:off x="1676400" y="3217852"/>
            <a:ext cx="2400300" cy="124649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서비스 개요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서비스 핵심역량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마케팅 전략</a:t>
            </a:r>
            <a:endParaRPr lang="en-US" altLang="ko-KR" sz="1000" dirty="0" smtClean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주요 생산 제품</a:t>
            </a:r>
            <a:endParaRPr lang="en-US" altLang="ko-KR" sz="1000" dirty="0" smtClean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전시회 참가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7216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5BF6730F-0033-4B7C-80EA-174EFD52969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2584" r="32584"/>
          <a:stretch>
            <a:fillRect/>
          </a:stretch>
        </p:blipFill>
        <p:spPr/>
      </p:pic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A7D46010-EEF6-4948-B359-EF0A563FF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F973F368-12E2-448A-8865-53F1F38A7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서비스 개요</a:t>
            </a:r>
          </a:p>
        </p:txBody>
      </p:sp>
      <p:sp>
        <p:nvSpPr>
          <p:cNvPr id="22" name="직사각형 22">
            <a:extLst>
              <a:ext uri="{FF2B5EF4-FFF2-40B4-BE49-F238E27FC236}">
                <a16:creationId xmlns:a16="http://schemas.microsoft.com/office/drawing/2014/main" id="{C11D7A60-2EE9-4CFC-ACB5-B102232562D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142395" y="4466611"/>
            <a:ext cx="2477482" cy="193899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ko-KR" altLang="en-US" sz="1200" dirty="0"/>
              <a:t>▣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ko-KR" altLang="en-US" sz="12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린나이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AS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에서 직접 통합 관리</a:t>
            </a: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200" dirty="0" smtClean="0"/>
          </a:p>
          <a:p>
            <a:pPr>
              <a:buClr>
                <a:schemeClr val="accent6"/>
              </a:buClr>
            </a:pPr>
            <a:r>
              <a:rPr lang="ko-KR" altLang="en-US" sz="1200" dirty="0" smtClean="0"/>
              <a:t>▣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ko-KR" altLang="en-US" sz="12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린나이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직영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AS</a:t>
            </a:r>
            <a:r>
              <a:rPr lang="ko-KR" altLang="en-US" sz="12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센타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29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개로 </a:t>
            </a: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  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차별화된 서비스 실현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pPr>
              <a:buClr>
                <a:schemeClr val="accent6"/>
              </a:buClr>
            </a:pPr>
            <a:endParaRPr lang="en-US" altLang="ko-KR" sz="1200" dirty="0" smtClean="0"/>
          </a:p>
          <a:p>
            <a:pPr>
              <a:buClr>
                <a:schemeClr val="accent6"/>
              </a:buClr>
            </a:pPr>
            <a:r>
              <a:rPr lang="ko-KR" altLang="en-US" sz="1200" dirty="0" smtClean="0"/>
              <a:t>▣ </a:t>
            </a:r>
            <a:r>
              <a:rPr lang="ko-KR" altLang="en-US" sz="12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투명한 표준 서비스 요금 안내</a:t>
            </a:r>
          </a:p>
          <a:p>
            <a:pPr>
              <a:buClr>
                <a:schemeClr val="accent6"/>
              </a:buClr>
            </a:pP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ko-KR" altLang="en-US" sz="12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</p:txBody>
      </p:sp>
      <p:sp>
        <p:nvSpPr>
          <p:cNvPr id="24" name="직사각형 22">
            <a:extLst>
              <a:ext uri="{FF2B5EF4-FFF2-40B4-BE49-F238E27FC236}">
                <a16:creationId xmlns:a16="http://schemas.microsoft.com/office/drawing/2014/main" id="{CB7201D7-64FF-4976-892F-3EA78A1C3A80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441028" y="3490248"/>
            <a:ext cx="1654972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-KR" sz="1200" b="1" dirty="0" smtClean="0">
                <a:solidFill>
                  <a:schemeClr val="accent1"/>
                </a:solidFill>
                <a:latin typeface="+mn-ea"/>
              </a:rPr>
              <a:t>365</a:t>
            </a:r>
            <a:r>
              <a:rPr lang="ko-KR" altLang="en-US" sz="1200" b="1" dirty="0" smtClean="0">
                <a:solidFill>
                  <a:schemeClr val="accent1"/>
                </a:solidFill>
                <a:latin typeface="+mn-ea"/>
              </a:rPr>
              <a:t>일 연중 무휴</a:t>
            </a:r>
            <a:endParaRPr lang="en-US" altLang="ko-KR" sz="1200" b="1" dirty="0" smtClean="0">
              <a:solidFill>
                <a:schemeClr val="accent1"/>
              </a:solidFill>
              <a:latin typeface="+mn-ea"/>
            </a:endParaRPr>
          </a:p>
          <a:p>
            <a:pPr algn="ctr">
              <a:buClr>
                <a:schemeClr val="accent6"/>
              </a:buClr>
            </a:pPr>
            <a:r>
              <a:rPr lang="en-US" altLang="ko-KR" sz="1200" b="1" dirty="0" smtClean="0">
                <a:solidFill>
                  <a:schemeClr val="accent1"/>
                </a:solidFill>
                <a:latin typeface="+mn-ea"/>
              </a:rPr>
              <a:t>24</a:t>
            </a:r>
            <a:r>
              <a:rPr lang="ko-KR" altLang="en-US" sz="1200" b="1" dirty="0" smtClean="0">
                <a:solidFill>
                  <a:schemeClr val="accent1"/>
                </a:solidFill>
                <a:latin typeface="+mn-ea"/>
              </a:rPr>
              <a:t>시간 서비스 </a:t>
            </a:r>
            <a:endParaRPr lang="en-US" altLang="ko" sz="12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26" name="직사각형 22">
            <a:extLst>
              <a:ext uri="{FF2B5EF4-FFF2-40B4-BE49-F238E27FC236}">
                <a16:creationId xmlns:a16="http://schemas.microsoft.com/office/drawing/2014/main" id="{BC5333F7-94EB-4ACE-B3E5-AEDB2F8E710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4441028" y="2230915"/>
            <a:ext cx="1654972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3600" dirty="0">
                <a:solidFill>
                  <a:schemeClr val="accent1"/>
                </a:solidFill>
                <a:latin typeface="+mj-lt"/>
              </a:rPr>
              <a:t>01</a:t>
            </a:r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A188501C-7648-4573-BD5A-2485D4CF08FB}"/>
              </a:ext>
            </a:extLst>
          </p:cNvPr>
          <p:cNvCxnSpPr>
            <a:cxnSpLocks/>
          </p:cNvCxnSpPr>
          <p:nvPr/>
        </p:nvCxnSpPr>
        <p:spPr>
          <a:xfrm>
            <a:off x="4393124" y="3076575"/>
            <a:ext cx="17507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직사각형 22">
            <a:extLst>
              <a:ext uri="{FF2B5EF4-FFF2-40B4-BE49-F238E27FC236}">
                <a16:creationId xmlns:a16="http://schemas.microsoft.com/office/drawing/2014/main" id="{A93404A4-3870-44E4-AC9C-36AB4789743C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955628" y="3497722"/>
            <a:ext cx="1654972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ko-KR" altLang="en-US" sz="1100" b="1" dirty="0" smtClean="0">
                <a:solidFill>
                  <a:schemeClr val="accent1"/>
                </a:solidFill>
                <a:latin typeface="+mn-ea"/>
              </a:rPr>
              <a:t>유진</a:t>
            </a:r>
            <a:r>
              <a:rPr lang="en-US" altLang="ko-KR" sz="1100" b="1" dirty="0" smtClean="0">
                <a:solidFill>
                  <a:schemeClr val="accent1"/>
                </a:solidFill>
                <a:latin typeface="+mn-ea"/>
              </a:rPr>
              <a:t>ACE</a:t>
            </a:r>
            <a:r>
              <a:rPr lang="ko-KR" altLang="en-US" sz="1100" b="1" dirty="0" smtClean="0">
                <a:solidFill>
                  <a:schemeClr val="accent1"/>
                </a:solidFill>
                <a:latin typeface="+mn-ea"/>
              </a:rPr>
              <a:t>에서 직접 </a:t>
            </a:r>
            <a:r>
              <a:rPr lang="en-US" altLang="ko-KR" sz="1100" b="1" dirty="0" smtClean="0">
                <a:solidFill>
                  <a:schemeClr val="accent1"/>
                </a:solidFill>
                <a:latin typeface="+mn-ea"/>
              </a:rPr>
              <a:t>AS</a:t>
            </a:r>
            <a:endParaRPr lang="en-US" altLang="ko" sz="11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37" name="직사각형 22">
            <a:extLst>
              <a:ext uri="{FF2B5EF4-FFF2-40B4-BE49-F238E27FC236}">
                <a16:creationId xmlns:a16="http://schemas.microsoft.com/office/drawing/2014/main" id="{0421A12D-8208-42B6-9A73-C485B4ECC75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003533" y="2230915"/>
            <a:ext cx="1654972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3600" dirty="0">
                <a:solidFill>
                  <a:schemeClr val="accent1"/>
                </a:solidFill>
                <a:latin typeface="+mj-lt"/>
              </a:rPr>
              <a:t>02</a:t>
            </a:r>
          </a:p>
        </p:txBody>
      </p: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63528743-BBB5-42DD-BF2F-F007FCC89F7D}"/>
              </a:ext>
            </a:extLst>
          </p:cNvPr>
          <p:cNvCxnSpPr>
            <a:cxnSpLocks/>
          </p:cNvCxnSpPr>
          <p:nvPr/>
        </p:nvCxnSpPr>
        <p:spPr>
          <a:xfrm>
            <a:off x="6955629" y="3076575"/>
            <a:ext cx="17507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직사각형 22">
            <a:extLst>
              <a:ext uri="{FF2B5EF4-FFF2-40B4-BE49-F238E27FC236}">
                <a16:creationId xmlns:a16="http://schemas.microsoft.com/office/drawing/2014/main" id="{BA5976C2-0AD5-4164-A951-7DC5F1C27D8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9470228" y="3513729"/>
            <a:ext cx="2045000" cy="2616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ko-KR" altLang="en-US" sz="1100" b="1" dirty="0" smtClean="0">
                <a:solidFill>
                  <a:schemeClr val="accent1"/>
                </a:solidFill>
                <a:latin typeface="+mn-ea"/>
              </a:rPr>
              <a:t>제품 </a:t>
            </a:r>
            <a:r>
              <a:rPr lang="ko-KR" altLang="en-US" sz="1100" b="1" dirty="0" err="1" smtClean="0">
                <a:solidFill>
                  <a:schemeClr val="accent1"/>
                </a:solidFill>
                <a:latin typeface="+mn-ea"/>
              </a:rPr>
              <a:t>설치후</a:t>
            </a:r>
            <a:r>
              <a:rPr lang="ko-KR" altLang="en-US" sz="1100" b="1" dirty="0" smtClean="0">
                <a:solidFill>
                  <a:schemeClr val="accent1"/>
                </a:solidFill>
                <a:latin typeface="+mn-ea"/>
              </a:rPr>
              <a:t> 요리 시</a:t>
            </a:r>
            <a:r>
              <a:rPr lang="ko-KR" altLang="en-US" sz="1100" b="1" dirty="0">
                <a:solidFill>
                  <a:schemeClr val="accent1"/>
                </a:solidFill>
                <a:latin typeface="+mn-ea"/>
              </a:rPr>
              <a:t>연</a:t>
            </a:r>
            <a:r>
              <a:rPr lang="ko-KR" altLang="en-US" sz="1100" b="1" dirty="0" smtClean="0">
                <a:solidFill>
                  <a:schemeClr val="accent1"/>
                </a:solidFill>
                <a:latin typeface="+mn-ea"/>
              </a:rPr>
              <a:t> 방문</a:t>
            </a:r>
            <a:endParaRPr lang="en-US" altLang="ko" sz="1100" b="1" dirty="0">
              <a:solidFill>
                <a:schemeClr val="accent1"/>
              </a:solidFill>
              <a:latin typeface="+mn-ea"/>
            </a:endParaRPr>
          </a:p>
        </p:txBody>
      </p:sp>
      <p:sp>
        <p:nvSpPr>
          <p:cNvPr id="42" name="직사각형 22">
            <a:extLst>
              <a:ext uri="{FF2B5EF4-FFF2-40B4-BE49-F238E27FC236}">
                <a16:creationId xmlns:a16="http://schemas.microsoft.com/office/drawing/2014/main" id="{39776AC6-DB19-46D3-B114-8BC1527F307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9566038" y="2230915"/>
            <a:ext cx="1654972" cy="64633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>
              <a:buClr>
                <a:schemeClr val="accent6"/>
              </a:buClr>
            </a:pPr>
            <a:r>
              <a:rPr lang="en-US" altLang="ko" sz="3600" dirty="0">
                <a:solidFill>
                  <a:schemeClr val="accent1"/>
                </a:solidFill>
                <a:latin typeface="+mj-lt"/>
              </a:rPr>
              <a:t>03</a:t>
            </a:r>
          </a:p>
        </p:txBody>
      </p: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43C107F6-229C-454F-A2CA-EB2EBC9CCDE4}"/>
              </a:ext>
            </a:extLst>
          </p:cNvPr>
          <p:cNvCxnSpPr>
            <a:cxnSpLocks/>
          </p:cNvCxnSpPr>
          <p:nvPr/>
        </p:nvCxnSpPr>
        <p:spPr>
          <a:xfrm>
            <a:off x="9518134" y="3076575"/>
            <a:ext cx="175078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그림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739" y="419101"/>
            <a:ext cx="1385888" cy="209550"/>
          </a:xfrm>
          <a:prstGeom prst="rect">
            <a:avLst/>
          </a:prstGeom>
        </p:spPr>
      </p:pic>
      <p:sp>
        <p:nvSpPr>
          <p:cNvPr id="23" name="직사각형 22">
            <a:extLst>
              <a:ext uri="{FF2B5EF4-FFF2-40B4-BE49-F238E27FC236}">
                <a16:creationId xmlns:a16="http://schemas.microsoft.com/office/drawing/2014/main" id="{C11D7A60-2EE9-4CFC-ACB5-B102232562D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698772" y="4466611"/>
            <a:ext cx="2571611" cy="175432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ko-KR" altLang="en-US" sz="1200" dirty="0"/>
              <a:t>▣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ko-KR" altLang="en-US" sz="12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린나이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AS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와 더불어 자체적으로</a:t>
            </a: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  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전국 어디나 방문하여 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AS</a:t>
            </a:r>
          </a:p>
          <a:p>
            <a:pPr>
              <a:buClr>
                <a:schemeClr val="accent6"/>
              </a:buClr>
            </a:pP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ko-KR" altLang="en-US" sz="1200" dirty="0"/>
              <a:t>▣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주요부품 직접 방문하여 수리</a:t>
            </a: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200" dirty="0" smtClean="0"/>
          </a:p>
          <a:p>
            <a:pPr>
              <a:buClr>
                <a:schemeClr val="accent6"/>
              </a:buClr>
            </a:pPr>
            <a:endParaRPr lang="en-US" altLang="ko-KR" sz="1200" dirty="0" smtClean="0"/>
          </a:p>
          <a:p>
            <a:pPr>
              <a:buClr>
                <a:schemeClr val="accent6"/>
              </a:buClr>
            </a:pP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ko-KR" altLang="en-US" sz="12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C11D7A60-2EE9-4CFC-ACB5-B102232562DE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9349278" y="4466611"/>
            <a:ext cx="2571611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buClr>
                <a:schemeClr val="accent6"/>
              </a:buClr>
            </a:pPr>
            <a:r>
              <a:rPr lang="ko-KR" altLang="en-US" sz="1200" dirty="0"/>
              <a:t>▣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제품 </a:t>
            </a:r>
            <a:r>
              <a:rPr lang="ko-KR" altLang="en-US" sz="12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설치후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ko-KR" altLang="en-US" sz="12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세프가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직접 방문</a:t>
            </a: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 하여 각종 요리 시연</a:t>
            </a: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ko-KR" altLang="en-US" sz="1200" dirty="0"/>
              <a:t>▣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요리 시연에 필요한 모든 재료</a:t>
            </a:r>
            <a:endParaRPr lang="en-US" altLang="ko-KR" sz="1200" dirty="0" smtClean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r>
              <a:rPr lang="en-US" altLang="ko-KR" sz="1200" dirty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 </a:t>
            </a:r>
            <a:r>
              <a:rPr lang="ko-KR" altLang="en-US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 직접 구매하여 방문함</a:t>
            </a:r>
            <a:r>
              <a:rPr lang="en-US" altLang="ko-KR" sz="12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ea typeface="맑은 고딕" panose="020B0503020000020004" pitchFamily="50" charset="-127"/>
              </a:rPr>
              <a:t>.</a:t>
            </a:r>
          </a:p>
          <a:p>
            <a:pPr>
              <a:buClr>
                <a:schemeClr val="accent6"/>
              </a:buClr>
            </a:pPr>
            <a:endParaRPr lang="en-US" altLang="ko-KR" sz="12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  <a:p>
            <a:pPr>
              <a:buClr>
                <a:schemeClr val="accent6"/>
              </a:buClr>
            </a:pPr>
            <a:endParaRPr lang="ko-KR" altLang="en-US" sz="1200" dirty="0">
              <a:ln>
                <a:solidFill>
                  <a:schemeClr val="accent1">
                    <a:alpha val="0"/>
                  </a:schemeClr>
                </a:solidFill>
              </a:ln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9465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D7EEE54-45F6-49FA-8122-9D5808723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6B13333F-0E41-4E7B-91E8-76D859F84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서비스 핵심역량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7FF242-E96E-4EAF-95F7-31C5BDED758D}"/>
              </a:ext>
            </a:extLst>
          </p:cNvPr>
          <p:cNvSpPr txBox="1"/>
          <p:nvPr/>
        </p:nvSpPr>
        <p:spPr>
          <a:xfrm>
            <a:off x="6776346" y="1700072"/>
            <a:ext cx="2074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en-US" altLang="ko-KR" sz="1200" b="1" dirty="0" smtClean="0">
                <a:latin typeface="+mn-ea"/>
              </a:rPr>
              <a:t>AS</a:t>
            </a:r>
            <a:r>
              <a:rPr lang="ko-KR" altLang="en-US" sz="1200" b="1" dirty="0" smtClean="0">
                <a:latin typeface="+mn-ea"/>
              </a:rPr>
              <a:t>직통전화 개설</a:t>
            </a:r>
            <a:endParaRPr lang="en-US" altLang="ko-KR" sz="1200" b="1" dirty="0" smtClean="0">
              <a:latin typeface="+mn-ea"/>
            </a:endParaRPr>
          </a:p>
          <a:p>
            <a:pPr>
              <a:buClr>
                <a:schemeClr val="tx2"/>
              </a:buClr>
            </a:pPr>
            <a:r>
              <a:rPr lang="en-US" altLang="ko-KR" sz="1200" b="1" dirty="0" smtClean="0">
                <a:latin typeface="+mn-ea"/>
              </a:rPr>
              <a:t>1544-3651 / 1661-3669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906A380-2F2B-4816-BB7F-19897FB524CB}"/>
              </a:ext>
            </a:extLst>
          </p:cNvPr>
          <p:cNvSpPr txBox="1"/>
          <p:nvPr/>
        </p:nvSpPr>
        <p:spPr>
          <a:xfrm>
            <a:off x="8240588" y="3761080"/>
            <a:ext cx="2250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ko-KR" altLang="en-US" sz="1200" b="1" dirty="0" smtClean="0">
                <a:latin typeface="+mn-ea"/>
              </a:rPr>
              <a:t>유진 </a:t>
            </a:r>
            <a:r>
              <a:rPr lang="en-US" altLang="ko-KR" sz="1200" b="1" dirty="0" smtClean="0">
                <a:latin typeface="+mn-ea"/>
              </a:rPr>
              <a:t>ACE </a:t>
            </a:r>
            <a:r>
              <a:rPr lang="ko-KR" altLang="en-US" sz="1200" b="1" dirty="0" smtClean="0">
                <a:latin typeface="+mn-ea"/>
              </a:rPr>
              <a:t>자체 </a:t>
            </a:r>
            <a:r>
              <a:rPr lang="ko-KR" altLang="en-US" sz="1200" b="1" dirty="0" err="1" smtClean="0">
                <a:latin typeface="+mn-ea"/>
              </a:rPr>
              <a:t>서비스팀</a:t>
            </a:r>
            <a:r>
              <a:rPr lang="ko-KR" altLang="en-US" sz="1200" b="1" dirty="0" smtClean="0">
                <a:latin typeface="+mn-ea"/>
              </a:rPr>
              <a:t> 운영</a:t>
            </a:r>
            <a:r>
              <a:rPr lang="en-US" altLang="ko-KR" sz="1200" b="1" dirty="0" smtClean="0">
                <a:latin typeface="+mn-ea"/>
              </a:rPr>
              <a:t>.</a:t>
            </a:r>
          </a:p>
          <a:p>
            <a:pPr>
              <a:buClr>
                <a:schemeClr val="tx2"/>
              </a:buClr>
            </a:pPr>
            <a:r>
              <a:rPr lang="ko-KR" altLang="en-US" sz="1200" b="1" dirty="0" smtClean="0">
                <a:latin typeface="+mn-ea"/>
              </a:rPr>
              <a:t>전국 방문 </a:t>
            </a:r>
            <a:r>
              <a:rPr lang="en-US" altLang="ko-KR" sz="1200" b="1" dirty="0" smtClean="0">
                <a:latin typeface="+mn-ea"/>
              </a:rPr>
              <a:t>AS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92B3708-ABAB-4243-BDEB-A6C820E9A1EE}"/>
              </a:ext>
            </a:extLst>
          </p:cNvPr>
          <p:cNvSpPr txBox="1"/>
          <p:nvPr/>
        </p:nvSpPr>
        <p:spPr>
          <a:xfrm>
            <a:off x="3107558" y="5152846"/>
            <a:ext cx="20748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ko-KR" altLang="en-US" sz="1200" b="1" dirty="0" smtClean="0">
                <a:latin typeface="+mn-ea"/>
              </a:rPr>
              <a:t>제품 </a:t>
            </a:r>
            <a:r>
              <a:rPr lang="ko-KR" altLang="en-US" sz="1200" b="1" dirty="0" err="1" smtClean="0">
                <a:latin typeface="+mn-ea"/>
              </a:rPr>
              <a:t>설치후</a:t>
            </a:r>
            <a:r>
              <a:rPr lang="ko-KR" altLang="en-US" sz="1200" b="1" dirty="0" smtClean="0">
                <a:latin typeface="+mn-ea"/>
              </a:rPr>
              <a:t> 직접 방문하여 </a:t>
            </a:r>
            <a:endParaRPr lang="en-US" altLang="ko-KR" sz="1200" b="1" dirty="0" smtClean="0">
              <a:latin typeface="+mn-ea"/>
            </a:endParaRPr>
          </a:p>
          <a:p>
            <a:pPr>
              <a:buClr>
                <a:schemeClr val="tx2"/>
              </a:buClr>
            </a:pPr>
            <a:r>
              <a:rPr lang="ko-KR" altLang="en-US" sz="1200" b="1" dirty="0" smtClean="0">
                <a:latin typeface="+mn-ea"/>
              </a:rPr>
              <a:t>요리 시연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37" name="타원 8">
            <a:extLst>
              <a:ext uri="{FF2B5EF4-FFF2-40B4-BE49-F238E27FC236}">
                <a16:creationId xmlns:a16="http://schemas.microsoft.com/office/drawing/2014/main" id="{761FDD3B-7431-4AF8-8F74-E77F79F36C01}"/>
              </a:ext>
            </a:extLst>
          </p:cNvPr>
          <p:cNvSpPr/>
          <p:nvPr/>
        </p:nvSpPr>
        <p:spPr>
          <a:xfrm>
            <a:off x="5364216" y="1840952"/>
            <a:ext cx="1463572" cy="1537976"/>
          </a:xfrm>
          <a:custGeom>
            <a:avLst/>
            <a:gdLst/>
            <a:ahLst/>
            <a:cxnLst/>
            <a:rect l="l" t="t" r="r" b="b"/>
            <a:pathLst>
              <a:path w="1193400" h="1254073">
                <a:moveTo>
                  <a:pt x="596700" y="0"/>
                </a:moveTo>
                <a:cubicBezTo>
                  <a:pt x="926248" y="0"/>
                  <a:pt x="1193400" y="267152"/>
                  <a:pt x="1193400" y="596700"/>
                </a:cubicBezTo>
                <a:cubicBezTo>
                  <a:pt x="1193400" y="926248"/>
                  <a:pt x="926248" y="1193400"/>
                  <a:pt x="596700" y="1193400"/>
                </a:cubicBezTo>
                <a:cubicBezTo>
                  <a:pt x="528283" y="1193400"/>
                  <a:pt x="462555" y="1181885"/>
                  <a:pt x="402200" y="1158231"/>
                </a:cubicBezTo>
                <a:cubicBezTo>
                  <a:pt x="419889" y="1193357"/>
                  <a:pt x="440327" y="1225351"/>
                  <a:pt x="462599" y="1254073"/>
                </a:cubicBezTo>
                <a:cubicBezTo>
                  <a:pt x="352918" y="1254073"/>
                  <a:pt x="254898" y="1168216"/>
                  <a:pt x="191742" y="1032634"/>
                </a:cubicBezTo>
                <a:cubicBezTo>
                  <a:pt x="73347" y="924921"/>
                  <a:pt x="0" y="769376"/>
                  <a:pt x="0" y="596700"/>
                </a:cubicBezTo>
                <a:cubicBezTo>
                  <a:pt x="0" y="267152"/>
                  <a:pt x="267152" y="0"/>
                  <a:pt x="5967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n>
                <a:solidFill>
                  <a:schemeClr val="accent1"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44" name="타원 8">
            <a:extLst>
              <a:ext uri="{FF2B5EF4-FFF2-40B4-BE49-F238E27FC236}">
                <a16:creationId xmlns:a16="http://schemas.microsoft.com/office/drawing/2014/main" id="{E86B20F1-F49D-4D56-82F6-33E222AF3863}"/>
              </a:ext>
            </a:extLst>
          </p:cNvPr>
          <p:cNvSpPr/>
          <p:nvPr/>
        </p:nvSpPr>
        <p:spPr>
          <a:xfrm rot="5400000">
            <a:off x="6626188" y="3202723"/>
            <a:ext cx="1463570" cy="1537980"/>
          </a:xfrm>
          <a:custGeom>
            <a:avLst/>
            <a:gdLst/>
            <a:ahLst/>
            <a:cxnLst/>
            <a:rect l="l" t="t" r="r" b="b"/>
            <a:pathLst>
              <a:path w="1193400" h="1254073">
                <a:moveTo>
                  <a:pt x="596700" y="0"/>
                </a:moveTo>
                <a:cubicBezTo>
                  <a:pt x="926248" y="0"/>
                  <a:pt x="1193400" y="267152"/>
                  <a:pt x="1193400" y="596700"/>
                </a:cubicBezTo>
                <a:cubicBezTo>
                  <a:pt x="1193400" y="926248"/>
                  <a:pt x="926248" y="1193400"/>
                  <a:pt x="596700" y="1193400"/>
                </a:cubicBezTo>
                <a:cubicBezTo>
                  <a:pt x="528283" y="1193400"/>
                  <a:pt x="462555" y="1181885"/>
                  <a:pt x="402200" y="1158231"/>
                </a:cubicBezTo>
                <a:cubicBezTo>
                  <a:pt x="419889" y="1193357"/>
                  <a:pt x="440327" y="1225351"/>
                  <a:pt x="462599" y="1254073"/>
                </a:cubicBezTo>
                <a:cubicBezTo>
                  <a:pt x="352918" y="1254073"/>
                  <a:pt x="254898" y="1168216"/>
                  <a:pt x="191742" y="1032634"/>
                </a:cubicBezTo>
                <a:cubicBezTo>
                  <a:pt x="73347" y="924921"/>
                  <a:pt x="0" y="769376"/>
                  <a:pt x="0" y="596700"/>
                </a:cubicBezTo>
                <a:cubicBezTo>
                  <a:pt x="0" y="267152"/>
                  <a:pt x="267152" y="0"/>
                  <a:pt x="5967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3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51" name="타원 8">
            <a:extLst>
              <a:ext uri="{FF2B5EF4-FFF2-40B4-BE49-F238E27FC236}">
                <a16:creationId xmlns:a16="http://schemas.microsoft.com/office/drawing/2014/main" id="{8CFA2202-C7F6-49A9-B30F-F4430F64549B}"/>
              </a:ext>
            </a:extLst>
          </p:cNvPr>
          <p:cNvSpPr/>
          <p:nvPr/>
        </p:nvSpPr>
        <p:spPr>
          <a:xfrm rot="10800000">
            <a:off x="5364216" y="4564501"/>
            <a:ext cx="1463570" cy="1537978"/>
          </a:xfrm>
          <a:custGeom>
            <a:avLst/>
            <a:gdLst/>
            <a:ahLst/>
            <a:cxnLst/>
            <a:rect l="l" t="t" r="r" b="b"/>
            <a:pathLst>
              <a:path w="1193400" h="1254073">
                <a:moveTo>
                  <a:pt x="596700" y="0"/>
                </a:moveTo>
                <a:cubicBezTo>
                  <a:pt x="926248" y="0"/>
                  <a:pt x="1193400" y="267152"/>
                  <a:pt x="1193400" y="596700"/>
                </a:cubicBezTo>
                <a:cubicBezTo>
                  <a:pt x="1193400" y="926248"/>
                  <a:pt x="926248" y="1193400"/>
                  <a:pt x="596700" y="1193400"/>
                </a:cubicBezTo>
                <a:cubicBezTo>
                  <a:pt x="528283" y="1193400"/>
                  <a:pt x="462555" y="1181885"/>
                  <a:pt x="402200" y="1158231"/>
                </a:cubicBezTo>
                <a:cubicBezTo>
                  <a:pt x="419889" y="1193357"/>
                  <a:pt x="440327" y="1225351"/>
                  <a:pt x="462599" y="1254073"/>
                </a:cubicBezTo>
                <a:cubicBezTo>
                  <a:pt x="352918" y="1254073"/>
                  <a:pt x="254898" y="1168216"/>
                  <a:pt x="191742" y="1032634"/>
                </a:cubicBezTo>
                <a:cubicBezTo>
                  <a:pt x="73347" y="924921"/>
                  <a:pt x="0" y="769376"/>
                  <a:pt x="0" y="596700"/>
                </a:cubicBezTo>
                <a:cubicBezTo>
                  <a:pt x="0" y="267152"/>
                  <a:pt x="267152" y="0"/>
                  <a:pt x="59670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58" name="타원 8">
            <a:extLst>
              <a:ext uri="{FF2B5EF4-FFF2-40B4-BE49-F238E27FC236}">
                <a16:creationId xmlns:a16="http://schemas.microsoft.com/office/drawing/2014/main" id="{EB541308-89B1-4E0E-923A-C241BF9731B7}"/>
              </a:ext>
            </a:extLst>
          </p:cNvPr>
          <p:cNvSpPr/>
          <p:nvPr/>
        </p:nvSpPr>
        <p:spPr>
          <a:xfrm rot="16200000">
            <a:off x="4102245" y="3202723"/>
            <a:ext cx="1463570" cy="1537980"/>
          </a:xfrm>
          <a:custGeom>
            <a:avLst/>
            <a:gdLst/>
            <a:ahLst/>
            <a:cxnLst/>
            <a:rect l="l" t="t" r="r" b="b"/>
            <a:pathLst>
              <a:path w="1193400" h="1254073">
                <a:moveTo>
                  <a:pt x="596700" y="0"/>
                </a:moveTo>
                <a:cubicBezTo>
                  <a:pt x="926248" y="0"/>
                  <a:pt x="1193400" y="267152"/>
                  <a:pt x="1193400" y="596700"/>
                </a:cubicBezTo>
                <a:cubicBezTo>
                  <a:pt x="1193400" y="926248"/>
                  <a:pt x="926248" y="1193400"/>
                  <a:pt x="596700" y="1193400"/>
                </a:cubicBezTo>
                <a:cubicBezTo>
                  <a:pt x="528283" y="1193400"/>
                  <a:pt x="462555" y="1181885"/>
                  <a:pt x="402200" y="1158231"/>
                </a:cubicBezTo>
                <a:cubicBezTo>
                  <a:pt x="419889" y="1193357"/>
                  <a:pt x="440327" y="1225351"/>
                  <a:pt x="462599" y="1254073"/>
                </a:cubicBezTo>
                <a:cubicBezTo>
                  <a:pt x="352918" y="1254073"/>
                  <a:pt x="254898" y="1168216"/>
                  <a:pt x="191742" y="1032634"/>
                </a:cubicBezTo>
                <a:cubicBezTo>
                  <a:pt x="73347" y="924921"/>
                  <a:pt x="0" y="769376"/>
                  <a:pt x="0" y="596700"/>
                </a:cubicBezTo>
                <a:cubicBezTo>
                  <a:pt x="0" y="267152"/>
                  <a:pt x="267152" y="0"/>
                  <a:pt x="59670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n>
                <a:solidFill>
                  <a:schemeClr val="accent1">
                    <a:alpha val="0"/>
                  </a:schemeClr>
                </a:solidFill>
              </a:ln>
              <a:latin typeface="+mn-ea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4BC4BE2-D236-441B-A5EB-5C7A6A5E2918}"/>
              </a:ext>
            </a:extLst>
          </p:cNvPr>
          <p:cNvSpPr txBox="1"/>
          <p:nvPr/>
        </p:nvSpPr>
        <p:spPr>
          <a:xfrm>
            <a:off x="2649579" y="2847040"/>
            <a:ext cx="17286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ko-KR" altLang="en-US" sz="1200" b="1" dirty="0" smtClean="0">
                <a:latin typeface="+mn-ea"/>
              </a:rPr>
              <a:t>전국 </a:t>
            </a:r>
            <a:r>
              <a:rPr lang="ko-KR" altLang="en-US" sz="1200" b="1" dirty="0" err="1" smtClean="0">
                <a:latin typeface="+mn-ea"/>
              </a:rPr>
              <a:t>린나이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en-US" altLang="ko-KR" sz="1200" b="1" dirty="0" smtClean="0">
                <a:latin typeface="+mn-ea"/>
              </a:rPr>
              <a:t>AS </a:t>
            </a:r>
            <a:r>
              <a:rPr lang="ko-KR" altLang="en-US" sz="1200" b="1" dirty="0" smtClean="0">
                <a:latin typeface="+mn-ea"/>
              </a:rPr>
              <a:t>직영</a:t>
            </a:r>
            <a:endParaRPr lang="en-US" altLang="ko-KR" sz="1200" b="1" dirty="0" smtClean="0">
              <a:latin typeface="+mn-ea"/>
            </a:endParaRPr>
          </a:p>
          <a:p>
            <a:pPr>
              <a:buClr>
                <a:schemeClr val="tx2"/>
              </a:buClr>
            </a:pPr>
            <a:r>
              <a:rPr lang="en-US" altLang="ko-KR" sz="1200" b="1" dirty="0" smtClean="0">
                <a:latin typeface="+mn-ea"/>
              </a:rPr>
              <a:t>29</a:t>
            </a:r>
            <a:r>
              <a:rPr lang="ko-KR" altLang="en-US" sz="1200" b="1" dirty="0" smtClean="0">
                <a:latin typeface="+mn-ea"/>
              </a:rPr>
              <a:t>개소에서 </a:t>
            </a:r>
            <a:r>
              <a:rPr lang="en-US" altLang="ko-KR" sz="1200" b="1" dirty="0" smtClean="0">
                <a:latin typeface="+mn-ea"/>
              </a:rPr>
              <a:t>AS</a:t>
            </a:r>
            <a:r>
              <a:rPr lang="ko-KR" altLang="en-US" sz="1200" b="1" dirty="0" smtClean="0">
                <a:latin typeface="+mn-ea"/>
              </a:rPr>
              <a:t>제공</a:t>
            </a:r>
            <a:endParaRPr lang="ko-KR" altLang="en-US" sz="1200" b="1" dirty="0">
              <a:latin typeface="+mn-ea"/>
            </a:endParaRPr>
          </a:p>
        </p:txBody>
      </p:sp>
      <p:grpSp>
        <p:nvGrpSpPr>
          <p:cNvPr id="52" name="그룹 51">
            <a:extLst>
              <a:ext uri="{FF2B5EF4-FFF2-40B4-BE49-F238E27FC236}">
                <a16:creationId xmlns:a16="http://schemas.microsoft.com/office/drawing/2014/main" id="{F348D06D-94C1-4CCA-AAA3-7E2D1CAA7D55}"/>
              </a:ext>
            </a:extLst>
          </p:cNvPr>
          <p:cNvGrpSpPr/>
          <p:nvPr/>
        </p:nvGrpSpPr>
        <p:grpSpPr>
          <a:xfrm>
            <a:off x="5826773" y="5116979"/>
            <a:ext cx="538451" cy="538451"/>
            <a:chOff x="5109788" y="3806825"/>
            <a:chExt cx="846137" cy="846137"/>
          </a:xfrm>
          <a:solidFill>
            <a:schemeClr val="bg1"/>
          </a:solidFill>
        </p:grpSpPr>
        <p:sp>
          <p:nvSpPr>
            <p:cNvPr id="53" name="Freeform 9">
              <a:extLst>
                <a:ext uri="{FF2B5EF4-FFF2-40B4-BE49-F238E27FC236}">
                  <a16:creationId xmlns:a16="http://schemas.microsoft.com/office/drawing/2014/main" id="{44DDD07B-6E1A-4307-B066-09650F4D993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7738" y="3914775"/>
              <a:ext cx="630237" cy="628650"/>
            </a:xfrm>
            <a:custGeom>
              <a:avLst/>
              <a:gdLst>
                <a:gd name="T0" fmla="*/ 292 w 583"/>
                <a:gd name="T1" fmla="*/ 582 h 582"/>
                <a:gd name="T2" fmla="*/ 0 w 583"/>
                <a:gd name="T3" fmla="*/ 291 h 582"/>
                <a:gd name="T4" fmla="*/ 292 w 583"/>
                <a:gd name="T5" fmla="*/ 0 h 582"/>
                <a:gd name="T6" fmla="*/ 583 w 583"/>
                <a:gd name="T7" fmla="*/ 291 h 582"/>
                <a:gd name="T8" fmla="*/ 497 w 583"/>
                <a:gd name="T9" fmla="*/ 497 h 582"/>
                <a:gd name="T10" fmla="*/ 477 w 583"/>
                <a:gd name="T11" fmla="*/ 497 h 582"/>
                <a:gd name="T12" fmla="*/ 477 w 583"/>
                <a:gd name="T13" fmla="*/ 477 h 582"/>
                <a:gd name="T14" fmla="*/ 555 w 583"/>
                <a:gd name="T15" fmla="*/ 291 h 582"/>
                <a:gd name="T16" fmla="*/ 292 w 583"/>
                <a:gd name="T17" fmla="*/ 28 h 582"/>
                <a:gd name="T18" fmla="*/ 28 w 583"/>
                <a:gd name="T19" fmla="*/ 291 h 582"/>
                <a:gd name="T20" fmla="*/ 292 w 583"/>
                <a:gd name="T21" fmla="*/ 554 h 582"/>
                <a:gd name="T22" fmla="*/ 424 w 583"/>
                <a:gd name="T23" fmla="*/ 519 h 582"/>
                <a:gd name="T24" fmla="*/ 443 w 583"/>
                <a:gd name="T25" fmla="*/ 524 h 582"/>
                <a:gd name="T26" fmla="*/ 438 w 583"/>
                <a:gd name="T27" fmla="*/ 543 h 582"/>
                <a:gd name="T28" fmla="*/ 292 w 583"/>
                <a:gd name="T29" fmla="*/ 582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83" h="582">
                  <a:moveTo>
                    <a:pt x="292" y="582"/>
                  </a:moveTo>
                  <a:cubicBezTo>
                    <a:pt x="131" y="582"/>
                    <a:pt x="0" y="451"/>
                    <a:pt x="0" y="291"/>
                  </a:cubicBezTo>
                  <a:cubicBezTo>
                    <a:pt x="0" y="131"/>
                    <a:pt x="131" y="0"/>
                    <a:pt x="292" y="0"/>
                  </a:cubicBezTo>
                  <a:cubicBezTo>
                    <a:pt x="452" y="0"/>
                    <a:pt x="583" y="131"/>
                    <a:pt x="583" y="291"/>
                  </a:cubicBezTo>
                  <a:cubicBezTo>
                    <a:pt x="583" y="369"/>
                    <a:pt x="552" y="442"/>
                    <a:pt x="497" y="497"/>
                  </a:cubicBezTo>
                  <a:cubicBezTo>
                    <a:pt x="491" y="502"/>
                    <a:pt x="482" y="502"/>
                    <a:pt x="477" y="497"/>
                  </a:cubicBezTo>
                  <a:cubicBezTo>
                    <a:pt x="472" y="491"/>
                    <a:pt x="472" y="482"/>
                    <a:pt x="477" y="477"/>
                  </a:cubicBezTo>
                  <a:cubicBezTo>
                    <a:pt x="527" y="428"/>
                    <a:pt x="555" y="362"/>
                    <a:pt x="555" y="291"/>
                  </a:cubicBezTo>
                  <a:cubicBezTo>
                    <a:pt x="555" y="146"/>
                    <a:pt x="437" y="28"/>
                    <a:pt x="292" y="28"/>
                  </a:cubicBezTo>
                  <a:cubicBezTo>
                    <a:pt x="146" y="28"/>
                    <a:pt x="28" y="146"/>
                    <a:pt x="28" y="291"/>
                  </a:cubicBezTo>
                  <a:cubicBezTo>
                    <a:pt x="28" y="436"/>
                    <a:pt x="146" y="554"/>
                    <a:pt x="292" y="554"/>
                  </a:cubicBezTo>
                  <a:cubicBezTo>
                    <a:pt x="337" y="554"/>
                    <a:pt x="383" y="542"/>
                    <a:pt x="424" y="519"/>
                  </a:cubicBezTo>
                  <a:cubicBezTo>
                    <a:pt x="431" y="515"/>
                    <a:pt x="439" y="517"/>
                    <a:pt x="443" y="524"/>
                  </a:cubicBezTo>
                  <a:cubicBezTo>
                    <a:pt x="447" y="531"/>
                    <a:pt x="445" y="539"/>
                    <a:pt x="438" y="543"/>
                  </a:cubicBezTo>
                  <a:cubicBezTo>
                    <a:pt x="393" y="569"/>
                    <a:pt x="342" y="582"/>
                    <a:pt x="292" y="5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10">
              <a:extLst>
                <a:ext uri="{FF2B5EF4-FFF2-40B4-BE49-F238E27FC236}">
                  <a16:creationId xmlns:a16="http://schemas.microsoft.com/office/drawing/2014/main" id="{7986C0AB-98F2-452D-BCE1-5D0C2628D2F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9788" y="3806825"/>
              <a:ext cx="846137" cy="846137"/>
            </a:xfrm>
            <a:custGeom>
              <a:avLst/>
              <a:gdLst>
                <a:gd name="T0" fmla="*/ 392 w 784"/>
                <a:gd name="T1" fmla="*/ 784 h 784"/>
                <a:gd name="T2" fmla="*/ 0 w 784"/>
                <a:gd name="T3" fmla="*/ 392 h 784"/>
                <a:gd name="T4" fmla="*/ 188 w 784"/>
                <a:gd name="T5" fmla="*/ 57 h 784"/>
                <a:gd name="T6" fmla="*/ 207 w 784"/>
                <a:gd name="T7" fmla="*/ 62 h 784"/>
                <a:gd name="T8" fmla="*/ 202 w 784"/>
                <a:gd name="T9" fmla="*/ 81 h 784"/>
                <a:gd name="T10" fmla="*/ 28 w 784"/>
                <a:gd name="T11" fmla="*/ 392 h 784"/>
                <a:gd name="T12" fmla="*/ 392 w 784"/>
                <a:gd name="T13" fmla="*/ 756 h 784"/>
                <a:gd name="T14" fmla="*/ 756 w 784"/>
                <a:gd name="T15" fmla="*/ 392 h 784"/>
                <a:gd name="T16" fmla="*/ 392 w 784"/>
                <a:gd name="T17" fmla="*/ 28 h 784"/>
                <a:gd name="T18" fmla="*/ 262 w 784"/>
                <a:gd name="T19" fmla="*/ 51 h 784"/>
                <a:gd name="T20" fmla="*/ 244 w 784"/>
                <a:gd name="T21" fmla="*/ 43 h 784"/>
                <a:gd name="T22" fmla="*/ 252 w 784"/>
                <a:gd name="T23" fmla="*/ 25 h 784"/>
                <a:gd name="T24" fmla="*/ 392 w 784"/>
                <a:gd name="T25" fmla="*/ 0 h 784"/>
                <a:gd name="T26" fmla="*/ 784 w 784"/>
                <a:gd name="T27" fmla="*/ 392 h 784"/>
                <a:gd name="T28" fmla="*/ 392 w 784"/>
                <a:gd name="T29" fmla="*/ 784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84" h="784">
                  <a:moveTo>
                    <a:pt x="392" y="784"/>
                  </a:moveTo>
                  <a:cubicBezTo>
                    <a:pt x="176" y="784"/>
                    <a:pt x="0" y="608"/>
                    <a:pt x="0" y="392"/>
                  </a:cubicBezTo>
                  <a:cubicBezTo>
                    <a:pt x="0" y="253"/>
                    <a:pt x="70" y="128"/>
                    <a:pt x="188" y="57"/>
                  </a:cubicBezTo>
                  <a:cubicBezTo>
                    <a:pt x="194" y="53"/>
                    <a:pt x="203" y="55"/>
                    <a:pt x="207" y="62"/>
                  </a:cubicBezTo>
                  <a:cubicBezTo>
                    <a:pt x="211" y="68"/>
                    <a:pt x="209" y="77"/>
                    <a:pt x="202" y="81"/>
                  </a:cubicBezTo>
                  <a:cubicBezTo>
                    <a:pt x="93" y="147"/>
                    <a:pt x="28" y="263"/>
                    <a:pt x="28" y="392"/>
                  </a:cubicBezTo>
                  <a:cubicBezTo>
                    <a:pt x="28" y="593"/>
                    <a:pt x="191" y="756"/>
                    <a:pt x="392" y="756"/>
                  </a:cubicBezTo>
                  <a:cubicBezTo>
                    <a:pt x="593" y="756"/>
                    <a:pt x="756" y="593"/>
                    <a:pt x="756" y="392"/>
                  </a:cubicBezTo>
                  <a:cubicBezTo>
                    <a:pt x="756" y="191"/>
                    <a:pt x="593" y="28"/>
                    <a:pt x="392" y="28"/>
                  </a:cubicBezTo>
                  <a:cubicBezTo>
                    <a:pt x="349" y="28"/>
                    <a:pt x="305" y="36"/>
                    <a:pt x="262" y="51"/>
                  </a:cubicBezTo>
                  <a:cubicBezTo>
                    <a:pt x="254" y="54"/>
                    <a:pt x="246" y="50"/>
                    <a:pt x="244" y="43"/>
                  </a:cubicBezTo>
                  <a:cubicBezTo>
                    <a:pt x="241" y="35"/>
                    <a:pt x="245" y="27"/>
                    <a:pt x="252" y="25"/>
                  </a:cubicBezTo>
                  <a:cubicBezTo>
                    <a:pt x="298" y="8"/>
                    <a:pt x="345" y="0"/>
                    <a:pt x="392" y="0"/>
                  </a:cubicBezTo>
                  <a:cubicBezTo>
                    <a:pt x="608" y="0"/>
                    <a:pt x="784" y="176"/>
                    <a:pt x="784" y="392"/>
                  </a:cubicBezTo>
                  <a:cubicBezTo>
                    <a:pt x="784" y="608"/>
                    <a:pt x="608" y="784"/>
                    <a:pt x="392" y="7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11">
              <a:extLst>
                <a:ext uri="{FF2B5EF4-FFF2-40B4-BE49-F238E27FC236}">
                  <a16:creationId xmlns:a16="http://schemas.microsoft.com/office/drawing/2014/main" id="{C9698889-844C-4032-8912-FEE4FFBC7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4575" y="4121150"/>
              <a:ext cx="209550" cy="114300"/>
            </a:xfrm>
            <a:custGeom>
              <a:avLst/>
              <a:gdLst>
                <a:gd name="T0" fmla="*/ 177 w 193"/>
                <a:gd name="T1" fmla="*/ 105 h 105"/>
                <a:gd name="T2" fmla="*/ 171 w 193"/>
                <a:gd name="T3" fmla="*/ 104 h 105"/>
                <a:gd name="T4" fmla="*/ 10 w 193"/>
                <a:gd name="T5" fmla="*/ 29 h 105"/>
                <a:gd name="T6" fmla="*/ 3 w 193"/>
                <a:gd name="T7" fmla="*/ 10 h 105"/>
                <a:gd name="T8" fmla="*/ 22 w 193"/>
                <a:gd name="T9" fmla="*/ 3 h 105"/>
                <a:gd name="T10" fmla="*/ 183 w 193"/>
                <a:gd name="T11" fmla="*/ 78 h 105"/>
                <a:gd name="T12" fmla="*/ 190 w 193"/>
                <a:gd name="T13" fmla="*/ 97 h 105"/>
                <a:gd name="T14" fmla="*/ 177 w 193"/>
                <a:gd name="T1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3" h="105">
                  <a:moveTo>
                    <a:pt x="177" y="105"/>
                  </a:moveTo>
                  <a:cubicBezTo>
                    <a:pt x="175" y="105"/>
                    <a:pt x="173" y="105"/>
                    <a:pt x="171" y="104"/>
                  </a:cubicBezTo>
                  <a:cubicBezTo>
                    <a:pt x="10" y="29"/>
                    <a:pt x="10" y="29"/>
                    <a:pt x="10" y="29"/>
                  </a:cubicBezTo>
                  <a:cubicBezTo>
                    <a:pt x="3" y="25"/>
                    <a:pt x="0" y="17"/>
                    <a:pt x="3" y="10"/>
                  </a:cubicBezTo>
                  <a:cubicBezTo>
                    <a:pt x="7" y="3"/>
                    <a:pt x="15" y="0"/>
                    <a:pt x="22" y="3"/>
                  </a:cubicBezTo>
                  <a:cubicBezTo>
                    <a:pt x="183" y="78"/>
                    <a:pt x="183" y="78"/>
                    <a:pt x="183" y="78"/>
                  </a:cubicBezTo>
                  <a:cubicBezTo>
                    <a:pt x="190" y="82"/>
                    <a:pt x="193" y="90"/>
                    <a:pt x="190" y="97"/>
                  </a:cubicBezTo>
                  <a:cubicBezTo>
                    <a:pt x="187" y="102"/>
                    <a:pt x="182" y="105"/>
                    <a:pt x="177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6" name="Freeform 24">
              <a:extLst>
                <a:ext uri="{FF2B5EF4-FFF2-40B4-BE49-F238E27FC236}">
                  <a16:creationId xmlns:a16="http://schemas.microsoft.com/office/drawing/2014/main" id="{ABDD1AF9-33DA-4FF4-84CA-6B3D5C503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1588" y="4141788"/>
              <a:ext cx="122237" cy="84137"/>
            </a:xfrm>
            <a:custGeom>
              <a:avLst/>
              <a:gdLst>
                <a:gd name="T0" fmla="*/ 16 w 113"/>
                <a:gd name="T1" fmla="*/ 79 h 79"/>
                <a:gd name="T2" fmla="*/ 4 w 113"/>
                <a:gd name="T3" fmla="*/ 72 h 79"/>
                <a:gd name="T4" fmla="*/ 9 w 113"/>
                <a:gd name="T5" fmla="*/ 53 h 79"/>
                <a:gd name="T6" fmla="*/ 90 w 113"/>
                <a:gd name="T7" fmla="*/ 4 h 79"/>
                <a:gd name="T8" fmla="*/ 109 w 113"/>
                <a:gd name="T9" fmla="*/ 9 h 79"/>
                <a:gd name="T10" fmla="*/ 104 w 113"/>
                <a:gd name="T11" fmla="*/ 28 h 79"/>
                <a:gd name="T12" fmla="*/ 23 w 113"/>
                <a:gd name="T13" fmla="*/ 77 h 79"/>
                <a:gd name="T14" fmla="*/ 16 w 113"/>
                <a:gd name="T15" fmla="*/ 7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79">
                  <a:moveTo>
                    <a:pt x="16" y="79"/>
                  </a:moveTo>
                  <a:cubicBezTo>
                    <a:pt x="11" y="79"/>
                    <a:pt x="7" y="77"/>
                    <a:pt x="4" y="72"/>
                  </a:cubicBezTo>
                  <a:cubicBezTo>
                    <a:pt x="0" y="66"/>
                    <a:pt x="2" y="57"/>
                    <a:pt x="9" y="53"/>
                  </a:cubicBezTo>
                  <a:cubicBezTo>
                    <a:pt x="90" y="4"/>
                    <a:pt x="90" y="4"/>
                    <a:pt x="90" y="4"/>
                  </a:cubicBezTo>
                  <a:cubicBezTo>
                    <a:pt x="96" y="0"/>
                    <a:pt x="105" y="2"/>
                    <a:pt x="109" y="9"/>
                  </a:cubicBezTo>
                  <a:cubicBezTo>
                    <a:pt x="113" y="15"/>
                    <a:pt x="111" y="24"/>
                    <a:pt x="104" y="28"/>
                  </a:cubicBezTo>
                  <a:cubicBezTo>
                    <a:pt x="23" y="77"/>
                    <a:pt x="23" y="77"/>
                    <a:pt x="23" y="77"/>
                  </a:cubicBezTo>
                  <a:cubicBezTo>
                    <a:pt x="21" y="78"/>
                    <a:pt x="18" y="79"/>
                    <a:pt x="16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25">
              <a:extLst>
                <a:ext uri="{FF2B5EF4-FFF2-40B4-BE49-F238E27FC236}">
                  <a16:creationId xmlns:a16="http://schemas.microsoft.com/office/drawing/2014/main" id="{4EE9B226-88E4-4896-A8CA-FDCCE8479D4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35238" y="4240213"/>
              <a:ext cx="128587" cy="188912"/>
            </a:xfrm>
            <a:custGeom>
              <a:avLst/>
              <a:gdLst>
                <a:gd name="T0" fmla="*/ 103 w 119"/>
                <a:gd name="T1" fmla="*/ 174 h 174"/>
                <a:gd name="T2" fmla="*/ 91 w 119"/>
                <a:gd name="T3" fmla="*/ 167 h 174"/>
                <a:gd name="T4" fmla="*/ 4 w 119"/>
                <a:gd name="T5" fmla="*/ 23 h 174"/>
                <a:gd name="T6" fmla="*/ 9 w 119"/>
                <a:gd name="T7" fmla="*/ 4 h 174"/>
                <a:gd name="T8" fmla="*/ 28 w 119"/>
                <a:gd name="T9" fmla="*/ 9 h 174"/>
                <a:gd name="T10" fmla="*/ 115 w 119"/>
                <a:gd name="T11" fmla="*/ 153 h 174"/>
                <a:gd name="T12" fmla="*/ 110 w 119"/>
                <a:gd name="T13" fmla="*/ 172 h 174"/>
                <a:gd name="T14" fmla="*/ 103 w 119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9" h="174">
                  <a:moveTo>
                    <a:pt x="103" y="174"/>
                  </a:moveTo>
                  <a:cubicBezTo>
                    <a:pt x="98" y="174"/>
                    <a:pt x="94" y="172"/>
                    <a:pt x="91" y="167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0" y="17"/>
                    <a:pt x="2" y="8"/>
                    <a:pt x="9" y="4"/>
                  </a:cubicBezTo>
                  <a:cubicBezTo>
                    <a:pt x="15" y="0"/>
                    <a:pt x="24" y="2"/>
                    <a:pt x="28" y="9"/>
                  </a:cubicBezTo>
                  <a:cubicBezTo>
                    <a:pt x="115" y="153"/>
                    <a:pt x="115" y="153"/>
                    <a:pt x="115" y="153"/>
                  </a:cubicBezTo>
                  <a:cubicBezTo>
                    <a:pt x="119" y="159"/>
                    <a:pt x="117" y="168"/>
                    <a:pt x="110" y="172"/>
                  </a:cubicBezTo>
                  <a:cubicBezTo>
                    <a:pt x="108" y="173"/>
                    <a:pt x="105" y="174"/>
                    <a:pt x="103" y="1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26">
              <a:extLst>
                <a:ext uri="{FF2B5EF4-FFF2-40B4-BE49-F238E27FC236}">
                  <a16:creationId xmlns:a16="http://schemas.microsoft.com/office/drawing/2014/main" id="{81375861-CBA3-4922-9E29-9A9BE2520E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95550" y="4192588"/>
              <a:ext cx="74612" cy="74612"/>
            </a:xfrm>
            <a:custGeom>
              <a:avLst/>
              <a:gdLst>
                <a:gd name="T0" fmla="*/ 35 w 69"/>
                <a:gd name="T1" fmla="*/ 0 h 70"/>
                <a:gd name="T2" fmla="*/ 0 w 69"/>
                <a:gd name="T3" fmla="*/ 35 h 70"/>
                <a:gd name="T4" fmla="*/ 35 w 69"/>
                <a:gd name="T5" fmla="*/ 70 h 70"/>
                <a:gd name="T6" fmla="*/ 69 w 69"/>
                <a:gd name="T7" fmla="*/ 35 h 70"/>
                <a:gd name="T8" fmla="*/ 35 w 69"/>
                <a:gd name="T9" fmla="*/ 0 h 70"/>
                <a:gd name="T10" fmla="*/ 35 w 69"/>
                <a:gd name="T11" fmla="*/ 49 h 70"/>
                <a:gd name="T12" fmla="*/ 21 w 69"/>
                <a:gd name="T13" fmla="*/ 35 h 70"/>
                <a:gd name="T14" fmla="*/ 35 w 69"/>
                <a:gd name="T15" fmla="*/ 21 h 70"/>
                <a:gd name="T16" fmla="*/ 48 w 69"/>
                <a:gd name="T17" fmla="*/ 35 h 70"/>
                <a:gd name="T18" fmla="*/ 35 w 69"/>
                <a:gd name="T19" fmla="*/ 49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0">
                  <a:moveTo>
                    <a:pt x="35" y="0"/>
                  </a:moveTo>
                  <a:cubicBezTo>
                    <a:pt x="15" y="0"/>
                    <a:pt x="0" y="16"/>
                    <a:pt x="0" y="35"/>
                  </a:cubicBezTo>
                  <a:cubicBezTo>
                    <a:pt x="0" y="54"/>
                    <a:pt x="15" y="70"/>
                    <a:pt x="35" y="70"/>
                  </a:cubicBezTo>
                  <a:cubicBezTo>
                    <a:pt x="54" y="70"/>
                    <a:pt x="69" y="54"/>
                    <a:pt x="69" y="35"/>
                  </a:cubicBezTo>
                  <a:cubicBezTo>
                    <a:pt x="69" y="16"/>
                    <a:pt x="54" y="0"/>
                    <a:pt x="35" y="0"/>
                  </a:cubicBezTo>
                  <a:close/>
                  <a:moveTo>
                    <a:pt x="35" y="49"/>
                  </a:moveTo>
                  <a:cubicBezTo>
                    <a:pt x="27" y="49"/>
                    <a:pt x="21" y="42"/>
                    <a:pt x="21" y="35"/>
                  </a:cubicBezTo>
                  <a:cubicBezTo>
                    <a:pt x="21" y="27"/>
                    <a:pt x="27" y="21"/>
                    <a:pt x="35" y="21"/>
                  </a:cubicBezTo>
                  <a:cubicBezTo>
                    <a:pt x="42" y="21"/>
                    <a:pt x="48" y="27"/>
                    <a:pt x="48" y="35"/>
                  </a:cubicBezTo>
                  <a:cubicBezTo>
                    <a:pt x="48" y="42"/>
                    <a:pt x="42" y="49"/>
                    <a:pt x="35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27">
              <a:extLst>
                <a:ext uri="{FF2B5EF4-FFF2-40B4-BE49-F238E27FC236}">
                  <a16:creationId xmlns:a16="http://schemas.microsoft.com/office/drawing/2014/main" id="{F0F3CA4A-6BB9-4A23-A431-FE97CA15859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9838" y="3954463"/>
              <a:ext cx="30162" cy="65087"/>
            </a:xfrm>
            <a:custGeom>
              <a:avLst/>
              <a:gdLst>
                <a:gd name="T0" fmla="*/ 14 w 28"/>
                <a:gd name="T1" fmla="*/ 60 h 60"/>
                <a:gd name="T2" fmla="*/ 0 w 28"/>
                <a:gd name="T3" fmla="*/ 46 h 60"/>
                <a:gd name="T4" fmla="*/ 0 w 28"/>
                <a:gd name="T5" fmla="*/ 14 h 60"/>
                <a:gd name="T6" fmla="*/ 14 w 28"/>
                <a:gd name="T7" fmla="*/ 0 h 60"/>
                <a:gd name="T8" fmla="*/ 28 w 28"/>
                <a:gd name="T9" fmla="*/ 14 h 60"/>
                <a:gd name="T10" fmla="*/ 28 w 28"/>
                <a:gd name="T11" fmla="*/ 46 h 60"/>
                <a:gd name="T12" fmla="*/ 14 w 28"/>
                <a:gd name="T13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0">
                  <a:moveTo>
                    <a:pt x="14" y="60"/>
                  </a:move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54"/>
                    <a:pt x="22" y="60"/>
                    <a:pt x="14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28">
              <a:extLst>
                <a:ext uri="{FF2B5EF4-FFF2-40B4-BE49-F238E27FC236}">
                  <a16:creationId xmlns:a16="http://schemas.microsoft.com/office/drawing/2014/main" id="{29A3CEAF-7D08-4871-AA99-EBDFEEF9522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09838" y="4438650"/>
              <a:ext cx="30162" cy="65087"/>
            </a:xfrm>
            <a:custGeom>
              <a:avLst/>
              <a:gdLst>
                <a:gd name="T0" fmla="*/ 14 w 28"/>
                <a:gd name="T1" fmla="*/ 60 h 60"/>
                <a:gd name="T2" fmla="*/ 0 w 28"/>
                <a:gd name="T3" fmla="*/ 46 h 60"/>
                <a:gd name="T4" fmla="*/ 0 w 28"/>
                <a:gd name="T5" fmla="*/ 14 h 60"/>
                <a:gd name="T6" fmla="*/ 14 w 28"/>
                <a:gd name="T7" fmla="*/ 0 h 60"/>
                <a:gd name="T8" fmla="*/ 28 w 28"/>
                <a:gd name="T9" fmla="*/ 14 h 60"/>
                <a:gd name="T10" fmla="*/ 28 w 28"/>
                <a:gd name="T11" fmla="*/ 46 h 60"/>
                <a:gd name="T12" fmla="*/ 14 w 28"/>
                <a:gd name="T13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60">
                  <a:moveTo>
                    <a:pt x="14" y="60"/>
                  </a:move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54"/>
                    <a:pt x="22" y="60"/>
                    <a:pt x="14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29">
              <a:extLst>
                <a:ext uri="{FF2B5EF4-FFF2-40B4-BE49-F238E27FC236}">
                  <a16:creationId xmlns:a16="http://schemas.microsoft.com/office/drawing/2014/main" id="{5F3E5803-E4D5-4E1E-9C8F-CA5F9F940E9D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0025" y="4214813"/>
              <a:ext cx="63500" cy="30162"/>
            </a:xfrm>
            <a:custGeom>
              <a:avLst/>
              <a:gdLst>
                <a:gd name="T0" fmla="*/ 46 w 60"/>
                <a:gd name="T1" fmla="*/ 28 h 28"/>
                <a:gd name="T2" fmla="*/ 14 w 60"/>
                <a:gd name="T3" fmla="*/ 28 h 28"/>
                <a:gd name="T4" fmla="*/ 0 w 60"/>
                <a:gd name="T5" fmla="*/ 14 h 28"/>
                <a:gd name="T6" fmla="*/ 14 w 60"/>
                <a:gd name="T7" fmla="*/ 0 h 28"/>
                <a:gd name="T8" fmla="*/ 46 w 60"/>
                <a:gd name="T9" fmla="*/ 0 h 28"/>
                <a:gd name="T10" fmla="*/ 60 w 60"/>
                <a:gd name="T11" fmla="*/ 14 h 28"/>
                <a:gd name="T12" fmla="*/ 46 w 60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28">
                  <a:moveTo>
                    <a:pt x="46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4" y="0"/>
                    <a:pt x="60" y="6"/>
                    <a:pt x="60" y="14"/>
                  </a:cubicBezTo>
                  <a:cubicBezTo>
                    <a:pt x="60" y="22"/>
                    <a:pt x="54" y="28"/>
                    <a:pt x="4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30">
              <a:extLst>
                <a:ext uri="{FF2B5EF4-FFF2-40B4-BE49-F238E27FC236}">
                  <a16:creationId xmlns:a16="http://schemas.microsoft.com/office/drawing/2014/main" id="{E9B67834-91E8-4EB2-BF7D-D68B64B7AFE7}"/>
                </a:ext>
              </a:extLst>
            </p:cNvPr>
            <p:cNvSpPr>
              <a:spLocks/>
            </p:cNvSpPr>
            <p:nvPr/>
          </p:nvSpPr>
          <p:spPr bwMode="auto">
            <a:xfrm>
              <a:off x="5259013" y="4214813"/>
              <a:ext cx="65087" cy="30162"/>
            </a:xfrm>
            <a:custGeom>
              <a:avLst/>
              <a:gdLst>
                <a:gd name="T0" fmla="*/ 46 w 60"/>
                <a:gd name="T1" fmla="*/ 28 h 28"/>
                <a:gd name="T2" fmla="*/ 14 w 60"/>
                <a:gd name="T3" fmla="*/ 28 h 28"/>
                <a:gd name="T4" fmla="*/ 0 w 60"/>
                <a:gd name="T5" fmla="*/ 14 h 28"/>
                <a:gd name="T6" fmla="*/ 14 w 60"/>
                <a:gd name="T7" fmla="*/ 0 h 28"/>
                <a:gd name="T8" fmla="*/ 46 w 60"/>
                <a:gd name="T9" fmla="*/ 0 h 28"/>
                <a:gd name="T10" fmla="*/ 60 w 60"/>
                <a:gd name="T11" fmla="*/ 14 h 28"/>
                <a:gd name="T12" fmla="*/ 46 w 60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28">
                  <a:moveTo>
                    <a:pt x="46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4" y="0"/>
                    <a:pt x="60" y="6"/>
                    <a:pt x="60" y="14"/>
                  </a:cubicBezTo>
                  <a:cubicBezTo>
                    <a:pt x="60" y="22"/>
                    <a:pt x="54" y="28"/>
                    <a:pt x="4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6" name="그룹 65">
            <a:extLst>
              <a:ext uri="{FF2B5EF4-FFF2-40B4-BE49-F238E27FC236}">
                <a16:creationId xmlns:a16="http://schemas.microsoft.com/office/drawing/2014/main" id="{363969F0-8296-4D55-849E-B6C677E8D3E1}"/>
              </a:ext>
            </a:extLst>
          </p:cNvPr>
          <p:cNvGrpSpPr/>
          <p:nvPr/>
        </p:nvGrpSpPr>
        <p:grpSpPr>
          <a:xfrm>
            <a:off x="7111897" y="3727742"/>
            <a:ext cx="632402" cy="487939"/>
            <a:chOff x="3305648" y="2419350"/>
            <a:chExt cx="993775" cy="766762"/>
          </a:xfrm>
          <a:solidFill>
            <a:schemeClr val="bg1"/>
          </a:solidFill>
        </p:grpSpPr>
        <p:sp>
          <p:nvSpPr>
            <p:cNvPr id="67" name="Freeform 7">
              <a:extLst>
                <a:ext uri="{FF2B5EF4-FFF2-40B4-BE49-F238E27FC236}">
                  <a16:creationId xmlns:a16="http://schemas.microsoft.com/office/drawing/2014/main" id="{6893BAC4-DB54-476E-8314-913CA4CF4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8073" y="2471738"/>
              <a:ext cx="187325" cy="73025"/>
            </a:xfrm>
            <a:custGeom>
              <a:avLst/>
              <a:gdLst>
                <a:gd name="T0" fmla="*/ 158 w 173"/>
                <a:gd name="T1" fmla="*/ 69 h 69"/>
                <a:gd name="T2" fmla="*/ 144 w 173"/>
                <a:gd name="T3" fmla="*/ 57 h 69"/>
                <a:gd name="T4" fmla="*/ 104 w 173"/>
                <a:gd name="T5" fmla="*/ 28 h 69"/>
                <a:gd name="T6" fmla="*/ 14 w 173"/>
                <a:gd name="T7" fmla="*/ 28 h 69"/>
                <a:gd name="T8" fmla="*/ 0 w 173"/>
                <a:gd name="T9" fmla="*/ 14 h 69"/>
                <a:gd name="T10" fmla="*/ 14 w 173"/>
                <a:gd name="T11" fmla="*/ 0 h 69"/>
                <a:gd name="T12" fmla="*/ 104 w 173"/>
                <a:gd name="T13" fmla="*/ 0 h 69"/>
                <a:gd name="T14" fmla="*/ 172 w 173"/>
                <a:gd name="T15" fmla="*/ 53 h 69"/>
                <a:gd name="T16" fmla="*/ 160 w 173"/>
                <a:gd name="T17" fmla="*/ 69 h 69"/>
                <a:gd name="T18" fmla="*/ 158 w 173"/>
                <a:gd name="T19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69">
                  <a:moveTo>
                    <a:pt x="158" y="69"/>
                  </a:moveTo>
                  <a:cubicBezTo>
                    <a:pt x="151" y="69"/>
                    <a:pt x="145" y="64"/>
                    <a:pt x="144" y="57"/>
                  </a:cubicBezTo>
                  <a:cubicBezTo>
                    <a:pt x="141" y="39"/>
                    <a:pt x="126" y="28"/>
                    <a:pt x="104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40" y="0"/>
                    <a:pt x="166" y="21"/>
                    <a:pt x="172" y="53"/>
                  </a:cubicBezTo>
                  <a:cubicBezTo>
                    <a:pt x="173" y="60"/>
                    <a:pt x="168" y="68"/>
                    <a:pt x="160" y="69"/>
                  </a:cubicBezTo>
                  <a:cubicBezTo>
                    <a:pt x="160" y="69"/>
                    <a:pt x="159" y="69"/>
                    <a:pt x="158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8">
              <a:extLst>
                <a:ext uri="{FF2B5EF4-FFF2-40B4-BE49-F238E27FC236}">
                  <a16:creationId xmlns:a16="http://schemas.microsoft.com/office/drawing/2014/main" id="{E34B6E6C-1B7D-4FE5-839C-26783D7246A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0673" y="2605088"/>
              <a:ext cx="158750" cy="427037"/>
            </a:xfrm>
            <a:custGeom>
              <a:avLst/>
              <a:gdLst>
                <a:gd name="T0" fmla="*/ 31 w 147"/>
                <a:gd name="T1" fmla="*/ 395 h 395"/>
                <a:gd name="T2" fmla="*/ 27 w 147"/>
                <a:gd name="T3" fmla="*/ 394 h 395"/>
                <a:gd name="T4" fmla="*/ 18 w 147"/>
                <a:gd name="T5" fmla="*/ 377 h 395"/>
                <a:gd name="T6" fmla="*/ 114 w 147"/>
                <a:gd name="T7" fmla="*/ 77 h 395"/>
                <a:gd name="T8" fmla="*/ 110 w 147"/>
                <a:gd name="T9" fmla="*/ 42 h 395"/>
                <a:gd name="T10" fmla="*/ 77 w 147"/>
                <a:gd name="T11" fmla="*/ 28 h 395"/>
                <a:gd name="T12" fmla="*/ 14 w 147"/>
                <a:gd name="T13" fmla="*/ 28 h 395"/>
                <a:gd name="T14" fmla="*/ 0 w 147"/>
                <a:gd name="T15" fmla="*/ 14 h 395"/>
                <a:gd name="T16" fmla="*/ 14 w 147"/>
                <a:gd name="T17" fmla="*/ 0 h 395"/>
                <a:gd name="T18" fmla="*/ 77 w 147"/>
                <a:gd name="T19" fmla="*/ 0 h 395"/>
                <a:gd name="T20" fmla="*/ 133 w 147"/>
                <a:gd name="T21" fmla="*/ 26 h 395"/>
                <a:gd name="T22" fmla="*/ 140 w 147"/>
                <a:gd name="T23" fmla="*/ 85 h 395"/>
                <a:gd name="T24" fmla="*/ 44 w 147"/>
                <a:gd name="T25" fmla="*/ 385 h 395"/>
                <a:gd name="T26" fmla="*/ 31 w 147"/>
                <a:gd name="T27" fmla="*/ 395 h 3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7" h="395">
                  <a:moveTo>
                    <a:pt x="31" y="395"/>
                  </a:moveTo>
                  <a:cubicBezTo>
                    <a:pt x="30" y="395"/>
                    <a:pt x="28" y="395"/>
                    <a:pt x="27" y="394"/>
                  </a:cubicBezTo>
                  <a:cubicBezTo>
                    <a:pt x="19" y="392"/>
                    <a:pt x="15" y="384"/>
                    <a:pt x="18" y="377"/>
                  </a:cubicBezTo>
                  <a:cubicBezTo>
                    <a:pt x="114" y="77"/>
                    <a:pt x="114" y="77"/>
                    <a:pt x="114" y="77"/>
                  </a:cubicBezTo>
                  <a:cubicBezTo>
                    <a:pt x="118" y="64"/>
                    <a:pt x="117" y="51"/>
                    <a:pt x="110" y="42"/>
                  </a:cubicBezTo>
                  <a:cubicBezTo>
                    <a:pt x="103" y="33"/>
                    <a:pt x="92" y="28"/>
                    <a:pt x="77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01" y="0"/>
                    <a:pt x="121" y="9"/>
                    <a:pt x="133" y="26"/>
                  </a:cubicBezTo>
                  <a:cubicBezTo>
                    <a:pt x="145" y="42"/>
                    <a:pt x="147" y="63"/>
                    <a:pt x="140" y="85"/>
                  </a:cubicBezTo>
                  <a:cubicBezTo>
                    <a:pt x="44" y="385"/>
                    <a:pt x="44" y="385"/>
                    <a:pt x="44" y="385"/>
                  </a:cubicBezTo>
                  <a:cubicBezTo>
                    <a:pt x="42" y="391"/>
                    <a:pt x="37" y="395"/>
                    <a:pt x="31" y="3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31">
              <a:extLst>
                <a:ext uri="{FF2B5EF4-FFF2-40B4-BE49-F238E27FC236}">
                  <a16:creationId xmlns:a16="http://schemas.microsoft.com/office/drawing/2014/main" id="{DFDE654F-0A83-48BA-B170-2C92F6EAED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5648" y="2419350"/>
              <a:ext cx="833437" cy="766762"/>
            </a:xfrm>
            <a:custGeom>
              <a:avLst/>
              <a:gdLst>
                <a:gd name="T0" fmla="*/ 686 w 772"/>
                <a:gd name="T1" fmla="*/ 710 h 710"/>
                <a:gd name="T2" fmla="*/ 87 w 772"/>
                <a:gd name="T3" fmla="*/ 710 h 710"/>
                <a:gd name="T4" fmla="*/ 0 w 772"/>
                <a:gd name="T5" fmla="*/ 623 h 710"/>
                <a:gd name="T6" fmla="*/ 0 w 772"/>
                <a:gd name="T7" fmla="*/ 86 h 710"/>
                <a:gd name="T8" fmla="*/ 86 w 772"/>
                <a:gd name="T9" fmla="*/ 0 h 710"/>
                <a:gd name="T10" fmla="*/ 228 w 772"/>
                <a:gd name="T11" fmla="*/ 0 h 710"/>
                <a:gd name="T12" fmla="*/ 314 w 772"/>
                <a:gd name="T13" fmla="*/ 86 h 710"/>
                <a:gd name="T14" fmla="*/ 314 w 772"/>
                <a:gd name="T15" fmla="*/ 133 h 710"/>
                <a:gd name="T16" fmla="*/ 686 w 772"/>
                <a:gd name="T17" fmla="*/ 133 h 710"/>
                <a:gd name="T18" fmla="*/ 772 w 772"/>
                <a:gd name="T19" fmla="*/ 219 h 710"/>
                <a:gd name="T20" fmla="*/ 772 w 772"/>
                <a:gd name="T21" fmla="*/ 623 h 710"/>
                <a:gd name="T22" fmla="*/ 686 w 772"/>
                <a:gd name="T23" fmla="*/ 710 h 710"/>
                <a:gd name="T24" fmla="*/ 86 w 772"/>
                <a:gd name="T25" fmla="*/ 28 h 710"/>
                <a:gd name="T26" fmla="*/ 28 w 772"/>
                <a:gd name="T27" fmla="*/ 86 h 710"/>
                <a:gd name="T28" fmla="*/ 28 w 772"/>
                <a:gd name="T29" fmla="*/ 623 h 710"/>
                <a:gd name="T30" fmla="*/ 87 w 772"/>
                <a:gd name="T31" fmla="*/ 682 h 710"/>
                <a:gd name="T32" fmla="*/ 686 w 772"/>
                <a:gd name="T33" fmla="*/ 682 h 710"/>
                <a:gd name="T34" fmla="*/ 744 w 772"/>
                <a:gd name="T35" fmla="*/ 623 h 710"/>
                <a:gd name="T36" fmla="*/ 744 w 772"/>
                <a:gd name="T37" fmla="*/ 219 h 710"/>
                <a:gd name="T38" fmla="*/ 686 w 772"/>
                <a:gd name="T39" fmla="*/ 161 h 710"/>
                <a:gd name="T40" fmla="*/ 300 w 772"/>
                <a:gd name="T41" fmla="*/ 161 h 710"/>
                <a:gd name="T42" fmla="*/ 286 w 772"/>
                <a:gd name="T43" fmla="*/ 147 h 710"/>
                <a:gd name="T44" fmla="*/ 286 w 772"/>
                <a:gd name="T45" fmla="*/ 86 h 710"/>
                <a:gd name="T46" fmla="*/ 228 w 772"/>
                <a:gd name="T47" fmla="*/ 28 h 710"/>
                <a:gd name="T48" fmla="*/ 86 w 772"/>
                <a:gd name="T49" fmla="*/ 28 h 7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72" h="710">
                  <a:moveTo>
                    <a:pt x="686" y="710"/>
                  </a:moveTo>
                  <a:cubicBezTo>
                    <a:pt x="87" y="710"/>
                    <a:pt x="87" y="710"/>
                    <a:pt x="87" y="710"/>
                  </a:cubicBezTo>
                  <a:cubicBezTo>
                    <a:pt x="39" y="710"/>
                    <a:pt x="0" y="671"/>
                    <a:pt x="0" y="623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39"/>
                    <a:pt x="39" y="0"/>
                    <a:pt x="86" y="0"/>
                  </a:cubicBezTo>
                  <a:cubicBezTo>
                    <a:pt x="228" y="0"/>
                    <a:pt x="228" y="0"/>
                    <a:pt x="228" y="0"/>
                  </a:cubicBezTo>
                  <a:cubicBezTo>
                    <a:pt x="275" y="0"/>
                    <a:pt x="314" y="39"/>
                    <a:pt x="314" y="86"/>
                  </a:cubicBezTo>
                  <a:cubicBezTo>
                    <a:pt x="314" y="133"/>
                    <a:pt x="314" y="133"/>
                    <a:pt x="314" y="133"/>
                  </a:cubicBezTo>
                  <a:cubicBezTo>
                    <a:pt x="686" y="133"/>
                    <a:pt x="686" y="133"/>
                    <a:pt x="686" y="133"/>
                  </a:cubicBezTo>
                  <a:cubicBezTo>
                    <a:pt x="733" y="133"/>
                    <a:pt x="772" y="172"/>
                    <a:pt x="772" y="219"/>
                  </a:cubicBezTo>
                  <a:cubicBezTo>
                    <a:pt x="772" y="623"/>
                    <a:pt x="772" y="623"/>
                    <a:pt x="772" y="623"/>
                  </a:cubicBezTo>
                  <a:cubicBezTo>
                    <a:pt x="772" y="671"/>
                    <a:pt x="733" y="710"/>
                    <a:pt x="686" y="710"/>
                  </a:cubicBezTo>
                  <a:close/>
                  <a:moveTo>
                    <a:pt x="86" y="28"/>
                  </a:moveTo>
                  <a:cubicBezTo>
                    <a:pt x="53" y="28"/>
                    <a:pt x="28" y="53"/>
                    <a:pt x="28" y="86"/>
                  </a:cubicBezTo>
                  <a:cubicBezTo>
                    <a:pt x="28" y="623"/>
                    <a:pt x="28" y="623"/>
                    <a:pt x="28" y="623"/>
                  </a:cubicBezTo>
                  <a:cubicBezTo>
                    <a:pt x="28" y="656"/>
                    <a:pt x="54" y="682"/>
                    <a:pt x="87" y="682"/>
                  </a:cubicBezTo>
                  <a:cubicBezTo>
                    <a:pt x="686" y="682"/>
                    <a:pt x="686" y="682"/>
                    <a:pt x="686" y="682"/>
                  </a:cubicBezTo>
                  <a:cubicBezTo>
                    <a:pt x="718" y="682"/>
                    <a:pt x="744" y="656"/>
                    <a:pt x="744" y="623"/>
                  </a:cubicBezTo>
                  <a:cubicBezTo>
                    <a:pt x="744" y="219"/>
                    <a:pt x="744" y="219"/>
                    <a:pt x="744" y="219"/>
                  </a:cubicBezTo>
                  <a:cubicBezTo>
                    <a:pt x="744" y="186"/>
                    <a:pt x="719" y="161"/>
                    <a:pt x="686" y="161"/>
                  </a:cubicBezTo>
                  <a:cubicBezTo>
                    <a:pt x="300" y="161"/>
                    <a:pt x="300" y="161"/>
                    <a:pt x="300" y="161"/>
                  </a:cubicBezTo>
                  <a:cubicBezTo>
                    <a:pt x="292" y="161"/>
                    <a:pt x="286" y="155"/>
                    <a:pt x="286" y="147"/>
                  </a:cubicBezTo>
                  <a:cubicBezTo>
                    <a:pt x="286" y="86"/>
                    <a:pt x="286" y="86"/>
                    <a:pt x="286" y="86"/>
                  </a:cubicBezTo>
                  <a:cubicBezTo>
                    <a:pt x="286" y="53"/>
                    <a:pt x="261" y="28"/>
                    <a:pt x="228" y="28"/>
                  </a:cubicBezTo>
                  <a:lnTo>
                    <a:pt x="86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BED5EAFA-FFB7-45AE-84A0-D755A8C8C8AD}"/>
              </a:ext>
            </a:extLst>
          </p:cNvPr>
          <p:cNvGrpSpPr/>
          <p:nvPr/>
        </p:nvGrpSpPr>
        <p:grpSpPr>
          <a:xfrm>
            <a:off x="4497841" y="3781283"/>
            <a:ext cx="615228" cy="434398"/>
            <a:chOff x="5054225" y="2489200"/>
            <a:chExt cx="966787" cy="682625"/>
          </a:xfrm>
          <a:solidFill>
            <a:schemeClr val="bg1"/>
          </a:solidFill>
        </p:grpSpPr>
        <p:sp>
          <p:nvSpPr>
            <p:cNvPr id="71" name="Freeform 32">
              <a:extLst>
                <a:ext uri="{FF2B5EF4-FFF2-40B4-BE49-F238E27FC236}">
                  <a16:creationId xmlns:a16="http://schemas.microsoft.com/office/drawing/2014/main" id="{E7B33CE0-5916-448F-BC8C-65F1C5569E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4225" y="2647950"/>
              <a:ext cx="192087" cy="209550"/>
            </a:xfrm>
            <a:custGeom>
              <a:avLst/>
              <a:gdLst>
                <a:gd name="T0" fmla="*/ 163 w 178"/>
                <a:gd name="T1" fmla="*/ 194 h 194"/>
                <a:gd name="T2" fmla="*/ 149 w 178"/>
                <a:gd name="T3" fmla="*/ 183 h 194"/>
                <a:gd name="T4" fmla="*/ 146 w 178"/>
                <a:gd name="T5" fmla="*/ 167 h 194"/>
                <a:gd name="T6" fmla="*/ 5 w 178"/>
                <a:gd name="T7" fmla="*/ 25 h 194"/>
                <a:gd name="T8" fmla="*/ 5 w 178"/>
                <a:gd name="T9" fmla="*/ 5 h 194"/>
                <a:gd name="T10" fmla="*/ 25 w 178"/>
                <a:gd name="T11" fmla="*/ 5 h 194"/>
                <a:gd name="T12" fmla="*/ 169 w 178"/>
                <a:gd name="T13" fmla="*/ 150 h 194"/>
                <a:gd name="T14" fmla="*/ 173 w 178"/>
                <a:gd name="T15" fmla="*/ 157 h 194"/>
                <a:gd name="T16" fmla="*/ 177 w 178"/>
                <a:gd name="T17" fmla="*/ 177 h 194"/>
                <a:gd name="T18" fmla="*/ 166 w 178"/>
                <a:gd name="T19" fmla="*/ 194 h 194"/>
                <a:gd name="T20" fmla="*/ 163 w 178"/>
                <a:gd name="T21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8" h="194">
                  <a:moveTo>
                    <a:pt x="163" y="194"/>
                  </a:moveTo>
                  <a:cubicBezTo>
                    <a:pt x="156" y="194"/>
                    <a:pt x="151" y="189"/>
                    <a:pt x="149" y="183"/>
                  </a:cubicBezTo>
                  <a:cubicBezTo>
                    <a:pt x="146" y="167"/>
                    <a:pt x="146" y="167"/>
                    <a:pt x="146" y="167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169" y="150"/>
                    <a:pt x="169" y="150"/>
                    <a:pt x="169" y="150"/>
                  </a:cubicBezTo>
                  <a:cubicBezTo>
                    <a:pt x="171" y="152"/>
                    <a:pt x="172" y="155"/>
                    <a:pt x="173" y="157"/>
                  </a:cubicBezTo>
                  <a:cubicBezTo>
                    <a:pt x="177" y="177"/>
                    <a:pt x="177" y="177"/>
                    <a:pt x="177" y="177"/>
                  </a:cubicBezTo>
                  <a:cubicBezTo>
                    <a:pt x="178" y="185"/>
                    <a:pt x="173" y="192"/>
                    <a:pt x="166" y="194"/>
                  </a:cubicBezTo>
                  <a:cubicBezTo>
                    <a:pt x="165" y="194"/>
                    <a:pt x="164" y="194"/>
                    <a:pt x="163" y="1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2" name="Freeform 33">
              <a:extLst>
                <a:ext uri="{FF2B5EF4-FFF2-40B4-BE49-F238E27FC236}">
                  <a16:creationId xmlns:a16="http://schemas.microsoft.com/office/drawing/2014/main" id="{FC47501F-7706-4873-8667-76039E22E6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9638" y="2751138"/>
              <a:ext cx="665162" cy="420687"/>
            </a:xfrm>
            <a:custGeom>
              <a:avLst/>
              <a:gdLst>
                <a:gd name="T0" fmla="*/ 211 w 617"/>
                <a:gd name="T1" fmla="*/ 375 h 389"/>
                <a:gd name="T2" fmla="*/ 198 w 617"/>
                <a:gd name="T3" fmla="*/ 341 h 389"/>
                <a:gd name="T4" fmla="*/ 147 w 617"/>
                <a:gd name="T5" fmla="*/ 327 h 389"/>
                <a:gd name="T6" fmla="*/ 126 w 617"/>
                <a:gd name="T7" fmla="*/ 283 h 389"/>
                <a:gd name="T8" fmla="*/ 68 w 617"/>
                <a:gd name="T9" fmla="*/ 232 h 389"/>
                <a:gd name="T10" fmla="*/ 67 w 617"/>
                <a:gd name="T11" fmla="*/ 229 h 389"/>
                <a:gd name="T12" fmla="*/ 42 w 617"/>
                <a:gd name="T13" fmla="*/ 124 h 389"/>
                <a:gd name="T14" fmla="*/ 62 w 617"/>
                <a:gd name="T15" fmla="*/ 144 h 389"/>
                <a:gd name="T16" fmla="*/ 67 w 617"/>
                <a:gd name="T17" fmla="*/ 201 h 389"/>
                <a:gd name="T18" fmla="*/ 90 w 617"/>
                <a:gd name="T19" fmla="*/ 189 h 389"/>
                <a:gd name="T20" fmla="*/ 109 w 617"/>
                <a:gd name="T21" fmla="*/ 210 h 389"/>
                <a:gd name="T22" fmla="*/ 96 w 617"/>
                <a:gd name="T23" fmla="*/ 231 h 389"/>
                <a:gd name="T24" fmla="*/ 141 w 617"/>
                <a:gd name="T25" fmla="*/ 250 h 389"/>
                <a:gd name="T26" fmla="*/ 164 w 617"/>
                <a:gd name="T27" fmla="*/ 247 h 389"/>
                <a:gd name="T28" fmla="*/ 160 w 617"/>
                <a:gd name="T29" fmla="*/ 271 h 389"/>
                <a:gd name="T30" fmla="*/ 165 w 617"/>
                <a:gd name="T31" fmla="*/ 305 h 389"/>
                <a:gd name="T32" fmla="*/ 207 w 617"/>
                <a:gd name="T33" fmla="*/ 302 h 389"/>
                <a:gd name="T34" fmla="*/ 231 w 617"/>
                <a:gd name="T35" fmla="*/ 316 h 389"/>
                <a:gd name="T36" fmla="*/ 284 w 617"/>
                <a:gd name="T37" fmla="*/ 342 h 389"/>
                <a:gd name="T38" fmla="*/ 337 w 617"/>
                <a:gd name="T39" fmla="*/ 309 h 389"/>
                <a:gd name="T40" fmla="*/ 385 w 617"/>
                <a:gd name="T41" fmla="*/ 277 h 389"/>
                <a:gd name="T42" fmla="*/ 406 w 617"/>
                <a:gd name="T43" fmla="*/ 258 h 389"/>
                <a:gd name="T44" fmla="*/ 448 w 617"/>
                <a:gd name="T45" fmla="*/ 240 h 389"/>
                <a:gd name="T46" fmla="*/ 447 w 617"/>
                <a:gd name="T47" fmla="*/ 216 h 389"/>
                <a:gd name="T48" fmla="*/ 470 w 617"/>
                <a:gd name="T49" fmla="*/ 222 h 389"/>
                <a:gd name="T50" fmla="*/ 516 w 617"/>
                <a:gd name="T51" fmla="*/ 235 h 389"/>
                <a:gd name="T52" fmla="*/ 513 w 617"/>
                <a:gd name="T53" fmla="*/ 161 h 389"/>
                <a:gd name="T54" fmla="*/ 579 w 617"/>
                <a:gd name="T55" fmla="*/ 170 h 389"/>
                <a:gd name="T56" fmla="*/ 573 w 617"/>
                <a:gd name="T57" fmla="*/ 119 h 389"/>
                <a:gd name="T58" fmla="*/ 479 w 617"/>
                <a:gd name="T59" fmla="*/ 25 h 389"/>
                <a:gd name="T60" fmla="*/ 499 w 617"/>
                <a:gd name="T61" fmla="*/ 5 h 389"/>
                <a:gd name="T62" fmla="*/ 616 w 617"/>
                <a:gd name="T63" fmla="*/ 148 h 389"/>
                <a:gd name="T64" fmla="*/ 553 w 617"/>
                <a:gd name="T65" fmla="*/ 203 h 389"/>
                <a:gd name="T66" fmla="*/ 500 w 617"/>
                <a:gd name="T67" fmla="*/ 269 h 389"/>
                <a:gd name="T68" fmla="*/ 477 w 617"/>
                <a:gd name="T69" fmla="*/ 300 h 389"/>
                <a:gd name="T70" fmla="*/ 429 w 617"/>
                <a:gd name="T71" fmla="*/ 307 h 389"/>
                <a:gd name="T72" fmla="*/ 329 w 617"/>
                <a:gd name="T73" fmla="*/ 338 h 389"/>
                <a:gd name="T74" fmla="*/ 303 w 617"/>
                <a:gd name="T75" fmla="*/ 362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7" h="389">
                  <a:moveTo>
                    <a:pt x="245" y="389"/>
                  </a:moveTo>
                  <a:cubicBezTo>
                    <a:pt x="233" y="389"/>
                    <a:pt x="221" y="385"/>
                    <a:pt x="211" y="375"/>
                  </a:cubicBezTo>
                  <a:cubicBezTo>
                    <a:pt x="211" y="375"/>
                    <a:pt x="210" y="374"/>
                    <a:pt x="210" y="374"/>
                  </a:cubicBezTo>
                  <a:cubicBezTo>
                    <a:pt x="210" y="373"/>
                    <a:pt x="199" y="360"/>
                    <a:pt x="198" y="341"/>
                  </a:cubicBezTo>
                  <a:cubicBezTo>
                    <a:pt x="196" y="341"/>
                    <a:pt x="193" y="342"/>
                    <a:pt x="191" y="342"/>
                  </a:cubicBezTo>
                  <a:cubicBezTo>
                    <a:pt x="176" y="344"/>
                    <a:pt x="161" y="339"/>
                    <a:pt x="147" y="327"/>
                  </a:cubicBezTo>
                  <a:cubicBezTo>
                    <a:pt x="133" y="314"/>
                    <a:pt x="125" y="300"/>
                    <a:pt x="125" y="285"/>
                  </a:cubicBezTo>
                  <a:cubicBezTo>
                    <a:pt x="125" y="285"/>
                    <a:pt x="126" y="284"/>
                    <a:pt x="126" y="283"/>
                  </a:cubicBezTo>
                  <a:cubicBezTo>
                    <a:pt x="114" y="283"/>
                    <a:pt x="102" y="279"/>
                    <a:pt x="88" y="268"/>
                  </a:cubicBezTo>
                  <a:cubicBezTo>
                    <a:pt x="72" y="255"/>
                    <a:pt x="69" y="241"/>
                    <a:pt x="68" y="232"/>
                  </a:cubicBezTo>
                  <a:cubicBezTo>
                    <a:pt x="68" y="231"/>
                    <a:pt x="68" y="230"/>
                    <a:pt x="68" y="229"/>
                  </a:cubicBezTo>
                  <a:cubicBezTo>
                    <a:pt x="68" y="229"/>
                    <a:pt x="67" y="229"/>
                    <a:pt x="67" y="229"/>
                  </a:cubicBezTo>
                  <a:cubicBezTo>
                    <a:pt x="57" y="229"/>
                    <a:pt x="42" y="225"/>
                    <a:pt x="28" y="209"/>
                  </a:cubicBezTo>
                  <a:cubicBezTo>
                    <a:pt x="0" y="179"/>
                    <a:pt x="25" y="140"/>
                    <a:pt x="42" y="124"/>
                  </a:cubicBezTo>
                  <a:cubicBezTo>
                    <a:pt x="48" y="119"/>
                    <a:pt x="57" y="119"/>
                    <a:pt x="62" y="124"/>
                  </a:cubicBezTo>
                  <a:cubicBezTo>
                    <a:pt x="67" y="130"/>
                    <a:pt x="67" y="139"/>
                    <a:pt x="62" y="144"/>
                  </a:cubicBezTo>
                  <a:cubicBezTo>
                    <a:pt x="61" y="144"/>
                    <a:pt x="32" y="173"/>
                    <a:pt x="48" y="190"/>
                  </a:cubicBezTo>
                  <a:cubicBezTo>
                    <a:pt x="54" y="197"/>
                    <a:pt x="60" y="201"/>
                    <a:pt x="67" y="201"/>
                  </a:cubicBezTo>
                  <a:cubicBezTo>
                    <a:pt x="75" y="201"/>
                    <a:pt x="83" y="196"/>
                    <a:pt x="87" y="192"/>
                  </a:cubicBezTo>
                  <a:cubicBezTo>
                    <a:pt x="88" y="191"/>
                    <a:pt x="90" y="190"/>
                    <a:pt x="90" y="189"/>
                  </a:cubicBezTo>
                  <a:cubicBezTo>
                    <a:pt x="96" y="185"/>
                    <a:pt x="104" y="185"/>
                    <a:pt x="109" y="190"/>
                  </a:cubicBezTo>
                  <a:cubicBezTo>
                    <a:pt x="114" y="196"/>
                    <a:pt x="114" y="204"/>
                    <a:pt x="109" y="210"/>
                  </a:cubicBezTo>
                  <a:cubicBezTo>
                    <a:pt x="109" y="210"/>
                    <a:pt x="108" y="211"/>
                    <a:pt x="106" y="213"/>
                  </a:cubicBezTo>
                  <a:cubicBezTo>
                    <a:pt x="102" y="217"/>
                    <a:pt x="96" y="224"/>
                    <a:pt x="96" y="231"/>
                  </a:cubicBezTo>
                  <a:cubicBezTo>
                    <a:pt x="96" y="233"/>
                    <a:pt x="97" y="239"/>
                    <a:pt x="106" y="246"/>
                  </a:cubicBezTo>
                  <a:cubicBezTo>
                    <a:pt x="123" y="260"/>
                    <a:pt x="135" y="255"/>
                    <a:pt x="141" y="250"/>
                  </a:cubicBezTo>
                  <a:cubicBezTo>
                    <a:pt x="143" y="248"/>
                    <a:pt x="145" y="247"/>
                    <a:pt x="145" y="246"/>
                  </a:cubicBezTo>
                  <a:cubicBezTo>
                    <a:pt x="151" y="242"/>
                    <a:pt x="159" y="242"/>
                    <a:pt x="164" y="247"/>
                  </a:cubicBezTo>
                  <a:cubicBezTo>
                    <a:pt x="169" y="252"/>
                    <a:pt x="169" y="261"/>
                    <a:pt x="165" y="266"/>
                  </a:cubicBezTo>
                  <a:cubicBezTo>
                    <a:pt x="163" y="268"/>
                    <a:pt x="162" y="269"/>
                    <a:pt x="160" y="271"/>
                  </a:cubicBezTo>
                  <a:cubicBezTo>
                    <a:pt x="157" y="274"/>
                    <a:pt x="153" y="280"/>
                    <a:pt x="153" y="286"/>
                  </a:cubicBezTo>
                  <a:cubicBezTo>
                    <a:pt x="153" y="292"/>
                    <a:pt x="157" y="299"/>
                    <a:pt x="165" y="305"/>
                  </a:cubicBezTo>
                  <a:cubicBezTo>
                    <a:pt x="173" y="312"/>
                    <a:pt x="180" y="315"/>
                    <a:pt x="187" y="314"/>
                  </a:cubicBezTo>
                  <a:cubicBezTo>
                    <a:pt x="198" y="313"/>
                    <a:pt x="207" y="302"/>
                    <a:pt x="207" y="302"/>
                  </a:cubicBezTo>
                  <a:cubicBezTo>
                    <a:pt x="211" y="296"/>
                    <a:pt x="219" y="294"/>
                    <a:pt x="225" y="298"/>
                  </a:cubicBezTo>
                  <a:cubicBezTo>
                    <a:pt x="231" y="302"/>
                    <a:pt x="234" y="310"/>
                    <a:pt x="231" y="316"/>
                  </a:cubicBezTo>
                  <a:cubicBezTo>
                    <a:pt x="220" y="337"/>
                    <a:pt x="229" y="353"/>
                    <a:pt x="232" y="356"/>
                  </a:cubicBezTo>
                  <a:cubicBezTo>
                    <a:pt x="249" y="372"/>
                    <a:pt x="282" y="344"/>
                    <a:pt x="284" y="342"/>
                  </a:cubicBezTo>
                  <a:cubicBezTo>
                    <a:pt x="318" y="309"/>
                    <a:pt x="318" y="309"/>
                    <a:pt x="318" y="309"/>
                  </a:cubicBezTo>
                  <a:cubicBezTo>
                    <a:pt x="324" y="304"/>
                    <a:pt x="332" y="304"/>
                    <a:pt x="337" y="309"/>
                  </a:cubicBezTo>
                  <a:cubicBezTo>
                    <a:pt x="338" y="309"/>
                    <a:pt x="378" y="344"/>
                    <a:pt x="395" y="327"/>
                  </a:cubicBezTo>
                  <a:cubicBezTo>
                    <a:pt x="413" y="310"/>
                    <a:pt x="386" y="277"/>
                    <a:pt x="385" y="277"/>
                  </a:cubicBezTo>
                  <a:cubicBezTo>
                    <a:pt x="380" y="271"/>
                    <a:pt x="381" y="263"/>
                    <a:pt x="387" y="258"/>
                  </a:cubicBezTo>
                  <a:cubicBezTo>
                    <a:pt x="392" y="253"/>
                    <a:pt x="401" y="253"/>
                    <a:pt x="406" y="258"/>
                  </a:cubicBezTo>
                  <a:cubicBezTo>
                    <a:pt x="414" y="266"/>
                    <a:pt x="444" y="293"/>
                    <a:pt x="457" y="280"/>
                  </a:cubicBezTo>
                  <a:cubicBezTo>
                    <a:pt x="469" y="268"/>
                    <a:pt x="455" y="247"/>
                    <a:pt x="448" y="240"/>
                  </a:cubicBezTo>
                  <a:cubicBezTo>
                    <a:pt x="447" y="238"/>
                    <a:pt x="446" y="236"/>
                    <a:pt x="445" y="236"/>
                  </a:cubicBezTo>
                  <a:cubicBezTo>
                    <a:pt x="440" y="230"/>
                    <a:pt x="441" y="221"/>
                    <a:pt x="447" y="216"/>
                  </a:cubicBezTo>
                  <a:cubicBezTo>
                    <a:pt x="452" y="212"/>
                    <a:pt x="461" y="212"/>
                    <a:pt x="466" y="217"/>
                  </a:cubicBezTo>
                  <a:cubicBezTo>
                    <a:pt x="467" y="219"/>
                    <a:pt x="469" y="220"/>
                    <a:pt x="470" y="222"/>
                  </a:cubicBezTo>
                  <a:cubicBezTo>
                    <a:pt x="477" y="229"/>
                    <a:pt x="490" y="241"/>
                    <a:pt x="502" y="241"/>
                  </a:cubicBezTo>
                  <a:cubicBezTo>
                    <a:pt x="505" y="241"/>
                    <a:pt x="510" y="241"/>
                    <a:pt x="516" y="235"/>
                  </a:cubicBezTo>
                  <a:cubicBezTo>
                    <a:pt x="539" y="213"/>
                    <a:pt x="513" y="181"/>
                    <a:pt x="512" y="180"/>
                  </a:cubicBezTo>
                  <a:cubicBezTo>
                    <a:pt x="508" y="174"/>
                    <a:pt x="508" y="166"/>
                    <a:pt x="513" y="161"/>
                  </a:cubicBezTo>
                  <a:cubicBezTo>
                    <a:pt x="519" y="156"/>
                    <a:pt x="527" y="156"/>
                    <a:pt x="533" y="161"/>
                  </a:cubicBezTo>
                  <a:cubicBezTo>
                    <a:pt x="533" y="161"/>
                    <a:pt x="563" y="188"/>
                    <a:pt x="579" y="170"/>
                  </a:cubicBezTo>
                  <a:cubicBezTo>
                    <a:pt x="588" y="160"/>
                    <a:pt x="591" y="150"/>
                    <a:pt x="586" y="137"/>
                  </a:cubicBezTo>
                  <a:cubicBezTo>
                    <a:pt x="581" y="127"/>
                    <a:pt x="574" y="119"/>
                    <a:pt x="573" y="119"/>
                  </a:cubicBezTo>
                  <a:cubicBezTo>
                    <a:pt x="573" y="119"/>
                    <a:pt x="573" y="119"/>
                    <a:pt x="573" y="119"/>
                  </a:cubicBezTo>
                  <a:cubicBezTo>
                    <a:pt x="479" y="25"/>
                    <a:pt x="479" y="25"/>
                    <a:pt x="479" y="25"/>
                  </a:cubicBezTo>
                  <a:cubicBezTo>
                    <a:pt x="474" y="19"/>
                    <a:pt x="474" y="11"/>
                    <a:pt x="479" y="5"/>
                  </a:cubicBezTo>
                  <a:cubicBezTo>
                    <a:pt x="485" y="0"/>
                    <a:pt x="493" y="0"/>
                    <a:pt x="499" y="5"/>
                  </a:cubicBezTo>
                  <a:cubicBezTo>
                    <a:pt x="593" y="99"/>
                    <a:pt x="593" y="99"/>
                    <a:pt x="593" y="99"/>
                  </a:cubicBezTo>
                  <a:cubicBezTo>
                    <a:pt x="596" y="102"/>
                    <a:pt x="615" y="121"/>
                    <a:pt x="616" y="148"/>
                  </a:cubicBezTo>
                  <a:cubicBezTo>
                    <a:pt x="617" y="163"/>
                    <a:pt x="611" y="177"/>
                    <a:pt x="599" y="190"/>
                  </a:cubicBezTo>
                  <a:cubicBezTo>
                    <a:pt x="585" y="205"/>
                    <a:pt x="568" y="207"/>
                    <a:pt x="553" y="203"/>
                  </a:cubicBezTo>
                  <a:cubicBezTo>
                    <a:pt x="555" y="220"/>
                    <a:pt x="552" y="239"/>
                    <a:pt x="536" y="255"/>
                  </a:cubicBezTo>
                  <a:cubicBezTo>
                    <a:pt x="526" y="265"/>
                    <a:pt x="513" y="270"/>
                    <a:pt x="500" y="269"/>
                  </a:cubicBezTo>
                  <a:cubicBezTo>
                    <a:pt x="497" y="269"/>
                    <a:pt x="493" y="268"/>
                    <a:pt x="490" y="267"/>
                  </a:cubicBezTo>
                  <a:cubicBezTo>
                    <a:pt x="490" y="279"/>
                    <a:pt x="487" y="290"/>
                    <a:pt x="477" y="300"/>
                  </a:cubicBezTo>
                  <a:cubicBezTo>
                    <a:pt x="469" y="308"/>
                    <a:pt x="459" y="312"/>
                    <a:pt x="448" y="311"/>
                  </a:cubicBezTo>
                  <a:cubicBezTo>
                    <a:pt x="441" y="311"/>
                    <a:pt x="435" y="310"/>
                    <a:pt x="429" y="307"/>
                  </a:cubicBezTo>
                  <a:cubicBezTo>
                    <a:pt x="430" y="321"/>
                    <a:pt x="427" y="335"/>
                    <a:pt x="415" y="347"/>
                  </a:cubicBezTo>
                  <a:cubicBezTo>
                    <a:pt x="390" y="372"/>
                    <a:pt x="353" y="356"/>
                    <a:pt x="329" y="338"/>
                  </a:cubicBezTo>
                  <a:cubicBezTo>
                    <a:pt x="304" y="362"/>
                    <a:pt x="304" y="362"/>
                    <a:pt x="304" y="362"/>
                  </a:cubicBezTo>
                  <a:cubicBezTo>
                    <a:pt x="304" y="362"/>
                    <a:pt x="304" y="362"/>
                    <a:pt x="303" y="362"/>
                  </a:cubicBezTo>
                  <a:cubicBezTo>
                    <a:pt x="290" y="375"/>
                    <a:pt x="267" y="389"/>
                    <a:pt x="245" y="3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3" name="Freeform 34">
              <a:extLst>
                <a:ext uri="{FF2B5EF4-FFF2-40B4-BE49-F238E27FC236}">
                  <a16:creationId xmlns:a16="http://schemas.microsoft.com/office/drawing/2014/main" id="{814D6BF1-E19C-4105-9C81-B3F2F3760A5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5700" y="2490788"/>
              <a:ext cx="436562" cy="322262"/>
            </a:xfrm>
            <a:custGeom>
              <a:avLst/>
              <a:gdLst>
                <a:gd name="T0" fmla="*/ 70 w 405"/>
                <a:gd name="T1" fmla="*/ 298 h 298"/>
                <a:gd name="T2" fmla="*/ 29 w 405"/>
                <a:gd name="T3" fmla="*/ 281 h 298"/>
                <a:gd name="T4" fmla="*/ 25 w 405"/>
                <a:gd name="T5" fmla="*/ 197 h 298"/>
                <a:gd name="T6" fmla="*/ 26 w 405"/>
                <a:gd name="T7" fmla="*/ 195 h 298"/>
                <a:gd name="T8" fmla="*/ 77 w 405"/>
                <a:gd name="T9" fmla="*/ 144 h 298"/>
                <a:gd name="T10" fmla="*/ 282 w 405"/>
                <a:gd name="T11" fmla="*/ 104 h 298"/>
                <a:gd name="T12" fmla="*/ 380 w 405"/>
                <a:gd name="T13" fmla="*/ 5 h 298"/>
                <a:gd name="T14" fmla="*/ 400 w 405"/>
                <a:gd name="T15" fmla="*/ 5 h 298"/>
                <a:gd name="T16" fmla="*/ 400 w 405"/>
                <a:gd name="T17" fmla="*/ 25 h 298"/>
                <a:gd name="T18" fmla="*/ 294 w 405"/>
                <a:gd name="T19" fmla="*/ 132 h 298"/>
                <a:gd name="T20" fmla="*/ 275 w 405"/>
                <a:gd name="T21" fmla="*/ 133 h 298"/>
                <a:gd name="T22" fmla="*/ 98 w 405"/>
                <a:gd name="T23" fmla="*/ 163 h 298"/>
                <a:gd name="T24" fmla="*/ 97 w 405"/>
                <a:gd name="T25" fmla="*/ 164 h 298"/>
                <a:gd name="T26" fmla="*/ 47 w 405"/>
                <a:gd name="T27" fmla="*/ 214 h 298"/>
                <a:gd name="T28" fmla="*/ 49 w 405"/>
                <a:gd name="T29" fmla="*/ 261 h 298"/>
                <a:gd name="T30" fmla="*/ 102 w 405"/>
                <a:gd name="T31" fmla="*/ 260 h 298"/>
                <a:gd name="T32" fmla="*/ 144 w 405"/>
                <a:gd name="T33" fmla="*/ 218 h 298"/>
                <a:gd name="T34" fmla="*/ 187 w 405"/>
                <a:gd name="T35" fmla="*/ 192 h 298"/>
                <a:gd name="T36" fmla="*/ 235 w 405"/>
                <a:gd name="T37" fmla="*/ 210 h 298"/>
                <a:gd name="T38" fmla="*/ 235 w 405"/>
                <a:gd name="T39" fmla="*/ 230 h 298"/>
                <a:gd name="T40" fmla="*/ 215 w 405"/>
                <a:gd name="T41" fmla="*/ 230 h 298"/>
                <a:gd name="T42" fmla="*/ 190 w 405"/>
                <a:gd name="T43" fmla="*/ 219 h 298"/>
                <a:gd name="T44" fmla="*/ 167 w 405"/>
                <a:gd name="T45" fmla="*/ 235 h 298"/>
                <a:gd name="T46" fmla="*/ 165 w 405"/>
                <a:gd name="T47" fmla="*/ 237 h 298"/>
                <a:gd name="T48" fmla="*/ 121 w 405"/>
                <a:gd name="T49" fmla="*/ 281 h 298"/>
                <a:gd name="T50" fmla="*/ 119 w 405"/>
                <a:gd name="T51" fmla="*/ 283 h 298"/>
                <a:gd name="T52" fmla="*/ 70 w 405"/>
                <a:gd name="T53" fmla="*/ 298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5" h="298">
                  <a:moveTo>
                    <a:pt x="70" y="298"/>
                  </a:moveTo>
                  <a:cubicBezTo>
                    <a:pt x="56" y="298"/>
                    <a:pt x="42" y="294"/>
                    <a:pt x="29" y="281"/>
                  </a:cubicBezTo>
                  <a:cubicBezTo>
                    <a:pt x="0" y="251"/>
                    <a:pt x="13" y="213"/>
                    <a:pt x="25" y="197"/>
                  </a:cubicBezTo>
                  <a:cubicBezTo>
                    <a:pt x="25" y="196"/>
                    <a:pt x="26" y="196"/>
                    <a:pt x="26" y="19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164" y="44"/>
                    <a:pt x="252" y="85"/>
                    <a:pt x="282" y="104"/>
                  </a:cubicBezTo>
                  <a:cubicBezTo>
                    <a:pt x="380" y="5"/>
                    <a:pt x="380" y="5"/>
                    <a:pt x="380" y="5"/>
                  </a:cubicBezTo>
                  <a:cubicBezTo>
                    <a:pt x="386" y="0"/>
                    <a:pt x="394" y="0"/>
                    <a:pt x="400" y="5"/>
                  </a:cubicBezTo>
                  <a:cubicBezTo>
                    <a:pt x="405" y="10"/>
                    <a:pt x="405" y="19"/>
                    <a:pt x="400" y="25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89" y="137"/>
                    <a:pt x="281" y="137"/>
                    <a:pt x="275" y="133"/>
                  </a:cubicBezTo>
                  <a:cubicBezTo>
                    <a:pt x="271" y="130"/>
                    <a:pt x="186" y="60"/>
                    <a:pt x="98" y="163"/>
                  </a:cubicBezTo>
                  <a:cubicBezTo>
                    <a:pt x="97" y="163"/>
                    <a:pt x="97" y="164"/>
                    <a:pt x="97" y="16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3" y="219"/>
                    <a:pt x="30" y="243"/>
                    <a:pt x="49" y="261"/>
                  </a:cubicBezTo>
                  <a:cubicBezTo>
                    <a:pt x="67" y="279"/>
                    <a:pt x="96" y="263"/>
                    <a:pt x="102" y="260"/>
                  </a:cubicBezTo>
                  <a:cubicBezTo>
                    <a:pt x="144" y="218"/>
                    <a:pt x="144" y="218"/>
                    <a:pt x="144" y="218"/>
                  </a:cubicBezTo>
                  <a:cubicBezTo>
                    <a:pt x="148" y="213"/>
                    <a:pt x="163" y="194"/>
                    <a:pt x="187" y="192"/>
                  </a:cubicBezTo>
                  <a:cubicBezTo>
                    <a:pt x="203" y="190"/>
                    <a:pt x="219" y="196"/>
                    <a:pt x="235" y="210"/>
                  </a:cubicBezTo>
                  <a:cubicBezTo>
                    <a:pt x="240" y="215"/>
                    <a:pt x="241" y="224"/>
                    <a:pt x="235" y="230"/>
                  </a:cubicBezTo>
                  <a:cubicBezTo>
                    <a:pt x="230" y="235"/>
                    <a:pt x="221" y="236"/>
                    <a:pt x="215" y="230"/>
                  </a:cubicBezTo>
                  <a:cubicBezTo>
                    <a:pt x="207" y="222"/>
                    <a:pt x="198" y="218"/>
                    <a:pt x="190" y="219"/>
                  </a:cubicBezTo>
                  <a:cubicBezTo>
                    <a:pt x="177" y="221"/>
                    <a:pt x="167" y="235"/>
                    <a:pt x="167" y="235"/>
                  </a:cubicBezTo>
                  <a:cubicBezTo>
                    <a:pt x="166" y="236"/>
                    <a:pt x="166" y="236"/>
                    <a:pt x="165" y="237"/>
                  </a:cubicBezTo>
                  <a:cubicBezTo>
                    <a:pt x="121" y="281"/>
                    <a:pt x="121" y="281"/>
                    <a:pt x="121" y="281"/>
                  </a:cubicBezTo>
                  <a:cubicBezTo>
                    <a:pt x="120" y="282"/>
                    <a:pt x="119" y="282"/>
                    <a:pt x="119" y="283"/>
                  </a:cubicBezTo>
                  <a:cubicBezTo>
                    <a:pt x="117" y="284"/>
                    <a:pt x="95" y="298"/>
                    <a:pt x="70" y="2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4" name="Freeform 35">
              <a:extLst>
                <a:ext uri="{FF2B5EF4-FFF2-40B4-BE49-F238E27FC236}">
                  <a16:creationId xmlns:a16="http://schemas.microsoft.com/office/drawing/2014/main" id="{54B76922-E43C-4E24-9939-F071DE62A002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325" y="2489200"/>
              <a:ext cx="280987" cy="160337"/>
            </a:xfrm>
            <a:custGeom>
              <a:avLst/>
              <a:gdLst>
                <a:gd name="T0" fmla="*/ 135 w 261"/>
                <a:gd name="T1" fmla="*/ 149 h 149"/>
                <a:gd name="T2" fmla="*/ 125 w 261"/>
                <a:gd name="T3" fmla="*/ 145 h 149"/>
                <a:gd name="T4" fmla="*/ 5 w 261"/>
                <a:gd name="T5" fmla="*/ 25 h 149"/>
                <a:gd name="T6" fmla="*/ 5 w 261"/>
                <a:gd name="T7" fmla="*/ 5 h 149"/>
                <a:gd name="T8" fmla="*/ 25 w 261"/>
                <a:gd name="T9" fmla="*/ 5 h 149"/>
                <a:gd name="T10" fmla="*/ 137 w 261"/>
                <a:gd name="T11" fmla="*/ 117 h 149"/>
                <a:gd name="T12" fmla="*/ 252 w 261"/>
                <a:gd name="T13" fmla="*/ 118 h 149"/>
                <a:gd name="T14" fmla="*/ 257 w 261"/>
                <a:gd name="T15" fmla="*/ 137 h 149"/>
                <a:gd name="T16" fmla="*/ 238 w 261"/>
                <a:gd name="T17" fmla="*/ 142 h 149"/>
                <a:gd name="T18" fmla="*/ 143 w 261"/>
                <a:gd name="T19" fmla="*/ 146 h 149"/>
                <a:gd name="T20" fmla="*/ 135 w 261"/>
                <a:gd name="T2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1" h="149">
                  <a:moveTo>
                    <a:pt x="135" y="149"/>
                  </a:moveTo>
                  <a:cubicBezTo>
                    <a:pt x="131" y="149"/>
                    <a:pt x="128" y="148"/>
                    <a:pt x="125" y="14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56" y="107"/>
                    <a:pt x="200" y="91"/>
                    <a:pt x="252" y="118"/>
                  </a:cubicBezTo>
                  <a:cubicBezTo>
                    <a:pt x="258" y="121"/>
                    <a:pt x="261" y="130"/>
                    <a:pt x="257" y="137"/>
                  </a:cubicBezTo>
                  <a:cubicBezTo>
                    <a:pt x="254" y="143"/>
                    <a:pt x="245" y="146"/>
                    <a:pt x="238" y="142"/>
                  </a:cubicBezTo>
                  <a:cubicBezTo>
                    <a:pt x="186" y="115"/>
                    <a:pt x="144" y="146"/>
                    <a:pt x="143" y="146"/>
                  </a:cubicBezTo>
                  <a:cubicBezTo>
                    <a:pt x="141" y="148"/>
                    <a:pt x="138" y="149"/>
                    <a:pt x="135" y="1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5" name="Freeform 36">
              <a:extLst>
                <a:ext uri="{FF2B5EF4-FFF2-40B4-BE49-F238E27FC236}">
                  <a16:creationId xmlns:a16="http://schemas.microsoft.com/office/drawing/2014/main" id="{10F0BF66-3B13-4312-953F-D58ECB17D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1950" y="2655888"/>
              <a:ext cx="119062" cy="117475"/>
            </a:xfrm>
            <a:custGeom>
              <a:avLst/>
              <a:gdLst>
                <a:gd name="T0" fmla="*/ 15 w 110"/>
                <a:gd name="T1" fmla="*/ 109 h 109"/>
                <a:gd name="T2" fmla="*/ 5 w 110"/>
                <a:gd name="T3" fmla="*/ 105 h 109"/>
                <a:gd name="T4" fmla="*/ 5 w 110"/>
                <a:gd name="T5" fmla="*/ 85 h 109"/>
                <a:gd name="T6" fmla="*/ 85 w 110"/>
                <a:gd name="T7" fmla="*/ 5 h 109"/>
                <a:gd name="T8" fmla="*/ 105 w 110"/>
                <a:gd name="T9" fmla="*/ 5 h 109"/>
                <a:gd name="T10" fmla="*/ 105 w 110"/>
                <a:gd name="T11" fmla="*/ 25 h 109"/>
                <a:gd name="T12" fmla="*/ 25 w 110"/>
                <a:gd name="T13" fmla="*/ 105 h 109"/>
                <a:gd name="T14" fmla="*/ 15 w 110"/>
                <a:gd name="T1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109">
                  <a:moveTo>
                    <a:pt x="15" y="109"/>
                  </a:moveTo>
                  <a:cubicBezTo>
                    <a:pt x="11" y="109"/>
                    <a:pt x="8" y="108"/>
                    <a:pt x="5" y="105"/>
                  </a:cubicBezTo>
                  <a:cubicBezTo>
                    <a:pt x="0" y="99"/>
                    <a:pt x="0" y="91"/>
                    <a:pt x="5" y="8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91" y="0"/>
                    <a:pt x="99" y="0"/>
                    <a:pt x="105" y="5"/>
                  </a:cubicBezTo>
                  <a:cubicBezTo>
                    <a:pt x="110" y="11"/>
                    <a:pt x="110" y="19"/>
                    <a:pt x="105" y="25"/>
                  </a:cubicBezTo>
                  <a:cubicBezTo>
                    <a:pt x="25" y="105"/>
                    <a:pt x="25" y="105"/>
                    <a:pt x="25" y="105"/>
                  </a:cubicBezTo>
                  <a:cubicBezTo>
                    <a:pt x="22" y="108"/>
                    <a:pt x="19" y="109"/>
                    <a:pt x="15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37">
              <a:extLst>
                <a:ext uri="{FF2B5EF4-FFF2-40B4-BE49-F238E27FC236}">
                  <a16:creationId xmlns:a16="http://schemas.microsoft.com/office/drawing/2014/main" id="{665AD2B7-52D2-42E2-99D0-560BE80E08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6225" y="2776538"/>
              <a:ext cx="82550" cy="142875"/>
            </a:xfrm>
            <a:custGeom>
              <a:avLst/>
              <a:gdLst>
                <a:gd name="T0" fmla="*/ 16 w 77"/>
                <a:gd name="T1" fmla="*/ 132 h 132"/>
                <a:gd name="T2" fmla="*/ 5 w 77"/>
                <a:gd name="T3" fmla="*/ 126 h 132"/>
                <a:gd name="T4" fmla="*/ 8 w 77"/>
                <a:gd name="T5" fmla="*/ 107 h 132"/>
                <a:gd name="T6" fmla="*/ 31 w 77"/>
                <a:gd name="T7" fmla="*/ 34 h 132"/>
                <a:gd name="T8" fmla="*/ 35 w 77"/>
                <a:gd name="T9" fmla="*/ 22 h 132"/>
                <a:gd name="T10" fmla="*/ 52 w 77"/>
                <a:gd name="T11" fmla="*/ 5 h 132"/>
                <a:gd name="T12" fmla="*/ 72 w 77"/>
                <a:gd name="T13" fmla="*/ 5 h 132"/>
                <a:gd name="T14" fmla="*/ 72 w 77"/>
                <a:gd name="T15" fmla="*/ 25 h 132"/>
                <a:gd name="T16" fmla="*/ 60 w 77"/>
                <a:gd name="T17" fmla="*/ 37 h 132"/>
                <a:gd name="T18" fmla="*/ 24 w 77"/>
                <a:gd name="T19" fmla="*/ 129 h 132"/>
                <a:gd name="T20" fmla="*/ 16 w 77"/>
                <a:gd name="T21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32">
                  <a:moveTo>
                    <a:pt x="16" y="132"/>
                  </a:moveTo>
                  <a:cubicBezTo>
                    <a:pt x="12" y="132"/>
                    <a:pt x="7" y="130"/>
                    <a:pt x="5" y="126"/>
                  </a:cubicBezTo>
                  <a:cubicBezTo>
                    <a:pt x="0" y="120"/>
                    <a:pt x="2" y="111"/>
                    <a:pt x="8" y="107"/>
                  </a:cubicBezTo>
                  <a:cubicBezTo>
                    <a:pt x="9" y="106"/>
                    <a:pt x="39" y="83"/>
                    <a:pt x="31" y="34"/>
                  </a:cubicBezTo>
                  <a:cubicBezTo>
                    <a:pt x="30" y="30"/>
                    <a:pt x="32" y="25"/>
                    <a:pt x="35" y="22"/>
                  </a:cubicBezTo>
                  <a:cubicBezTo>
                    <a:pt x="52" y="5"/>
                    <a:pt x="52" y="5"/>
                    <a:pt x="52" y="5"/>
                  </a:cubicBezTo>
                  <a:cubicBezTo>
                    <a:pt x="58" y="0"/>
                    <a:pt x="66" y="0"/>
                    <a:pt x="72" y="5"/>
                  </a:cubicBezTo>
                  <a:cubicBezTo>
                    <a:pt x="77" y="11"/>
                    <a:pt x="77" y="19"/>
                    <a:pt x="72" y="25"/>
                  </a:cubicBezTo>
                  <a:cubicBezTo>
                    <a:pt x="60" y="37"/>
                    <a:pt x="60" y="37"/>
                    <a:pt x="60" y="37"/>
                  </a:cubicBezTo>
                  <a:cubicBezTo>
                    <a:pt x="66" y="99"/>
                    <a:pt x="26" y="128"/>
                    <a:pt x="24" y="129"/>
                  </a:cubicBezTo>
                  <a:cubicBezTo>
                    <a:pt x="22" y="131"/>
                    <a:pt x="19" y="132"/>
                    <a:pt x="16" y="1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38">
              <a:extLst>
                <a:ext uri="{FF2B5EF4-FFF2-40B4-BE49-F238E27FC236}">
                  <a16:creationId xmlns:a16="http://schemas.microsoft.com/office/drawing/2014/main" id="{E293B282-033F-4928-9A97-681636E2A5A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7738" y="2816225"/>
              <a:ext cx="157162" cy="166687"/>
            </a:xfrm>
            <a:custGeom>
              <a:avLst/>
              <a:gdLst>
                <a:gd name="T0" fmla="*/ 63 w 146"/>
                <a:gd name="T1" fmla="*/ 155 h 155"/>
                <a:gd name="T2" fmla="*/ 53 w 146"/>
                <a:gd name="T3" fmla="*/ 151 h 155"/>
                <a:gd name="T4" fmla="*/ 53 w 146"/>
                <a:gd name="T5" fmla="*/ 131 h 155"/>
                <a:gd name="T6" fmla="*/ 100 w 146"/>
                <a:gd name="T7" fmla="*/ 82 h 155"/>
                <a:gd name="T8" fmla="*/ 101 w 146"/>
                <a:gd name="T9" fmla="*/ 46 h 155"/>
                <a:gd name="T10" fmla="*/ 68 w 146"/>
                <a:gd name="T11" fmla="*/ 48 h 155"/>
                <a:gd name="T12" fmla="*/ 25 w 146"/>
                <a:gd name="T13" fmla="*/ 85 h 155"/>
                <a:gd name="T14" fmla="*/ 6 w 146"/>
                <a:gd name="T15" fmla="*/ 84 h 155"/>
                <a:gd name="T16" fmla="*/ 7 w 146"/>
                <a:gd name="T17" fmla="*/ 65 h 155"/>
                <a:gd name="T18" fmla="*/ 50 w 146"/>
                <a:gd name="T19" fmla="*/ 27 h 155"/>
                <a:gd name="T20" fmla="*/ 50 w 146"/>
                <a:gd name="T21" fmla="*/ 26 h 155"/>
                <a:gd name="T22" fmla="*/ 122 w 146"/>
                <a:gd name="T23" fmla="*/ 28 h 155"/>
                <a:gd name="T24" fmla="*/ 122 w 146"/>
                <a:gd name="T25" fmla="*/ 100 h 155"/>
                <a:gd name="T26" fmla="*/ 121 w 146"/>
                <a:gd name="T27" fmla="*/ 101 h 155"/>
                <a:gd name="T28" fmla="*/ 73 w 146"/>
                <a:gd name="T29" fmla="*/ 151 h 155"/>
                <a:gd name="T30" fmla="*/ 63 w 146"/>
                <a:gd name="T31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6" h="155">
                  <a:moveTo>
                    <a:pt x="63" y="155"/>
                  </a:moveTo>
                  <a:cubicBezTo>
                    <a:pt x="60" y="155"/>
                    <a:pt x="56" y="154"/>
                    <a:pt x="53" y="151"/>
                  </a:cubicBezTo>
                  <a:cubicBezTo>
                    <a:pt x="48" y="146"/>
                    <a:pt x="48" y="137"/>
                    <a:pt x="53" y="131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103" y="79"/>
                    <a:pt x="114" y="61"/>
                    <a:pt x="101" y="46"/>
                  </a:cubicBezTo>
                  <a:cubicBezTo>
                    <a:pt x="88" y="33"/>
                    <a:pt x="72" y="45"/>
                    <a:pt x="68" y="48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19" y="91"/>
                    <a:pt x="11" y="90"/>
                    <a:pt x="6" y="84"/>
                  </a:cubicBezTo>
                  <a:cubicBezTo>
                    <a:pt x="0" y="78"/>
                    <a:pt x="1" y="70"/>
                    <a:pt x="7" y="65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64" y="15"/>
                    <a:pt x="97" y="0"/>
                    <a:pt x="122" y="28"/>
                  </a:cubicBezTo>
                  <a:cubicBezTo>
                    <a:pt x="146" y="54"/>
                    <a:pt x="132" y="86"/>
                    <a:pt x="122" y="100"/>
                  </a:cubicBezTo>
                  <a:cubicBezTo>
                    <a:pt x="122" y="100"/>
                    <a:pt x="121" y="100"/>
                    <a:pt x="121" y="101"/>
                  </a:cubicBezTo>
                  <a:cubicBezTo>
                    <a:pt x="73" y="151"/>
                    <a:pt x="73" y="151"/>
                    <a:pt x="73" y="151"/>
                  </a:cubicBezTo>
                  <a:cubicBezTo>
                    <a:pt x="70" y="154"/>
                    <a:pt x="67" y="155"/>
                    <a:pt x="63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39">
              <a:extLst>
                <a:ext uri="{FF2B5EF4-FFF2-40B4-BE49-F238E27FC236}">
                  <a16:creationId xmlns:a16="http://schemas.microsoft.com/office/drawing/2014/main" id="{F5A15224-75C8-4FBF-96E0-9FDDEBFA03EC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3775" y="2878138"/>
              <a:ext cx="174625" cy="176212"/>
            </a:xfrm>
            <a:custGeom>
              <a:avLst/>
              <a:gdLst>
                <a:gd name="T0" fmla="*/ 66 w 161"/>
                <a:gd name="T1" fmla="*/ 163 h 163"/>
                <a:gd name="T2" fmla="*/ 56 w 161"/>
                <a:gd name="T3" fmla="*/ 159 h 163"/>
                <a:gd name="T4" fmla="*/ 56 w 161"/>
                <a:gd name="T5" fmla="*/ 139 h 163"/>
                <a:gd name="T6" fmla="*/ 117 w 161"/>
                <a:gd name="T7" fmla="*/ 79 h 163"/>
                <a:gd name="T8" fmla="*/ 115 w 161"/>
                <a:gd name="T9" fmla="*/ 45 h 163"/>
                <a:gd name="T10" fmla="*/ 83 w 161"/>
                <a:gd name="T11" fmla="*/ 45 h 163"/>
                <a:gd name="T12" fmla="*/ 25 w 161"/>
                <a:gd name="T13" fmla="*/ 96 h 163"/>
                <a:gd name="T14" fmla="*/ 6 w 161"/>
                <a:gd name="T15" fmla="*/ 95 h 163"/>
                <a:gd name="T16" fmla="*/ 7 w 161"/>
                <a:gd name="T17" fmla="*/ 76 h 163"/>
                <a:gd name="T18" fmla="*/ 64 w 161"/>
                <a:gd name="T19" fmla="*/ 25 h 163"/>
                <a:gd name="T20" fmla="*/ 133 w 161"/>
                <a:gd name="T21" fmla="*/ 23 h 163"/>
                <a:gd name="T22" fmla="*/ 139 w 161"/>
                <a:gd name="T23" fmla="*/ 96 h 163"/>
                <a:gd name="T24" fmla="*/ 138 w 161"/>
                <a:gd name="T25" fmla="*/ 98 h 163"/>
                <a:gd name="T26" fmla="*/ 76 w 161"/>
                <a:gd name="T27" fmla="*/ 159 h 163"/>
                <a:gd name="T28" fmla="*/ 66 w 161"/>
                <a:gd name="T2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1" h="163">
                  <a:moveTo>
                    <a:pt x="66" y="163"/>
                  </a:moveTo>
                  <a:cubicBezTo>
                    <a:pt x="62" y="163"/>
                    <a:pt x="59" y="162"/>
                    <a:pt x="56" y="159"/>
                  </a:cubicBezTo>
                  <a:cubicBezTo>
                    <a:pt x="51" y="153"/>
                    <a:pt x="51" y="144"/>
                    <a:pt x="56" y="139"/>
                  </a:cubicBezTo>
                  <a:cubicBezTo>
                    <a:pt x="117" y="79"/>
                    <a:pt x="117" y="79"/>
                    <a:pt x="117" y="79"/>
                  </a:cubicBezTo>
                  <a:cubicBezTo>
                    <a:pt x="121" y="74"/>
                    <a:pt x="131" y="57"/>
                    <a:pt x="115" y="45"/>
                  </a:cubicBezTo>
                  <a:cubicBezTo>
                    <a:pt x="99" y="32"/>
                    <a:pt x="85" y="43"/>
                    <a:pt x="83" y="45"/>
                  </a:cubicBezTo>
                  <a:cubicBezTo>
                    <a:pt x="25" y="96"/>
                    <a:pt x="25" y="96"/>
                    <a:pt x="25" y="96"/>
                  </a:cubicBezTo>
                  <a:cubicBezTo>
                    <a:pt x="20" y="102"/>
                    <a:pt x="11" y="101"/>
                    <a:pt x="6" y="95"/>
                  </a:cubicBezTo>
                  <a:cubicBezTo>
                    <a:pt x="0" y="90"/>
                    <a:pt x="1" y="81"/>
                    <a:pt x="7" y="76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75" y="14"/>
                    <a:pt x="104" y="0"/>
                    <a:pt x="133" y="23"/>
                  </a:cubicBezTo>
                  <a:cubicBezTo>
                    <a:pt x="161" y="45"/>
                    <a:pt x="152" y="79"/>
                    <a:pt x="139" y="96"/>
                  </a:cubicBezTo>
                  <a:cubicBezTo>
                    <a:pt x="139" y="97"/>
                    <a:pt x="138" y="97"/>
                    <a:pt x="138" y="98"/>
                  </a:cubicBezTo>
                  <a:cubicBezTo>
                    <a:pt x="76" y="159"/>
                    <a:pt x="76" y="159"/>
                    <a:pt x="76" y="159"/>
                  </a:cubicBezTo>
                  <a:cubicBezTo>
                    <a:pt x="73" y="162"/>
                    <a:pt x="70" y="163"/>
                    <a:pt x="66" y="1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40">
              <a:extLst>
                <a:ext uri="{FF2B5EF4-FFF2-40B4-BE49-F238E27FC236}">
                  <a16:creationId xmlns:a16="http://schemas.microsoft.com/office/drawing/2014/main" id="{CD5FE161-8E49-4DFC-85F6-77FEFB05A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9338" y="2933700"/>
              <a:ext cx="187325" cy="177800"/>
            </a:xfrm>
            <a:custGeom>
              <a:avLst/>
              <a:gdLst>
                <a:gd name="T0" fmla="*/ 82 w 174"/>
                <a:gd name="T1" fmla="*/ 165 h 165"/>
                <a:gd name="T2" fmla="*/ 72 w 174"/>
                <a:gd name="T3" fmla="*/ 161 h 165"/>
                <a:gd name="T4" fmla="*/ 72 w 174"/>
                <a:gd name="T5" fmla="*/ 141 h 165"/>
                <a:gd name="T6" fmla="*/ 133 w 174"/>
                <a:gd name="T7" fmla="*/ 79 h 165"/>
                <a:gd name="T8" fmla="*/ 126 w 174"/>
                <a:gd name="T9" fmla="*/ 42 h 165"/>
                <a:gd name="T10" fmla="*/ 91 w 174"/>
                <a:gd name="T11" fmla="*/ 44 h 165"/>
                <a:gd name="T12" fmla="*/ 25 w 174"/>
                <a:gd name="T13" fmla="*/ 108 h 165"/>
                <a:gd name="T14" fmla="*/ 5 w 174"/>
                <a:gd name="T15" fmla="*/ 108 h 165"/>
                <a:gd name="T16" fmla="*/ 5 w 174"/>
                <a:gd name="T17" fmla="*/ 88 h 165"/>
                <a:gd name="T18" fmla="*/ 72 w 174"/>
                <a:gd name="T19" fmla="*/ 23 h 165"/>
                <a:gd name="T20" fmla="*/ 74 w 174"/>
                <a:gd name="T21" fmla="*/ 21 h 165"/>
                <a:gd name="T22" fmla="*/ 144 w 174"/>
                <a:gd name="T23" fmla="*/ 22 h 165"/>
                <a:gd name="T24" fmla="*/ 156 w 174"/>
                <a:gd name="T25" fmla="*/ 96 h 165"/>
                <a:gd name="T26" fmla="*/ 154 w 174"/>
                <a:gd name="T27" fmla="*/ 98 h 165"/>
                <a:gd name="T28" fmla="*/ 92 w 174"/>
                <a:gd name="T29" fmla="*/ 161 h 165"/>
                <a:gd name="T30" fmla="*/ 82 w 174"/>
                <a:gd name="T31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4" h="165">
                  <a:moveTo>
                    <a:pt x="82" y="165"/>
                  </a:moveTo>
                  <a:cubicBezTo>
                    <a:pt x="78" y="165"/>
                    <a:pt x="75" y="164"/>
                    <a:pt x="72" y="161"/>
                  </a:cubicBezTo>
                  <a:cubicBezTo>
                    <a:pt x="67" y="156"/>
                    <a:pt x="67" y="147"/>
                    <a:pt x="72" y="141"/>
                  </a:cubicBezTo>
                  <a:cubicBezTo>
                    <a:pt x="133" y="79"/>
                    <a:pt x="133" y="79"/>
                    <a:pt x="133" y="79"/>
                  </a:cubicBezTo>
                  <a:cubicBezTo>
                    <a:pt x="136" y="74"/>
                    <a:pt x="143" y="58"/>
                    <a:pt x="126" y="42"/>
                  </a:cubicBezTo>
                  <a:cubicBezTo>
                    <a:pt x="114" y="31"/>
                    <a:pt x="95" y="42"/>
                    <a:pt x="91" y="44"/>
                  </a:cubicBezTo>
                  <a:cubicBezTo>
                    <a:pt x="25" y="108"/>
                    <a:pt x="25" y="108"/>
                    <a:pt x="25" y="108"/>
                  </a:cubicBezTo>
                  <a:cubicBezTo>
                    <a:pt x="19" y="113"/>
                    <a:pt x="10" y="113"/>
                    <a:pt x="5" y="108"/>
                  </a:cubicBezTo>
                  <a:cubicBezTo>
                    <a:pt x="0" y="102"/>
                    <a:pt x="0" y="93"/>
                    <a:pt x="5" y="88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2"/>
                    <a:pt x="73" y="22"/>
                    <a:pt x="74" y="21"/>
                  </a:cubicBezTo>
                  <a:cubicBezTo>
                    <a:pt x="89" y="11"/>
                    <a:pt x="121" y="0"/>
                    <a:pt x="144" y="22"/>
                  </a:cubicBezTo>
                  <a:cubicBezTo>
                    <a:pt x="174" y="49"/>
                    <a:pt x="165" y="82"/>
                    <a:pt x="156" y="96"/>
                  </a:cubicBezTo>
                  <a:cubicBezTo>
                    <a:pt x="155" y="97"/>
                    <a:pt x="155" y="97"/>
                    <a:pt x="154" y="98"/>
                  </a:cubicBezTo>
                  <a:cubicBezTo>
                    <a:pt x="92" y="161"/>
                    <a:pt x="92" y="161"/>
                    <a:pt x="92" y="161"/>
                  </a:cubicBezTo>
                  <a:cubicBezTo>
                    <a:pt x="89" y="164"/>
                    <a:pt x="86" y="165"/>
                    <a:pt x="82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41">
              <a:extLst>
                <a:ext uri="{FF2B5EF4-FFF2-40B4-BE49-F238E27FC236}">
                  <a16:creationId xmlns:a16="http://schemas.microsoft.com/office/drawing/2014/main" id="{138A5CC5-7B79-4CD7-B2DA-64EE07A4858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8713" y="2994025"/>
              <a:ext cx="166687" cy="150812"/>
            </a:xfrm>
            <a:custGeom>
              <a:avLst/>
              <a:gdLst>
                <a:gd name="T0" fmla="*/ 93 w 155"/>
                <a:gd name="T1" fmla="*/ 140 h 140"/>
                <a:gd name="T2" fmla="*/ 83 w 155"/>
                <a:gd name="T3" fmla="*/ 136 h 140"/>
                <a:gd name="T4" fmla="*/ 83 w 155"/>
                <a:gd name="T5" fmla="*/ 116 h 140"/>
                <a:gd name="T6" fmla="*/ 108 w 155"/>
                <a:gd name="T7" fmla="*/ 90 h 140"/>
                <a:gd name="T8" fmla="*/ 109 w 155"/>
                <a:gd name="T9" fmla="*/ 50 h 140"/>
                <a:gd name="T10" fmla="*/ 71 w 155"/>
                <a:gd name="T11" fmla="*/ 49 h 140"/>
                <a:gd name="T12" fmla="*/ 25 w 155"/>
                <a:gd name="T13" fmla="*/ 96 h 140"/>
                <a:gd name="T14" fmla="*/ 5 w 155"/>
                <a:gd name="T15" fmla="*/ 96 h 140"/>
                <a:gd name="T16" fmla="*/ 5 w 155"/>
                <a:gd name="T17" fmla="*/ 76 h 140"/>
                <a:gd name="T18" fmla="*/ 52 w 155"/>
                <a:gd name="T19" fmla="*/ 29 h 140"/>
                <a:gd name="T20" fmla="*/ 53 w 155"/>
                <a:gd name="T21" fmla="*/ 28 h 140"/>
                <a:gd name="T22" fmla="*/ 129 w 155"/>
                <a:gd name="T23" fmla="*/ 31 h 140"/>
                <a:gd name="T24" fmla="*/ 130 w 155"/>
                <a:gd name="T25" fmla="*/ 108 h 140"/>
                <a:gd name="T26" fmla="*/ 129 w 155"/>
                <a:gd name="T27" fmla="*/ 109 h 140"/>
                <a:gd name="T28" fmla="*/ 103 w 155"/>
                <a:gd name="T29" fmla="*/ 136 h 140"/>
                <a:gd name="T30" fmla="*/ 93 w 155"/>
                <a:gd name="T31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5" h="140">
                  <a:moveTo>
                    <a:pt x="93" y="140"/>
                  </a:moveTo>
                  <a:cubicBezTo>
                    <a:pt x="90" y="140"/>
                    <a:pt x="86" y="139"/>
                    <a:pt x="83" y="136"/>
                  </a:cubicBezTo>
                  <a:cubicBezTo>
                    <a:pt x="78" y="131"/>
                    <a:pt x="78" y="122"/>
                    <a:pt x="83" y="116"/>
                  </a:cubicBezTo>
                  <a:cubicBezTo>
                    <a:pt x="108" y="90"/>
                    <a:pt x="108" y="90"/>
                    <a:pt x="108" y="90"/>
                  </a:cubicBezTo>
                  <a:cubicBezTo>
                    <a:pt x="111" y="86"/>
                    <a:pt x="124" y="66"/>
                    <a:pt x="109" y="50"/>
                  </a:cubicBezTo>
                  <a:cubicBezTo>
                    <a:pt x="94" y="33"/>
                    <a:pt x="76" y="46"/>
                    <a:pt x="71" y="49"/>
                  </a:cubicBezTo>
                  <a:cubicBezTo>
                    <a:pt x="25" y="96"/>
                    <a:pt x="25" y="96"/>
                    <a:pt x="25" y="96"/>
                  </a:cubicBezTo>
                  <a:cubicBezTo>
                    <a:pt x="19" y="101"/>
                    <a:pt x="11" y="101"/>
                    <a:pt x="5" y="96"/>
                  </a:cubicBezTo>
                  <a:cubicBezTo>
                    <a:pt x="0" y="90"/>
                    <a:pt x="0" y="82"/>
                    <a:pt x="5" y="76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9"/>
                    <a:pt x="53" y="29"/>
                    <a:pt x="53" y="28"/>
                  </a:cubicBezTo>
                  <a:cubicBezTo>
                    <a:pt x="68" y="16"/>
                    <a:pt x="103" y="0"/>
                    <a:pt x="129" y="31"/>
                  </a:cubicBezTo>
                  <a:cubicBezTo>
                    <a:pt x="155" y="59"/>
                    <a:pt x="141" y="93"/>
                    <a:pt x="130" y="108"/>
                  </a:cubicBezTo>
                  <a:cubicBezTo>
                    <a:pt x="130" y="108"/>
                    <a:pt x="129" y="108"/>
                    <a:pt x="129" y="109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0" y="139"/>
                    <a:pt x="97" y="140"/>
                    <a:pt x="93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42">
              <a:extLst>
                <a:ext uri="{FF2B5EF4-FFF2-40B4-BE49-F238E27FC236}">
                  <a16:creationId xmlns:a16="http://schemas.microsoft.com/office/drawing/2014/main" id="{7397E390-D2B5-47FF-9F15-C9047FD452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7150" y="2921000"/>
              <a:ext cx="90487" cy="90487"/>
            </a:xfrm>
            <a:custGeom>
              <a:avLst/>
              <a:gdLst>
                <a:gd name="T0" fmla="*/ 69 w 84"/>
                <a:gd name="T1" fmla="*/ 84 h 84"/>
                <a:gd name="T2" fmla="*/ 59 w 84"/>
                <a:gd name="T3" fmla="*/ 80 h 84"/>
                <a:gd name="T4" fmla="*/ 5 w 84"/>
                <a:gd name="T5" fmla="*/ 25 h 84"/>
                <a:gd name="T6" fmla="*/ 5 w 84"/>
                <a:gd name="T7" fmla="*/ 5 h 84"/>
                <a:gd name="T8" fmla="*/ 25 w 84"/>
                <a:gd name="T9" fmla="*/ 5 h 84"/>
                <a:gd name="T10" fmla="*/ 79 w 84"/>
                <a:gd name="T11" fmla="*/ 60 h 84"/>
                <a:gd name="T12" fmla="*/ 79 w 84"/>
                <a:gd name="T13" fmla="*/ 80 h 84"/>
                <a:gd name="T14" fmla="*/ 69 w 84"/>
                <a:gd name="T15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84">
                  <a:moveTo>
                    <a:pt x="69" y="84"/>
                  </a:moveTo>
                  <a:cubicBezTo>
                    <a:pt x="65" y="84"/>
                    <a:pt x="62" y="83"/>
                    <a:pt x="59" y="80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0"/>
                    <a:pt x="5" y="5"/>
                  </a:cubicBezTo>
                  <a:cubicBezTo>
                    <a:pt x="11" y="0"/>
                    <a:pt x="20" y="0"/>
                    <a:pt x="25" y="5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4" y="66"/>
                    <a:pt x="84" y="75"/>
                    <a:pt x="79" y="80"/>
                  </a:cubicBezTo>
                  <a:cubicBezTo>
                    <a:pt x="76" y="83"/>
                    <a:pt x="73" y="84"/>
                    <a:pt x="69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2" name="Freeform 43">
              <a:extLst>
                <a:ext uri="{FF2B5EF4-FFF2-40B4-BE49-F238E27FC236}">
                  <a16:creationId xmlns:a16="http://schemas.microsoft.com/office/drawing/2014/main" id="{AA3547A1-860C-4AC8-A43B-053843F9DC9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5875" y="2989263"/>
              <a:ext cx="77787" cy="76200"/>
            </a:xfrm>
            <a:custGeom>
              <a:avLst/>
              <a:gdLst>
                <a:gd name="T0" fmla="*/ 57 w 72"/>
                <a:gd name="T1" fmla="*/ 71 h 71"/>
                <a:gd name="T2" fmla="*/ 47 w 72"/>
                <a:gd name="T3" fmla="*/ 67 h 71"/>
                <a:gd name="T4" fmla="*/ 5 w 72"/>
                <a:gd name="T5" fmla="*/ 25 h 71"/>
                <a:gd name="T6" fmla="*/ 5 w 72"/>
                <a:gd name="T7" fmla="*/ 5 h 71"/>
                <a:gd name="T8" fmla="*/ 25 w 72"/>
                <a:gd name="T9" fmla="*/ 5 h 71"/>
                <a:gd name="T10" fmla="*/ 67 w 72"/>
                <a:gd name="T11" fmla="*/ 47 h 71"/>
                <a:gd name="T12" fmla="*/ 67 w 72"/>
                <a:gd name="T13" fmla="*/ 67 h 71"/>
                <a:gd name="T14" fmla="*/ 57 w 72"/>
                <a:gd name="T15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71">
                  <a:moveTo>
                    <a:pt x="57" y="71"/>
                  </a:moveTo>
                  <a:cubicBezTo>
                    <a:pt x="53" y="71"/>
                    <a:pt x="50" y="70"/>
                    <a:pt x="47" y="67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72" y="53"/>
                    <a:pt x="72" y="61"/>
                    <a:pt x="67" y="67"/>
                  </a:cubicBezTo>
                  <a:cubicBezTo>
                    <a:pt x="64" y="70"/>
                    <a:pt x="61" y="71"/>
                    <a:pt x="57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44">
              <a:extLst>
                <a:ext uri="{FF2B5EF4-FFF2-40B4-BE49-F238E27FC236}">
                  <a16:creationId xmlns:a16="http://schemas.microsoft.com/office/drawing/2014/main" id="{EAD60331-02A0-4F15-81DB-BD700501087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238" y="2855913"/>
              <a:ext cx="90487" cy="90487"/>
            </a:xfrm>
            <a:custGeom>
              <a:avLst/>
              <a:gdLst>
                <a:gd name="T0" fmla="*/ 69 w 84"/>
                <a:gd name="T1" fmla="*/ 83 h 83"/>
                <a:gd name="T2" fmla="*/ 59 w 84"/>
                <a:gd name="T3" fmla="*/ 79 h 83"/>
                <a:gd name="T4" fmla="*/ 5 w 84"/>
                <a:gd name="T5" fmla="*/ 25 h 83"/>
                <a:gd name="T6" fmla="*/ 5 w 84"/>
                <a:gd name="T7" fmla="*/ 5 h 83"/>
                <a:gd name="T8" fmla="*/ 25 w 84"/>
                <a:gd name="T9" fmla="*/ 5 h 83"/>
                <a:gd name="T10" fmla="*/ 79 w 84"/>
                <a:gd name="T11" fmla="*/ 59 h 83"/>
                <a:gd name="T12" fmla="*/ 79 w 84"/>
                <a:gd name="T13" fmla="*/ 79 h 83"/>
                <a:gd name="T14" fmla="*/ 69 w 84"/>
                <a:gd name="T1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83">
                  <a:moveTo>
                    <a:pt x="69" y="83"/>
                  </a:moveTo>
                  <a:cubicBezTo>
                    <a:pt x="65" y="83"/>
                    <a:pt x="62" y="82"/>
                    <a:pt x="59" y="79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65"/>
                    <a:pt x="84" y="73"/>
                    <a:pt x="79" y="79"/>
                  </a:cubicBezTo>
                  <a:cubicBezTo>
                    <a:pt x="76" y="82"/>
                    <a:pt x="73" y="83"/>
                    <a:pt x="69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9448F731-D735-4652-A728-BF290C0E1B62}"/>
              </a:ext>
            </a:extLst>
          </p:cNvPr>
          <p:cNvGrpSpPr/>
          <p:nvPr/>
        </p:nvGrpSpPr>
        <p:grpSpPr>
          <a:xfrm>
            <a:off x="5879811" y="2246965"/>
            <a:ext cx="432377" cy="600075"/>
            <a:chOff x="6781800" y="2305050"/>
            <a:chExt cx="679450" cy="942975"/>
          </a:xfrm>
          <a:solidFill>
            <a:schemeClr val="bg1"/>
          </a:solidFill>
        </p:grpSpPr>
        <p:sp>
          <p:nvSpPr>
            <p:cNvPr id="85" name="Freeform 45">
              <a:extLst>
                <a:ext uri="{FF2B5EF4-FFF2-40B4-BE49-F238E27FC236}">
                  <a16:creationId xmlns:a16="http://schemas.microsoft.com/office/drawing/2014/main" id="{08DC3E31-30F5-43D8-9B9F-5AB41BB0E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1800" y="2305050"/>
              <a:ext cx="679450" cy="606425"/>
            </a:xfrm>
            <a:custGeom>
              <a:avLst/>
              <a:gdLst>
                <a:gd name="T0" fmla="*/ 125 w 629"/>
                <a:gd name="T1" fmla="*/ 562 h 562"/>
                <a:gd name="T2" fmla="*/ 116 w 629"/>
                <a:gd name="T3" fmla="*/ 559 h 562"/>
                <a:gd name="T4" fmla="*/ 0 w 629"/>
                <a:gd name="T5" fmla="*/ 314 h 562"/>
                <a:gd name="T6" fmla="*/ 314 w 629"/>
                <a:gd name="T7" fmla="*/ 0 h 562"/>
                <a:gd name="T8" fmla="*/ 629 w 629"/>
                <a:gd name="T9" fmla="*/ 314 h 562"/>
                <a:gd name="T10" fmla="*/ 518 w 629"/>
                <a:gd name="T11" fmla="*/ 554 h 562"/>
                <a:gd name="T12" fmla="*/ 498 w 629"/>
                <a:gd name="T13" fmla="*/ 552 h 562"/>
                <a:gd name="T14" fmla="*/ 500 w 629"/>
                <a:gd name="T15" fmla="*/ 532 h 562"/>
                <a:gd name="T16" fmla="*/ 601 w 629"/>
                <a:gd name="T17" fmla="*/ 314 h 562"/>
                <a:gd name="T18" fmla="*/ 314 w 629"/>
                <a:gd name="T19" fmla="*/ 28 h 562"/>
                <a:gd name="T20" fmla="*/ 28 w 629"/>
                <a:gd name="T21" fmla="*/ 314 h 562"/>
                <a:gd name="T22" fmla="*/ 134 w 629"/>
                <a:gd name="T23" fmla="*/ 537 h 562"/>
                <a:gd name="T24" fmla="*/ 136 w 629"/>
                <a:gd name="T25" fmla="*/ 557 h 562"/>
                <a:gd name="T26" fmla="*/ 125 w 629"/>
                <a:gd name="T27" fmla="*/ 562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9" h="562">
                  <a:moveTo>
                    <a:pt x="125" y="562"/>
                  </a:moveTo>
                  <a:cubicBezTo>
                    <a:pt x="122" y="562"/>
                    <a:pt x="119" y="561"/>
                    <a:pt x="116" y="559"/>
                  </a:cubicBezTo>
                  <a:cubicBezTo>
                    <a:pt x="42" y="499"/>
                    <a:pt x="0" y="410"/>
                    <a:pt x="0" y="314"/>
                  </a:cubicBezTo>
                  <a:cubicBezTo>
                    <a:pt x="0" y="141"/>
                    <a:pt x="141" y="0"/>
                    <a:pt x="314" y="0"/>
                  </a:cubicBezTo>
                  <a:cubicBezTo>
                    <a:pt x="488" y="0"/>
                    <a:pt x="629" y="141"/>
                    <a:pt x="629" y="314"/>
                  </a:cubicBezTo>
                  <a:cubicBezTo>
                    <a:pt x="629" y="407"/>
                    <a:pt x="589" y="494"/>
                    <a:pt x="518" y="554"/>
                  </a:cubicBezTo>
                  <a:cubicBezTo>
                    <a:pt x="512" y="559"/>
                    <a:pt x="503" y="558"/>
                    <a:pt x="498" y="552"/>
                  </a:cubicBezTo>
                  <a:cubicBezTo>
                    <a:pt x="493" y="546"/>
                    <a:pt x="494" y="537"/>
                    <a:pt x="500" y="532"/>
                  </a:cubicBezTo>
                  <a:cubicBezTo>
                    <a:pt x="564" y="478"/>
                    <a:pt x="601" y="398"/>
                    <a:pt x="601" y="314"/>
                  </a:cubicBezTo>
                  <a:cubicBezTo>
                    <a:pt x="601" y="156"/>
                    <a:pt x="472" y="28"/>
                    <a:pt x="314" y="28"/>
                  </a:cubicBezTo>
                  <a:cubicBezTo>
                    <a:pt x="156" y="28"/>
                    <a:pt x="28" y="156"/>
                    <a:pt x="28" y="314"/>
                  </a:cubicBezTo>
                  <a:cubicBezTo>
                    <a:pt x="28" y="401"/>
                    <a:pt x="67" y="483"/>
                    <a:pt x="134" y="537"/>
                  </a:cubicBezTo>
                  <a:cubicBezTo>
                    <a:pt x="140" y="542"/>
                    <a:pt x="141" y="551"/>
                    <a:pt x="136" y="557"/>
                  </a:cubicBezTo>
                  <a:cubicBezTo>
                    <a:pt x="133" y="560"/>
                    <a:pt x="129" y="562"/>
                    <a:pt x="125" y="5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46">
              <a:extLst>
                <a:ext uri="{FF2B5EF4-FFF2-40B4-BE49-F238E27FC236}">
                  <a16:creationId xmlns:a16="http://schemas.microsoft.com/office/drawing/2014/main" id="{A9224E80-E8B7-4F2C-8CC3-BFE49F35A44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2150" y="3197225"/>
              <a:ext cx="161925" cy="50800"/>
            </a:xfrm>
            <a:custGeom>
              <a:avLst/>
              <a:gdLst>
                <a:gd name="T0" fmla="*/ 74 w 150"/>
                <a:gd name="T1" fmla="*/ 47 h 47"/>
                <a:gd name="T2" fmla="*/ 7 w 150"/>
                <a:gd name="T3" fmla="*/ 28 h 47"/>
                <a:gd name="T4" fmla="*/ 5 w 150"/>
                <a:gd name="T5" fmla="*/ 8 h 47"/>
                <a:gd name="T6" fmla="*/ 25 w 150"/>
                <a:gd name="T7" fmla="*/ 6 h 47"/>
                <a:gd name="T8" fmla="*/ 74 w 150"/>
                <a:gd name="T9" fmla="*/ 19 h 47"/>
                <a:gd name="T10" fmla="*/ 126 w 150"/>
                <a:gd name="T11" fmla="*/ 5 h 47"/>
                <a:gd name="T12" fmla="*/ 145 w 150"/>
                <a:gd name="T13" fmla="*/ 8 h 47"/>
                <a:gd name="T14" fmla="*/ 142 w 150"/>
                <a:gd name="T15" fmla="*/ 27 h 47"/>
                <a:gd name="T16" fmla="*/ 74 w 150"/>
                <a:gd name="T1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47">
                  <a:moveTo>
                    <a:pt x="74" y="47"/>
                  </a:moveTo>
                  <a:cubicBezTo>
                    <a:pt x="54" y="47"/>
                    <a:pt x="29" y="45"/>
                    <a:pt x="7" y="28"/>
                  </a:cubicBezTo>
                  <a:cubicBezTo>
                    <a:pt x="1" y="23"/>
                    <a:pt x="0" y="14"/>
                    <a:pt x="5" y="8"/>
                  </a:cubicBezTo>
                  <a:cubicBezTo>
                    <a:pt x="10" y="2"/>
                    <a:pt x="19" y="1"/>
                    <a:pt x="25" y="6"/>
                  </a:cubicBezTo>
                  <a:cubicBezTo>
                    <a:pt x="39" y="17"/>
                    <a:pt x="58" y="19"/>
                    <a:pt x="74" y="19"/>
                  </a:cubicBezTo>
                  <a:cubicBezTo>
                    <a:pt x="96" y="19"/>
                    <a:pt x="113" y="14"/>
                    <a:pt x="126" y="5"/>
                  </a:cubicBezTo>
                  <a:cubicBezTo>
                    <a:pt x="132" y="0"/>
                    <a:pt x="141" y="1"/>
                    <a:pt x="145" y="8"/>
                  </a:cubicBezTo>
                  <a:cubicBezTo>
                    <a:pt x="150" y="14"/>
                    <a:pt x="149" y="23"/>
                    <a:pt x="142" y="27"/>
                  </a:cubicBezTo>
                  <a:cubicBezTo>
                    <a:pt x="125" y="41"/>
                    <a:pt x="102" y="47"/>
                    <a:pt x="7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3" name="Freeform 47">
              <a:extLst>
                <a:ext uri="{FF2B5EF4-FFF2-40B4-BE49-F238E27FC236}">
                  <a16:creationId xmlns:a16="http://schemas.microsoft.com/office/drawing/2014/main" id="{80DE8469-75A4-4F6C-A186-A363AA6768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18325" y="2909888"/>
              <a:ext cx="407987" cy="282575"/>
            </a:xfrm>
            <a:custGeom>
              <a:avLst/>
              <a:gdLst>
                <a:gd name="T0" fmla="*/ 323 w 377"/>
                <a:gd name="T1" fmla="*/ 261 h 261"/>
                <a:gd name="T2" fmla="*/ 54 w 377"/>
                <a:gd name="T3" fmla="*/ 261 h 261"/>
                <a:gd name="T4" fmla="*/ 0 w 377"/>
                <a:gd name="T5" fmla="*/ 207 h 261"/>
                <a:gd name="T6" fmla="*/ 16 w 377"/>
                <a:gd name="T7" fmla="*/ 168 h 261"/>
                <a:gd name="T8" fmla="*/ 0 w 377"/>
                <a:gd name="T9" fmla="*/ 130 h 261"/>
                <a:gd name="T10" fmla="*/ 16 w 377"/>
                <a:gd name="T11" fmla="*/ 92 h 261"/>
                <a:gd name="T12" fmla="*/ 0 w 377"/>
                <a:gd name="T13" fmla="*/ 54 h 261"/>
                <a:gd name="T14" fmla="*/ 54 w 377"/>
                <a:gd name="T15" fmla="*/ 0 h 261"/>
                <a:gd name="T16" fmla="*/ 323 w 377"/>
                <a:gd name="T17" fmla="*/ 0 h 261"/>
                <a:gd name="T18" fmla="*/ 377 w 377"/>
                <a:gd name="T19" fmla="*/ 54 h 261"/>
                <a:gd name="T20" fmla="*/ 361 w 377"/>
                <a:gd name="T21" fmla="*/ 92 h 261"/>
                <a:gd name="T22" fmla="*/ 377 w 377"/>
                <a:gd name="T23" fmla="*/ 130 h 261"/>
                <a:gd name="T24" fmla="*/ 361 w 377"/>
                <a:gd name="T25" fmla="*/ 168 h 261"/>
                <a:gd name="T26" fmla="*/ 377 w 377"/>
                <a:gd name="T27" fmla="*/ 207 h 261"/>
                <a:gd name="T28" fmla="*/ 323 w 377"/>
                <a:gd name="T29" fmla="*/ 261 h 261"/>
                <a:gd name="T30" fmla="*/ 54 w 377"/>
                <a:gd name="T31" fmla="*/ 28 h 261"/>
                <a:gd name="T32" fmla="*/ 28 w 377"/>
                <a:gd name="T33" fmla="*/ 54 h 261"/>
                <a:gd name="T34" fmla="*/ 46 w 377"/>
                <a:gd name="T35" fmla="*/ 79 h 261"/>
                <a:gd name="T36" fmla="*/ 56 w 377"/>
                <a:gd name="T37" fmla="*/ 92 h 261"/>
                <a:gd name="T38" fmla="*/ 46 w 377"/>
                <a:gd name="T39" fmla="*/ 105 h 261"/>
                <a:gd name="T40" fmla="*/ 28 w 377"/>
                <a:gd name="T41" fmla="*/ 130 h 261"/>
                <a:gd name="T42" fmla="*/ 46 w 377"/>
                <a:gd name="T43" fmla="*/ 155 h 261"/>
                <a:gd name="T44" fmla="*/ 56 w 377"/>
                <a:gd name="T45" fmla="*/ 168 h 261"/>
                <a:gd name="T46" fmla="*/ 46 w 377"/>
                <a:gd name="T47" fmla="*/ 181 h 261"/>
                <a:gd name="T48" fmla="*/ 28 w 377"/>
                <a:gd name="T49" fmla="*/ 207 h 261"/>
                <a:gd name="T50" fmla="*/ 54 w 377"/>
                <a:gd name="T51" fmla="*/ 233 h 261"/>
                <a:gd name="T52" fmla="*/ 323 w 377"/>
                <a:gd name="T53" fmla="*/ 233 h 261"/>
                <a:gd name="T54" fmla="*/ 349 w 377"/>
                <a:gd name="T55" fmla="*/ 207 h 261"/>
                <a:gd name="T56" fmla="*/ 331 w 377"/>
                <a:gd name="T57" fmla="*/ 181 h 261"/>
                <a:gd name="T58" fmla="*/ 321 w 377"/>
                <a:gd name="T59" fmla="*/ 168 h 261"/>
                <a:gd name="T60" fmla="*/ 331 w 377"/>
                <a:gd name="T61" fmla="*/ 155 h 261"/>
                <a:gd name="T62" fmla="*/ 349 w 377"/>
                <a:gd name="T63" fmla="*/ 130 h 261"/>
                <a:gd name="T64" fmla="*/ 331 w 377"/>
                <a:gd name="T65" fmla="*/ 105 h 261"/>
                <a:gd name="T66" fmla="*/ 321 w 377"/>
                <a:gd name="T67" fmla="*/ 92 h 261"/>
                <a:gd name="T68" fmla="*/ 331 w 377"/>
                <a:gd name="T69" fmla="*/ 79 h 261"/>
                <a:gd name="T70" fmla="*/ 349 w 377"/>
                <a:gd name="T71" fmla="*/ 54 h 261"/>
                <a:gd name="T72" fmla="*/ 323 w 377"/>
                <a:gd name="T73" fmla="*/ 28 h 261"/>
                <a:gd name="T74" fmla="*/ 54 w 377"/>
                <a:gd name="T75" fmla="*/ 28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7" h="261">
                  <a:moveTo>
                    <a:pt x="323" y="261"/>
                  </a:moveTo>
                  <a:cubicBezTo>
                    <a:pt x="54" y="261"/>
                    <a:pt x="54" y="261"/>
                    <a:pt x="54" y="261"/>
                  </a:cubicBezTo>
                  <a:cubicBezTo>
                    <a:pt x="24" y="261"/>
                    <a:pt x="0" y="237"/>
                    <a:pt x="0" y="207"/>
                  </a:cubicBezTo>
                  <a:cubicBezTo>
                    <a:pt x="0" y="192"/>
                    <a:pt x="6" y="178"/>
                    <a:pt x="16" y="168"/>
                  </a:cubicBezTo>
                  <a:cubicBezTo>
                    <a:pt x="6" y="158"/>
                    <a:pt x="0" y="145"/>
                    <a:pt x="0" y="130"/>
                  </a:cubicBezTo>
                  <a:cubicBezTo>
                    <a:pt x="0" y="115"/>
                    <a:pt x="6" y="102"/>
                    <a:pt x="16" y="92"/>
                  </a:cubicBezTo>
                  <a:cubicBezTo>
                    <a:pt x="6" y="82"/>
                    <a:pt x="0" y="69"/>
                    <a:pt x="0" y="54"/>
                  </a:cubicBezTo>
                  <a:cubicBezTo>
                    <a:pt x="0" y="24"/>
                    <a:pt x="24" y="0"/>
                    <a:pt x="54" y="0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353" y="0"/>
                    <a:pt x="377" y="24"/>
                    <a:pt x="377" y="54"/>
                  </a:cubicBezTo>
                  <a:cubicBezTo>
                    <a:pt x="377" y="69"/>
                    <a:pt x="371" y="82"/>
                    <a:pt x="361" y="92"/>
                  </a:cubicBezTo>
                  <a:cubicBezTo>
                    <a:pt x="371" y="102"/>
                    <a:pt x="377" y="115"/>
                    <a:pt x="377" y="130"/>
                  </a:cubicBezTo>
                  <a:cubicBezTo>
                    <a:pt x="377" y="145"/>
                    <a:pt x="371" y="158"/>
                    <a:pt x="361" y="168"/>
                  </a:cubicBezTo>
                  <a:cubicBezTo>
                    <a:pt x="371" y="178"/>
                    <a:pt x="377" y="192"/>
                    <a:pt x="377" y="207"/>
                  </a:cubicBezTo>
                  <a:cubicBezTo>
                    <a:pt x="377" y="237"/>
                    <a:pt x="353" y="261"/>
                    <a:pt x="323" y="261"/>
                  </a:cubicBezTo>
                  <a:close/>
                  <a:moveTo>
                    <a:pt x="54" y="28"/>
                  </a:moveTo>
                  <a:cubicBezTo>
                    <a:pt x="40" y="28"/>
                    <a:pt x="28" y="40"/>
                    <a:pt x="28" y="54"/>
                  </a:cubicBezTo>
                  <a:cubicBezTo>
                    <a:pt x="28" y="65"/>
                    <a:pt x="35" y="75"/>
                    <a:pt x="46" y="79"/>
                  </a:cubicBezTo>
                  <a:cubicBezTo>
                    <a:pt x="52" y="80"/>
                    <a:pt x="56" y="86"/>
                    <a:pt x="56" y="92"/>
                  </a:cubicBezTo>
                  <a:cubicBezTo>
                    <a:pt x="56" y="98"/>
                    <a:pt x="52" y="104"/>
                    <a:pt x="46" y="105"/>
                  </a:cubicBezTo>
                  <a:cubicBezTo>
                    <a:pt x="35" y="109"/>
                    <a:pt x="28" y="119"/>
                    <a:pt x="28" y="130"/>
                  </a:cubicBezTo>
                  <a:cubicBezTo>
                    <a:pt x="28" y="141"/>
                    <a:pt x="35" y="151"/>
                    <a:pt x="46" y="155"/>
                  </a:cubicBezTo>
                  <a:cubicBezTo>
                    <a:pt x="52" y="156"/>
                    <a:pt x="56" y="162"/>
                    <a:pt x="56" y="168"/>
                  </a:cubicBezTo>
                  <a:cubicBezTo>
                    <a:pt x="56" y="174"/>
                    <a:pt x="52" y="180"/>
                    <a:pt x="46" y="181"/>
                  </a:cubicBezTo>
                  <a:cubicBezTo>
                    <a:pt x="36" y="185"/>
                    <a:pt x="28" y="195"/>
                    <a:pt x="28" y="207"/>
                  </a:cubicBezTo>
                  <a:cubicBezTo>
                    <a:pt x="28" y="221"/>
                    <a:pt x="40" y="233"/>
                    <a:pt x="54" y="233"/>
                  </a:cubicBezTo>
                  <a:cubicBezTo>
                    <a:pt x="323" y="233"/>
                    <a:pt x="323" y="233"/>
                    <a:pt x="323" y="233"/>
                  </a:cubicBezTo>
                  <a:cubicBezTo>
                    <a:pt x="337" y="233"/>
                    <a:pt x="349" y="221"/>
                    <a:pt x="349" y="207"/>
                  </a:cubicBezTo>
                  <a:cubicBezTo>
                    <a:pt x="349" y="195"/>
                    <a:pt x="341" y="185"/>
                    <a:pt x="331" y="181"/>
                  </a:cubicBezTo>
                  <a:cubicBezTo>
                    <a:pt x="325" y="180"/>
                    <a:pt x="321" y="174"/>
                    <a:pt x="321" y="168"/>
                  </a:cubicBezTo>
                  <a:cubicBezTo>
                    <a:pt x="321" y="162"/>
                    <a:pt x="325" y="156"/>
                    <a:pt x="331" y="155"/>
                  </a:cubicBezTo>
                  <a:cubicBezTo>
                    <a:pt x="342" y="151"/>
                    <a:pt x="349" y="141"/>
                    <a:pt x="349" y="130"/>
                  </a:cubicBezTo>
                  <a:cubicBezTo>
                    <a:pt x="349" y="119"/>
                    <a:pt x="342" y="109"/>
                    <a:pt x="331" y="105"/>
                  </a:cubicBezTo>
                  <a:cubicBezTo>
                    <a:pt x="325" y="104"/>
                    <a:pt x="321" y="98"/>
                    <a:pt x="321" y="92"/>
                  </a:cubicBezTo>
                  <a:cubicBezTo>
                    <a:pt x="321" y="86"/>
                    <a:pt x="325" y="80"/>
                    <a:pt x="331" y="79"/>
                  </a:cubicBezTo>
                  <a:cubicBezTo>
                    <a:pt x="342" y="75"/>
                    <a:pt x="349" y="65"/>
                    <a:pt x="349" y="54"/>
                  </a:cubicBezTo>
                  <a:cubicBezTo>
                    <a:pt x="349" y="40"/>
                    <a:pt x="337" y="28"/>
                    <a:pt x="323" y="28"/>
                  </a:cubicBezTo>
                  <a:lnTo>
                    <a:pt x="5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4" name="Freeform 48">
              <a:extLst>
                <a:ext uri="{FF2B5EF4-FFF2-40B4-BE49-F238E27FC236}">
                  <a16:creationId xmlns:a16="http://schemas.microsoft.com/office/drawing/2014/main" id="{568EADE5-43D7-423F-A6CF-AA7B24F00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288" y="2995613"/>
              <a:ext cx="246062" cy="30162"/>
            </a:xfrm>
            <a:custGeom>
              <a:avLst/>
              <a:gdLst>
                <a:gd name="T0" fmla="*/ 213 w 227"/>
                <a:gd name="T1" fmla="*/ 28 h 28"/>
                <a:gd name="T2" fmla="*/ 14 w 227"/>
                <a:gd name="T3" fmla="*/ 28 h 28"/>
                <a:gd name="T4" fmla="*/ 0 w 227"/>
                <a:gd name="T5" fmla="*/ 14 h 28"/>
                <a:gd name="T6" fmla="*/ 14 w 227"/>
                <a:gd name="T7" fmla="*/ 0 h 28"/>
                <a:gd name="T8" fmla="*/ 213 w 227"/>
                <a:gd name="T9" fmla="*/ 0 h 28"/>
                <a:gd name="T10" fmla="*/ 227 w 227"/>
                <a:gd name="T11" fmla="*/ 14 h 28"/>
                <a:gd name="T12" fmla="*/ 213 w 227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8">
                  <a:moveTo>
                    <a:pt x="213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221" y="0"/>
                    <a:pt x="227" y="6"/>
                    <a:pt x="227" y="14"/>
                  </a:cubicBezTo>
                  <a:cubicBezTo>
                    <a:pt x="227" y="22"/>
                    <a:pt x="221" y="28"/>
                    <a:pt x="21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5" name="Freeform 49">
              <a:extLst>
                <a:ext uri="{FF2B5EF4-FFF2-40B4-BE49-F238E27FC236}">
                  <a16:creationId xmlns:a16="http://schemas.microsoft.com/office/drawing/2014/main" id="{E0CDC1D4-026D-4902-8BE9-CEB277E02711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288" y="3076575"/>
              <a:ext cx="246062" cy="30162"/>
            </a:xfrm>
            <a:custGeom>
              <a:avLst/>
              <a:gdLst>
                <a:gd name="T0" fmla="*/ 213 w 227"/>
                <a:gd name="T1" fmla="*/ 28 h 28"/>
                <a:gd name="T2" fmla="*/ 14 w 227"/>
                <a:gd name="T3" fmla="*/ 28 h 28"/>
                <a:gd name="T4" fmla="*/ 0 w 227"/>
                <a:gd name="T5" fmla="*/ 14 h 28"/>
                <a:gd name="T6" fmla="*/ 14 w 227"/>
                <a:gd name="T7" fmla="*/ 0 h 28"/>
                <a:gd name="T8" fmla="*/ 213 w 227"/>
                <a:gd name="T9" fmla="*/ 0 h 28"/>
                <a:gd name="T10" fmla="*/ 227 w 227"/>
                <a:gd name="T11" fmla="*/ 14 h 28"/>
                <a:gd name="T12" fmla="*/ 213 w 227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8">
                  <a:moveTo>
                    <a:pt x="213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221" y="0"/>
                    <a:pt x="227" y="6"/>
                    <a:pt x="227" y="14"/>
                  </a:cubicBezTo>
                  <a:cubicBezTo>
                    <a:pt x="227" y="22"/>
                    <a:pt x="221" y="28"/>
                    <a:pt x="21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6" name="Freeform 50">
              <a:extLst>
                <a:ext uri="{FF2B5EF4-FFF2-40B4-BE49-F238E27FC236}">
                  <a16:creationId xmlns:a16="http://schemas.microsoft.com/office/drawing/2014/main" id="{658EF5DF-3443-4ECF-8907-8BA3B5EE36A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6750" y="2562225"/>
              <a:ext cx="211137" cy="376237"/>
            </a:xfrm>
            <a:custGeom>
              <a:avLst/>
              <a:gdLst>
                <a:gd name="T0" fmla="*/ 195 w 195"/>
                <a:gd name="T1" fmla="*/ 17 h 347"/>
                <a:gd name="T2" fmla="*/ 188 w 195"/>
                <a:gd name="T3" fmla="*/ 4 h 347"/>
                <a:gd name="T4" fmla="*/ 169 w 195"/>
                <a:gd name="T5" fmla="*/ 9 h 347"/>
                <a:gd name="T6" fmla="*/ 153 w 195"/>
                <a:gd name="T7" fmla="*/ 39 h 347"/>
                <a:gd name="T8" fmla="*/ 139 w 195"/>
                <a:gd name="T9" fmla="*/ 13 h 347"/>
                <a:gd name="T10" fmla="*/ 132 w 195"/>
                <a:gd name="T11" fmla="*/ 4 h 347"/>
                <a:gd name="T12" fmla="*/ 113 w 195"/>
                <a:gd name="T13" fmla="*/ 9 h 347"/>
                <a:gd name="T14" fmla="*/ 97 w 195"/>
                <a:gd name="T15" fmla="*/ 39 h 347"/>
                <a:gd name="T16" fmla="*/ 84 w 195"/>
                <a:gd name="T17" fmla="*/ 13 h 347"/>
                <a:gd name="T18" fmla="*/ 77 w 195"/>
                <a:gd name="T19" fmla="*/ 4 h 347"/>
                <a:gd name="T20" fmla="*/ 58 w 195"/>
                <a:gd name="T21" fmla="*/ 9 h 347"/>
                <a:gd name="T22" fmla="*/ 41 w 195"/>
                <a:gd name="T23" fmla="*/ 39 h 347"/>
                <a:gd name="T24" fmla="*/ 26 w 195"/>
                <a:gd name="T25" fmla="*/ 11 h 347"/>
                <a:gd name="T26" fmla="*/ 8 w 195"/>
                <a:gd name="T27" fmla="*/ 5 h 347"/>
                <a:gd name="T28" fmla="*/ 0 w 195"/>
                <a:gd name="T29" fmla="*/ 17 h 347"/>
                <a:gd name="T30" fmla="*/ 0 w 195"/>
                <a:gd name="T31" fmla="*/ 18 h 347"/>
                <a:gd name="T32" fmla="*/ 0 w 195"/>
                <a:gd name="T33" fmla="*/ 281 h 347"/>
                <a:gd name="T34" fmla="*/ 14 w 195"/>
                <a:gd name="T35" fmla="*/ 295 h 347"/>
                <a:gd name="T36" fmla="*/ 28 w 195"/>
                <a:gd name="T37" fmla="*/ 281 h 347"/>
                <a:gd name="T38" fmla="*/ 28 w 195"/>
                <a:gd name="T39" fmla="*/ 74 h 347"/>
                <a:gd name="T40" fmla="*/ 29 w 195"/>
                <a:gd name="T41" fmla="*/ 75 h 347"/>
                <a:gd name="T42" fmla="*/ 41 w 195"/>
                <a:gd name="T43" fmla="*/ 83 h 347"/>
                <a:gd name="T44" fmla="*/ 41 w 195"/>
                <a:gd name="T45" fmla="*/ 83 h 347"/>
                <a:gd name="T46" fmla="*/ 53 w 195"/>
                <a:gd name="T47" fmla="*/ 76 h 347"/>
                <a:gd name="T48" fmla="*/ 69 w 195"/>
                <a:gd name="T49" fmla="*/ 46 h 347"/>
                <a:gd name="T50" fmla="*/ 85 w 195"/>
                <a:gd name="T51" fmla="*/ 75 h 347"/>
                <a:gd name="T52" fmla="*/ 97 w 195"/>
                <a:gd name="T53" fmla="*/ 83 h 347"/>
                <a:gd name="T54" fmla="*/ 97 w 195"/>
                <a:gd name="T55" fmla="*/ 83 h 347"/>
                <a:gd name="T56" fmla="*/ 109 w 195"/>
                <a:gd name="T57" fmla="*/ 76 h 347"/>
                <a:gd name="T58" fmla="*/ 125 w 195"/>
                <a:gd name="T59" fmla="*/ 46 h 347"/>
                <a:gd name="T60" fmla="*/ 141 w 195"/>
                <a:gd name="T61" fmla="*/ 76 h 347"/>
                <a:gd name="T62" fmla="*/ 153 w 195"/>
                <a:gd name="T63" fmla="*/ 83 h 347"/>
                <a:gd name="T64" fmla="*/ 153 w 195"/>
                <a:gd name="T65" fmla="*/ 83 h 347"/>
                <a:gd name="T66" fmla="*/ 165 w 195"/>
                <a:gd name="T67" fmla="*/ 76 h 347"/>
                <a:gd name="T68" fmla="*/ 167 w 195"/>
                <a:gd name="T69" fmla="*/ 72 h 347"/>
                <a:gd name="T70" fmla="*/ 167 w 195"/>
                <a:gd name="T71" fmla="*/ 333 h 347"/>
                <a:gd name="T72" fmla="*/ 181 w 195"/>
                <a:gd name="T73" fmla="*/ 347 h 347"/>
                <a:gd name="T74" fmla="*/ 195 w 195"/>
                <a:gd name="T75" fmla="*/ 333 h 347"/>
                <a:gd name="T76" fmla="*/ 195 w 195"/>
                <a:gd name="T77" fmla="*/ 18 h 347"/>
                <a:gd name="T78" fmla="*/ 195 w 195"/>
                <a:gd name="T79" fmla="*/ 1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5" h="347">
                  <a:moveTo>
                    <a:pt x="195" y="17"/>
                  </a:moveTo>
                  <a:cubicBezTo>
                    <a:pt x="195" y="12"/>
                    <a:pt x="193" y="6"/>
                    <a:pt x="188" y="4"/>
                  </a:cubicBezTo>
                  <a:cubicBezTo>
                    <a:pt x="181" y="0"/>
                    <a:pt x="172" y="3"/>
                    <a:pt x="169" y="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8" y="9"/>
                    <a:pt x="135" y="6"/>
                    <a:pt x="132" y="4"/>
                  </a:cubicBezTo>
                  <a:cubicBezTo>
                    <a:pt x="125" y="0"/>
                    <a:pt x="116" y="3"/>
                    <a:pt x="113" y="9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3" y="9"/>
                    <a:pt x="80" y="6"/>
                    <a:pt x="77" y="4"/>
                  </a:cubicBezTo>
                  <a:cubicBezTo>
                    <a:pt x="70" y="0"/>
                    <a:pt x="61" y="2"/>
                    <a:pt x="58" y="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3" y="4"/>
                    <a:pt x="14" y="1"/>
                    <a:pt x="8" y="5"/>
                  </a:cubicBezTo>
                  <a:cubicBezTo>
                    <a:pt x="3" y="7"/>
                    <a:pt x="0" y="12"/>
                    <a:pt x="0" y="1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9"/>
                    <a:pt x="6" y="295"/>
                    <a:pt x="14" y="295"/>
                  </a:cubicBezTo>
                  <a:cubicBezTo>
                    <a:pt x="22" y="295"/>
                    <a:pt x="28" y="289"/>
                    <a:pt x="28" y="281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31" y="80"/>
                    <a:pt x="36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6" y="83"/>
                    <a:pt x="51" y="80"/>
                    <a:pt x="53" y="76"/>
                  </a:cubicBezTo>
                  <a:cubicBezTo>
                    <a:pt x="69" y="46"/>
                    <a:pt x="69" y="46"/>
                    <a:pt x="69" y="46"/>
                  </a:cubicBezTo>
                  <a:cubicBezTo>
                    <a:pt x="85" y="75"/>
                    <a:pt x="85" y="75"/>
                    <a:pt x="85" y="75"/>
                  </a:cubicBezTo>
                  <a:cubicBezTo>
                    <a:pt x="87" y="80"/>
                    <a:pt x="92" y="83"/>
                    <a:pt x="97" y="83"/>
                  </a:cubicBezTo>
                  <a:cubicBezTo>
                    <a:pt x="97" y="83"/>
                    <a:pt x="97" y="83"/>
                    <a:pt x="97" y="83"/>
                  </a:cubicBezTo>
                  <a:cubicBezTo>
                    <a:pt x="102" y="83"/>
                    <a:pt x="107" y="80"/>
                    <a:pt x="109" y="76"/>
                  </a:cubicBezTo>
                  <a:cubicBezTo>
                    <a:pt x="125" y="46"/>
                    <a:pt x="125" y="46"/>
                    <a:pt x="125" y="46"/>
                  </a:cubicBezTo>
                  <a:cubicBezTo>
                    <a:pt x="141" y="76"/>
                    <a:pt x="141" y="76"/>
                    <a:pt x="141" y="76"/>
                  </a:cubicBezTo>
                  <a:cubicBezTo>
                    <a:pt x="143" y="80"/>
                    <a:pt x="148" y="83"/>
                    <a:pt x="153" y="83"/>
                  </a:cubicBezTo>
                  <a:cubicBezTo>
                    <a:pt x="153" y="83"/>
                    <a:pt x="153" y="83"/>
                    <a:pt x="153" y="83"/>
                  </a:cubicBezTo>
                  <a:cubicBezTo>
                    <a:pt x="158" y="83"/>
                    <a:pt x="163" y="80"/>
                    <a:pt x="165" y="76"/>
                  </a:cubicBezTo>
                  <a:cubicBezTo>
                    <a:pt x="167" y="72"/>
                    <a:pt x="167" y="72"/>
                    <a:pt x="167" y="72"/>
                  </a:cubicBezTo>
                  <a:cubicBezTo>
                    <a:pt x="167" y="333"/>
                    <a:pt x="167" y="333"/>
                    <a:pt x="167" y="333"/>
                  </a:cubicBezTo>
                  <a:cubicBezTo>
                    <a:pt x="167" y="341"/>
                    <a:pt x="173" y="347"/>
                    <a:pt x="181" y="347"/>
                  </a:cubicBezTo>
                  <a:cubicBezTo>
                    <a:pt x="189" y="347"/>
                    <a:pt x="195" y="341"/>
                    <a:pt x="195" y="333"/>
                  </a:cubicBezTo>
                  <a:cubicBezTo>
                    <a:pt x="195" y="18"/>
                    <a:pt x="195" y="18"/>
                    <a:pt x="195" y="18"/>
                  </a:cubicBezTo>
                  <a:cubicBezTo>
                    <a:pt x="195" y="18"/>
                    <a:pt x="195" y="18"/>
                    <a:pt x="19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87" name="그림 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852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E1FDF7-0DD1-4EE7-8BEC-D7E96CBD1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15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960B06F-A7DA-46CE-8344-E8BAC6CF3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마케팅 전략</a:t>
            </a:r>
          </a:p>
        </p:txBody>
      </p:sp>
      <p:grpSp>
        <p:nvGrpSpPr>
          <p:cNvPr id="127" name="그룹 126">
            <a:extLst>
              <a:ext uri="{FF2B5EF4-FFF2-40B4-BE49-F238E27FC236}">
                <a16:creationId xmlns:a16="http://schemas.microsoft.com/office/drawing/2014/main" id="{F53942DB-328A-468D-8018-53F4120E2AA9}"/>
              </a:ext>
            </a:extLst>
          </p:cNvPr>
          <p:cNvGrpSpPr/>
          <p:nvPr/>
        </p:nvGrpSpPr>
        <p:grpSpPr>
          <a:xfrm>
            <a:off x="4308934" y="2331419"/>
            <a:ext cx="3558612" cy="3566372"/>
            <a:chOff x="4308934" y="2331419"/>
            <a:chExt cx="3558612" cy="3566372"/>
          </a:xfrm>
        </p:grpSpPr>
        <p:sp>
          <p:nvSpPr>
            <p:cNvPr id="128" name="Freeform 5">
              <a:extLst>
                <a:ext uri="{FF2B5EF4-FFF2-40B4-BE49-F238E27FC236}">
                  <a16:creationId xmlns:a16="http://schemas.microsoft.com/office/drawing/2014/main" id="{21594001-7CF5-4783-B958-1B82F85A22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1927" y="2331419"/>
              <a:ext cx="1572121" cy="1727315"/>
            </a:xfrm>
            <a:custGeom>
              <a:avLst/>
              <a:gdLst>
                <a:gd name="T0" fmla="*/ 2066 w 2944"/>
                <a:gd name="T1" fmla="*/ 0 h 3234"/>
                <a:gd name="T2" fmla="*/ 0 w 2944"/>
                <a:gd name="T3" fmla="*/ 2789 h 3234"/>
                <a:gd name="T4" fmla="*/ 1089 w 2944"/>
                <a:gd name="T5" fmla="*/ 3234 h 3234"/>
                <a:gd name="T6" fmla="*/ 2944 w 2944"/>
                <a:gd name="T7" fmla="*/ 0 h 3234"/>
                <a:gd name="T8" fmla="*/ 2066 w 2944"/>
                <a:gd name="T9" fmla="*/ 0 h 3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44" h="3234">
                  <a:moveTo>
                    <a:pt x="2066" y="0"/>
                  </a:moveTo>
                  <a:cubicBezTo>
                    <a:pt x="2066" y="0"/>
                    <a:pt x="2222" y="2078"/>
                    <a:pt x="0" y="2789"/>
                  </a:cubicBezTo>
                  <a:cubicBezTo>
                    <a:pt x="0" y="2789"/>
                    <a:pt x="533" y="2845"/>
                    <a:pt x="1089" y="3234"/>
                  </a:cubicBezTo>
                  <a:cubicBezTo>
                    <a:pt x="1089" y="3234"/>
                    <a:pt x="2933" y="2367"/>
                    <a:pt x="2944" y="0"/>
                  </a:cubicBezTo>
                  <a:lnTo>
                    <a:pt x="206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9" name="Freeform 6">
              <a:extLst>
                <a:ext uri="{FF2B5EF4-FFF2-40B4-BE49-F238E27FC236}">
                  <a16:creationId xmlns:a16="http://schemas.microsoft.com/office/drawing/2014/main" id="{7C4F116C-3E58-40F9-B821-6A1A3C43DF3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41782" y="2772172"/>
              <a:ext cx="1725764" cy="1570569"/>
            </a:xfrm>
            <a:custGeom>
              <a:avLst/>
              <a:gdLst>
                <a:gd name="T0" fmla="*/ 3233 w 3233"/>
                <a:gd name="T1" fmla="*/ 2066 h 2944"/>
                <a:gd name="T2" fmla="*/ 444 w 3233"/>
                <a:gd name="T3" fmla="*/ 0 h 2944"/>
                <a:gd name="T4" fmla="*/ 0 w 3233"/>
                <a:gd name="T5" fmla="*/ 1089 h 2944"/>
                <a:gd name="T6" fmla="*/ 3233 w 3233"/>
                <a:gd name="T7" fmla="*/ 2944 h 2944"/>
                <a:gd name="T8" fmla="*/ 3233 w 3233"/>
                <a:gd name="T9" fmla="*/ 2066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2944">
                  <a:moveTo>
                    <a:pt x="3233" y="2066"/>
                  </a:moveTo>
                  <a:cubicBezTo>
                    <a:pt x="3233" y="2066"/>
                    <a:pt x="1155" y="2222"/>
                    <a:pt x="444" y="0"/>
                  </a:cubicBezTo>
                  <a:cubicBezTo>
                    <a:pt x="444" y="0"/>
                    <a:pt x="389" y="533"/>
                    <a:pt x="0" y="1089"/>
                  </a:cubicBezTo>
                  <a:cubicBezTo>
                    <a:pt x="0" y="1089"/>
                    <a:pt x="867" y="2933"/>
                    <a:pt x="3233" y="2944"/>
                  </a:cubicBezTo>
                  <a:lnTo>
                    <a:pt x="3233" y="206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0" name="Freeform 7">
              <a:extLst>
                <a:ext uri="{FF2B5EF4-FFF2-40B4-BE49-F238E27FC236}">
                  <a16:creationId xmlns:a16="http://schemas.microsoft.com/office/drawing/2014/main" id="{A62C8A19-1F8C-454B-8DC6-DAB46D20F007}"/>
                </a:ext>
              </a:extLst>
            </p:cNvPr>
            <p:cNvSpPr>
              <a:spLocks/>
            </p:cNvSpPr>
            <p:nvPr/>
          </p:nvSpPr>
          <p:spPr bwMode="auto">
            <a:xfrm>
              <a:off x="5857776" y="4172027"/>
              <a:ext cx="1572121" cy="1725764"/>
            </a:xfrm>
            <a:custGeom>
              <a:avLst/>
              <a:gdLst>
                <a:gd name="T0" fmla="*/ 877 w 2944"/>
                <a:gd name="T1" fmla="*/ 3233 h 3233"/>
                <a:gd name="T2" fmla="*/ 2944 w 2944"/>
                <a:gd name="T3" fmla="*/ 444 h 3233"/>
                <a:gd name="T4" fmla="*/ 1855 w 2944"/>
                <a:gd name="T5" fmla="*/ 0 h 3233"/>
                <a:gd name="T6" fmla="*/ 0 w 2944"/>
                <a:gd name="T7" fmla="*/ 3233 h 3233"/>
                <a:gd name="T8" fmla="*/ 877 w 2944"/>
                <a:gd name="T9" fmla="*/ 3233 h 3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44" h="3233">
                  <a:moveTo>
                    <a:pt x="877" y="3233"/>
                  </a:moveTo>
                  <a:cubicBezTo>
                    <a:pt x="877" y="3233"/>
                    <a:pt x="722" y="1155"/>
                    <a:pt x="2944" y="444"/>
                  </a:cubicBezTo>
                  <a:cubicBezTo>
                    <a:pt x="2944" y="444"/>
                    <a:pt x="2411" y="389"/>
                    <a:pt x="1855" y="0"/>
                  </a:cubicBezTo>
                  <a:cubicBezTo>
                    <a:pt x="1855" y="0"/>
                    <a:pt x="11" y="867"/>
                    <a:pt x="0" y="3233"/>
                  </a:cubicBezTo>
                  <a:lnTo>
                    <a:pt x="877" y="323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1" name="Freeform 8">
              <a:extLst>
                <a:ext uri="{FF2B5EF4-FFF2-40B4-BE49-F238E27FC236}">
                  <a16:creationId xmlns:a16="http://schemas.microsoft.com/office/drawing/2014/main" id="{0ED036D2-120E-41E9-8259-8ED1E2450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8934" y="3880261"/>
              <a:ext cx="1727316" cy="1572120"/>
            </a:xfrm>
            <a:custGeom>
              <a:avLst/>
              <a:gdLst>
                <a:gd name="T0" fmla="*/ 0 w 3233"/>
                <a:gd name="T1" fmla="*/ 878 h 2945"/>
                <a:gd name="T2" fmla="*/ 2788 w 3233"/>
                <a:gd name="T3" fmla="*/ 2945 h 2945"/>
                <a:gd name="T4" fmla="*/ 3233 w 3233"/>
                <a:gd name="T5" fmla="*/ 1856 h 2945"/>
                <a:gd name="T6" fmla="*/ 0 w 3233"/>
                <a:gd name="T7" fmla="*/ 0 h 2945"/>
                <a:gd name="T8" fmla="*/ 0 w 3233"/>
                <a:gd name="T9" fmla="*/ 878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3" h="2945">
                  <a:moveTo>
                    <a:pt x="0" y="878"/>
                  </a:moveTo>
                  <a:cubicBezTo>
                    <a:pt x="0" y="878"/>
                    <a:pt x="2077" y="723"/>
                    <a:pt x="2788" y="2945"/>
                  </a:cubicBezTo>
                  <a:cubicBezTo>
                    <a:pt x="2788" y="2945"/>
                    <a:pt x="2844" y="2412"/>
                    <a:pt x="3233" y="1856"/>
                  </a:cubicBezTo>
                  <a:cubicBezTo>
                    <a:pt x="3233" y="1856"/>
                    <a:pt x="2366" y="12"/>
                    <a:pt x="0" y="0"/>
                  </a:cubicBezTo>
                  <a:lnTo>
                    <a:pt x="0" y="878"/>
                  </a:ln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33" name="Oval 12">
            <a:extLst>
              <a:ext uri="{FF2B5EF4-FFF2-40B4-BE49-F238E27FC236}">
                <a16:creationId xmlns:a16="http://schemas.microsoft.com/office/drawing/2014/main" id="{11420126-5F94-4F29-8AFB-F79DF5F0F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5865" y="4963519"/>
            <a:ext cx="900128" cy="9001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34" name="Freeform 15">
            <a:extLst>
              <a:ext uri="{FF2B5EF4-FFF2-40B4-BE49-F238E27FC236}">
                <a16:creationId xmlns:a16="http://schemas.microsoft.com/office/drawing/2014/main" id="{3E0C93B9-EE8B-48F0-8D96-D6055DF24811}"/>
              </a:ext>
            </a:extLst>
          </p:cNvPr>
          <p:cNvSpPr>
            <a:spLocks/>
          </p:cNvSpPr>
          <p:nvPr/>
        </p:nvSpPr>
        <p:spPr bwMode="auto">
          <a:xfrm>
            <a:off x="6885164" y="4879714"/>
            <a:ext cx="1286563" cy="1258627"/>
          </a:xfrm>
          <a:custGeom>
            <a:avLst/>
            <a:gdLst>
              <a:gd name="T0" fmla="*/ 0 w 2411"/>
              <a:gd name="T1" fmla="*/ 1894 h 2356"/>
              <a:gd name="T2" fmla="*/ 65 w 2411"/>
              <a:gd name="T3" fmla="*/ 2168 h 2356"/>
              <a:gd name="T4" fmla="*/ 161 w 2411"/>
              <a:gd name="T5" fmla="*/ 2055 h 2356"/>
              <a:gd name="T6" fmla="*/ 1068 w 2411"/>
              <a:gd name="T7" fmla="*/ 2338 h 2356"/>
              <a:gd name="T8" fmla="*/ 1992 w 2411"/>
              <a:gd name="T9" fmla="*/ 1926 h 2356"/>
              <a:gd name="T10" fmla="*/ 2342 w 2411"/>
              <a:gd name="T11" fmla="*/ 1125 h 2356"/>
              <a:gd name="T12" fmla="*/ 2122 w 2411"/>
              <a:gd name="T13" fmla="*/ 295 h 2356"/>
              <a:gd name="T14" fmla="*/ 2074 w 2411"/>
              <a:gd name="T15" fmla="*/ 230 h 2356"/>
              <a:gd name="T16" fmla="*/ 1888 w 2411"/>
              <a:gd name="T17" fmla="*/ 6 h 2356"/>
              <a:gd name="T18" fmla="*/ 1871 w 2411"/>
              <a:gd name="T19" fmla="*/ 0 h 2356"/>
              <a:gd name="T20" fmla="*/ 1853 w 2411"/>
              <a:gd name="T21" fmla="*/ 8 h 2356"/>
              <a:gd name="T22" fmla="*/ 1854 w 2411"/>
              <a:gd name="T23" fmla="*/ 43 h 2356"/>
              <a:gd name="T24" fmla="*/ 2034 w 2411"/>
              <a:gd name="T25" fmla="*/ 260 h 2356"/>
              <a:gd name="T26" fmla="*/ 2082 w 2411"/>
              <a:gd name="T27" fmla="*/ 325 h 2356"/>
              <a:gd name="T28" fmla="*/ 1955 w 2411"/>
              <a:gd name="T29" fmla="*/ 1893 h 2356"/>
              <a:gd name="T30" fmla="*/ 1065 w 2411"/>
              <a:gd name="T31" fmla="*/ 2288 h 2356"/>
              <a:gd name="T32" fmla="*/ 194 w 2411"/>
              <a:gd name="T33" fmla="*/ 2017 h 2356"/>
              <a:gd name="T34" fmla="*/ 281 w 2411"/>
              <a:gd name="T35" fmla="*/ 1915 h 2356"/>
              <a:gd name="T36" fmla="*/ 0 w 2411"/>
              <a:gd name="T37" fmla="*/ 1894 h 23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11" h="2356">
                <a:moveTo>
                  <a:pt x="0" y="1894"/>
                </a:moveTo>
                <a:lnTo>
                  <a:pt x="65" y="2168"/>
                </a:lnTo>
                <a:lnTo>
                  <a:pt x="161" y="2055"/>
                </a:lnTo>
                <a:cubicBezTo>
                  <a:pt x="374" y="2251"/>
                  <a:pt x="713" y="2356"/>
                  <a:pt x="1068" y="2338"/>
                </a:cubicBezTo>
                <a:cubicBezTo>
                  <a:pt x="1441" y="2319"/>
                  <a:pt x="1778" y="2168"/>
                  <a:pt x="1992" y="1926"/>
                </a:cubicBezTo>
                <a:cubicBezTo>
                  <a:pt x="2189" y="1703"/>
                  <a:pt x="2313" y="1418"/>
                  <a:pt x="2342" y="1125"/>
                </a:cubicBezTo>
                <a:cubicBezTo>
                  <a:pt x="2373" y="819"/>
                  <a:pt x="2295" y="524"/>
                  <a:pt x="2122" y="295"/>
                </a:cubicBezTo>
                <a:cubicBezTo>
                  <a:pt x="2106" y="273"/>
                  <a:pt x="2090" y="252"/>
                  <a:pt x="2074" y="230"/>
                </a:cubicBezTo>
                <a:cubicBezTo>
                  <a:pt x="2018" y="153"/>
                  <a:pt x="1960" y="73"/>
                  <a:pt x="1888" y="6"/>
                </a:cubicBezTo>
                <a:cubicBezTo>
                  <a:pt x="1883" y="2"/>
                  <a:pt x="1877" y="0"/>
                  <a:pt x="1871" y="0"/>
                </a:cubicBezTo>
                <a:cubicBezTo>
                  <a:pt x="1864" y="0"/>
                  <a:pt x="1858" y="2"/>
                  <a:pt x="1853" y="8"/>
                </a:cubicBezTo>
                <a:cubicBezTo>
                  <a:pt x="1843" y="18"/>
                  <a:pt x="1844" y="33"/>
                  <a:pt x="1854" y="43"/>
                </a:cubicBezTo>
                <a:cubicBezTo>
                  <a:pt x="1922" y="106"/>
                  <a:pt x="1979" y="184"/>
                  <a:pt x="2034" y="260"/>
                </a:cubicBezTo>
                <a:cubicBezTo>
                  <a:pt x="2050" y="281"/>
                  <a:pt x="2066" y="303"/>
                  <a:pt x="2082" y="325"/>
                </a:cubicBezTo>
                <a:cubicBezTo>
                  <a:pt x="2411" y="763"/>
                  <a:pt x="2356" y="1437"/>
                  <a:pt x="1955" y="1893"/>
                </a:cubicBezTo>
                <a:cubicBezTo>
                  <a:pt x="1749" y="2125"/>
                  <a:pt x="1425" y="2270"/>
                  <a:pt x="1065" y="2288"/>
                </a:cubicBezTo>
                <a:cubicBezTo>
                  <a:pt x="722" y="2306"/>
                  <a:pt x="397" y="2205"/>
                  <a:pt x="194" y="2017"/>
                </a:cubicBezTo>
                <a:lnTo>
                  <a:pt x="281" y="1915"/>
                </a:lnTo>
                <a:lnTo>
                  <a:pt x="0" y="1894"/>
                </a:ln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48" name="Oval 9">
            <a:extLst>
              <a:ext uri="{FF2B5EF4-FFF2-40B4-BE49-F238E27FC236}">
                <a16:creationId xmlns:a16="http://schemas.microsoft.com/office/drawing/2014/main" id="{680B4155-EAA0-48D5-8599-6C500EC91E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765" y="2336075"/>
            <a:ext cx="900128" cy="90012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49" name="Freeform 13">
            <a:extLst>
              <a:ext uri="{FF2B5EF4-FFF2-40B4-BE49-F238E27FC236}">
                <a16:creationId xmlns:a16="http://schemas.microsoft.com/office/drawing/2014/main" id="{68D9A394-D95F-47F4-8F95-E8489406F4E4}"/>
              </a:ext>
            </a:extLst>
          </p:cNvPr>
          <p:cNvSpPr>
            <a:spLocks/>
          </p:cNvSpPr>
          <p:nvPr/>
        </p:nvSpPr>
        <p:spPr bwMode="auto">
          <a:xfrm>
            <a:off x="4020272" y="2083108"/>
            <a:ext cx="1288115" cy="1258627"/>
          </a:xfrm>
          <a:custGeom>
            <a:avLst/>
            <a:gdLst>
              <a:gd name="T0" fmla="*/ 2412 w 2412"/>
              <a:gd name="T1" fmla="*/ 463 h 2357"/>
              <a:gd name="T2" fmla="*/ 2347 w 2412"/>
              <a:gd name="T3" fmla="*/ 188 h 2357"/>
              <a:gd name="T4" fmla="*/ 2250 w 2412"/>
              <a:gd name="T5" fmla="*/ 301 h 2357"/>
              <a:gd name="T6" fmla="*/ 1344 w 2412"/>
              <a:gd name="T7" fmla="*/ 19 h 2357"/>
              <a:gd name="T8" fmla="*/ 420 w 2412"/>
              <a:gd name="T9" fmla="*/ 431 h 2357"/>
              <a:gd name="T10" fmla="*/ 69 w 2412"/>
              <a:gd name="T11" fmla="*/ 1231 h 2357"/>
              <a:gd name="T12" fmla="*/ 290 w 2412"/>
              <a:gd name="T13" fmla="*/ 2062 h 2357"/>
              <a:gd name="T14" fmla="*/ 337 w 2412"/>
              <a:gd name="T15" fmla="*/ 2127 h 2357"/>
              <a:gd name="T16" fmla="*/ 524 w 2412"/>
              <a:gd name="T17" fmla="*/ 2350 h 2357"/>
              <a:gd name="T18" fmla="*/ 541 w 2412"/>
              <a:gd name="T19" fmla="*/ 2357 h 2357"/>
              <a:gd name="T20" fmla="*/ 559 w 2412"/>
              <a:gd name="T21" fmla="*/ 2349 h 2357"/>
              <a:gd name="T22" fmla="*/ 558 w 2412"/>
              <a:gd name="T23" fmla="*/ 2314 h 2357"/>
              <a:gd name="T24" fmla="*/ 378 w 2412"/>
              <a:gd name="T25" fmla="*/ 2097 h 2357"/>
              <a:gd name="T26" fmla="*/ 330 w 2412"/>
              <a:gd name="T27" fmla="*/ 2032 h 2357"/>
              <a:gd name="T28" fmla="*/ 457 w 2412"/>
              <a:gd name="T29" fmla="*/ 464 h 2357"/>
              <a:gd name="T30" fmla="*/ 1346 w 2412"/>
              <a:gd name="T31" fmla="*/ 69 h 2357"/>
              <a:gd name="T32" fmla="*/ 2218 w 2412"/>
              <a:gd name="T33" fmla="*/ 339 h 2357"/>
              <a:gd name="T34" fmla="*/ 2130 w 2412"/>
              <a:gd name="T35" fmla="*/ 442 h 2357"/>
              <a:gd name="T36" fmla="*/ 2412 w 2412"/>
              <a:gd name="T37" fmla="*/ 463 h 23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412" h="2357">
                <a:moveTo>
                  <a:pt x="2412" y="463"/>
                </a:moveTo>
                <a:lnTo>
                  <a:pt x="2347" y="188"/>
                </a:lnTo>
                <a:lnTo>
                  <a:pt x="2250" y="301"/>
                </a:lnTo>
                <a:cubicBezTo>
                  <a:pt x="2038" y="106"/>
                  <a:pt x="1699" y="0"/>
                  <a:pt x="1344" y="19"/>
                </a:cubicBezTo>
                <a:cubicBezTo>
                  <a:pt x="970" y="38"/>
                  <a:pt x="634" y="188"/>
                  <a:pt x="420" y="431"/>
                </a:cubicBezTo>
                <a:cubicBezTo>
                  <a:pt x="223" y="654"/>
                  <a:pt x="99" y="938"/>
                  <a:pt x="69" y="1231"/>
                </a:cubicBezTo>
                <a:cubicBezTo>
                  <a:pt x="39" y="1538"/>
                  <a:pt x="117" y="1833"/>
                  <a:pt x="290" y="2062"/>
                </a:cubicBezTo>
                <a:cubicBezTo>
                  <a:pt x="306" y="2083"/>
                  <a:pt x="321" y="2105"/>
                  <a:pt x="337" y="2127"/>
                </a:cubicBezTo>
                <a:cubicBezTo>
                  <a:pt x="394" y="2204"/>
                  <a:pt x="452" y="2284"/>
                  <a:pt x="524" y="2350"/>
                </a:cubicBezTo>
                <a:cubicBezTo>
                  <a:pt x="528" y="2355"/>
                  <a:pt x="535" y="2357"/>
                  <a:pt x="541" y="2357"/>
                </a:cubicBezTo>
                <a:cubicBezTo>
                  <a:pt x="547" y="2357"/>
                  <a:pt x="554" y="2354"/>
                  <a:pt x="559" y="2349"/>
                </a:cubicBezTo>
                <a:cubicBezTo>
                  <a:pt x="568" y="2339"/>
                  <a:pt x="568" y="2323"/>
                  <a:pt x="558" y="2314"/>
                </a:cubicBezTo>
                <a:cubicBezTo>
                  <a:pt x="489" y="2251"/>
                  <a:pt x="433" y="2173"/>
                  <a:pt x="378" y="2097"/>
                </a:cubicBezTo>
                <a:cubicBezTo>
                  <a:pt x="362" y="2075"/>
                  <a:pt x="346" y="2053"/>
                  <a:pt x="330" y="2032"/>
                </a:cubicBezTo>
                <a:cubicBezTo>
                  <a:pt x="0" y="1594"/>
                  <a:pt x="55" y="920"/>
                  <a:pt x="457" y="464"/>
                </a:cubicBezTo>
                <a:cubicBezTo>
                  <a:pt x="662" y="231"/>
                  <a:pt x="986" y="87"/>
                  <a:pt x="1346" y="69"/>
                </a:cubicBezTo>
                <a:cubicBezTo>
                  <a:pt x="1689" y="51"/>
                  <a:pt x="2015" y="152"/>
                  <a:pt x="2218" y="339"/>
                </a:cubicBezTo>
                <a:lnTo>
                  <a:pt x="2130" y="442"/>
                </a:lnTo>
                <a:lnTo>
                  <a:pt x="2412" y="46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4" name="Oval 10">
            <a:extLst>
              <a:ext uri="{FF2B5EF4-FFF2-40B4-BE49-F238E27FC236}">
                <a16:creationId xmlns:a16="http://schemas.microsoft.com/office/drawing/2014/main" id="{80C01463-34C8-467A-970D-EFECE96697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65865" y="2336075"/>
            <a:ext cx="900128" cy="9001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65" name="Freeform 14">
            <a:extLst>
              <a:ext uri="{FF2B5EF4-FFF2-40B4-BE49-F238E27FC236}">
                <a16:creationId xmlns:a16="http://schemas.microsoft.com/office/drawing/2014/main" id="{970974C0-7FE9-4285-9CCD-B463B84921F9}"/>
              </a:ext>
            </a:extLst>
          </p:cNvPr>
          <p:cNvSpPr>
            <a:spLocks/>
          </p:cNvSpPr>
          <p:nvPr/>
        </p:nvSpPr>
        <p:spPr bwMode="auto">
          <a:xfrm>
            <a:off x="6869644" y="2027238"/>
            <a:ext cx="1257076" cy="1288115"/>
          </a:xfrm>
          <a:custGeom>
            <a:avLst/>
            <a:gdLst>
              <a:gd name="T0" fmla="*/ 1894 w 2356"/>
              <a:gd name="T1" fmla="*/ 2412 h 2412"/>
              <a:gd name="T2" fmla="*/ 2169 w 2356"/>
              <a:gd name="T3" fmla="*/ 2347 h 2412"/>
              <a:gd name="T4" fmla="*/ 2055 w 2356"/>
              <a:gd name="T5" fmla="*/ 2250 h 2412"/>
              <a:gd name="T6" fmla="*/ 2338 w 2356"/>
              <a:gd name="T7" fmla="*/ 1344 h 2412"/>
              <a:gd name="T8" fmla="*/ 1926 w 2356"/>
              <a:gd name="T9" fmla="*/ 420 h 2412"/>
              <a:gd name="T10" fmla="*/ 1125 w 2356"/>
              <a:gd name="T11" fmla="*/ 70 h 2412"/>
              <a:gd name="T12" fmla="*/ 295 w 2356"/>
              <a:gd name="T13" fmla="*/ 290 h 2412"/>
              <a:gd name="T14" fmla="*/ 230 w 2356"/>
              <a:gd name="T15" fmla="*/ 337 h 2412"/>
              <a:gd name="T16" fmla="*/ 6 w 2356"/>
              <a:gd name="T17" fmla="*/ 524 h 2412"/>
              <a:gd name="T18" fmla="*/ 0 w 2356"/>
              <a:gd name="T19" fmla="*/ 541 h 2412"/>
              <a:gd name="T20" fmla="*/ 8 w 2356"/>
              <a:gd name="T21" fmla="*/ 559 h 2412"/>
              <a:gd name="T22" fmla="*/ 43 w 2356"/>
              <a:gd name="T23" fmla="*/ 558 h 2412"/>
              <a:gd name="T24" fmla="*/ 260 w 2356"/>
              <a:gd name="T25" fmla="*/ 378 h 2412"/>
              <a:gd name="T26" fmla="*/ 325 w 2356"/>
              <a:gd name="T27" fmla="*/ 330 h 2412"/>
              <a:gd name="T28" fmla="*/ 1893 w 2356"/>
              <a:gd name="T29" fmla="*/ 457 h 2412"/>
              <a:gd name="T30" fmla="*/ 2288 w 2356"/>
              <a:gd name="T31" fmla="*/ 1346 h 2412"/>
              <a:gd name="T32" fmla="*/ 2017 w 2356"/>
              <a:gd name="T33" fmla="*/ 2218 h 2412"/>
              <a:gd name="T34" fmla="*/ 1915 w 2356"/>
              <a:gd name="T35" fmla="*/ 2131 h 2412"/>
              <a:gd name="T36" fmla="*/ 1894 w 2356"/>
              <a:gd name="T37" fmla="*/ 2412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56" h="2412">
                <a:moveTo>
                  <a:pt x="1894" y="2412"/>
                </a:moveTo>
                <a:lnTo>
                  <a:pt x="2169" y="2347"/>
                </a:lnTo>
                <a:lnTo>
                  <a:pt x="2055" y="2250"/>
                </a:lnTo>
                <a:cubicBezTo>
                  <a:pt x="2251" y="2038"/>
                  <a:pt x="2356" y="1699"/>
                  <a:pt x="2338" y="1344"/>
                </a:cubicBezTo>
                <a:cubicBezTo>
                  <a:pt x="2319" y="970"/>
                  <a:pt x="2169" y="634"/>
                  <a:pt x="1926" y="420"/>
                </a:cubicBezTo>
                <a:cubicBezTo>
                  <a:pt x="1703" y="223"/>
                  <a:pt x="1419" y="99"/>
                  <a:pt x="1125" y="70"/>
                </a:cubicBezTo>
                <a:cubicBezTo>
                  <a:pt x="819" y="39"/>
                  <a:pt x="524" y="117"/>
                  <a:pt x="295" y="290"/>
                </a:cubicBezTo>
                <a:cubicBezTo>
                  <a:pt x="274" y="306"/>
                  <a:pt x="252" y="321"/>
                  <a:pt x="230" y="337"/>
                </a:cubicBezTo>
                <a:cubicBezTo>
                  <a:pt x="153" y="394"/>
                  <a:pt x="73" y="452"/>
                  <a:pt x="6" y="524"/>
                </a:cubicBezTo>
                <a:cubicBezTo>
                  <a:pt x="2" y="529"/>
                  <a:pt x="0" y="535"/>
                  <a:pt x="0" y="541"/>
                </a:cubicBezTo>
                <a:cubicBezTo>
                  <a:pt x="0" y="547"/>
                  <a:pt x="2" y="554"/>
                  <a:pt x="8" y="559"/>
                </a:cubicBezTo>
                <a:cubicBezTo>
                  <a:pt x="18" y="568"/>
                  <a:pt x="34" y="568"/>
                  <a:pt x="43" y="558"/>
                </a:cubicBezTo>
                <a:cubicBezTo>
                  <a:pt x="106" y="489"/>
                  <a:pt x="184" y="433"/>
                  <a:pt x="260" y="378"/>
                </a:cubicBezTo>
                <a:cubicBezTo>
                  <a:pt x="282" y="362"/>
                  <a:pt x="303" y="346"/>
                  <a:pt x="325" y="330"/>
                </a:cubicBezTo>
                <a:cubicBezTo>
                  <a:pt x="763" y="0"/>
                  <a:pt x="1437" y="55"/>
                  <a:pt x="1893" y="457"/>
                </a:cubicBezTo>
                <a:cubicBezTo>
                  <a:pt x="2125" y="662"/>
                  <a:pt x="2270" y="986"/>
                  <a:pt x="2288" y="1346"/>
                </a:cubicBezTo>
                <a:cubicBezTo>
                  <a:pt x="2306" y="1689"/>
                  <a:pt x="2205" y="2015"/>
                  <a:pt x="2017" y="2218"/>
                </a:cubicBezTo>
                <a:lnTo>
                  <a:pt x="1915" y="2131"/>
                </a:lnTo>
                <a:lnTo>
                  <a:pt x="1894" y="2412"/>
                </a:ln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7" name="Oval 11">
            <a:extLst>
              <a:ext uri="{FF2B5EF4-FFF2-40B4-BE49-F238E27FC236}">
                <a16:creationId xmlns:a16="http://schemas.microsoft.com/office/drawing/2014/main" id="{BEC6047E-DC09-496E-AEB4-EEBC0A9871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33765" y="4963519"/>
            <a:ext cx="900128" cy="90012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88" name="Freeform 16">
            <a:extLst>
              <a:ext uri="{FF2B5EF4-FFF2-40B4-BE49-F238E27FC236}">
                <a16:creationId xmlns:a16="http://schemas.microsoft.com/office/drawing/2014/main" id="{69C23447-2066-4511-83C5-1E9BA5F5B6BE}"/>
              </a:ext>
            </a:extLst>
          </p:cNvPr>
          <p:cNvSpPr>
            <a:spLocks/>
          </p:cNvSpPr>
          <p:nvPr/>
        </p:nvSpPr>
        <p:spPr bwMode="auto">
          <a:xfrm>
            <a:off x="4057519" y="4896785"/>
            <a:ext cx="1257076" cy="1288115"/>
          </a:xfrm>
          <a:custGeom>
            <a:avLst/>
            <a:gdLst>
              <a:gd name="T0" fmla="*/ 462 w 2356"/>
              <a:gd name="T1" fmla="*/ 0 h 2412"/>
              <a:gd name="T2" fmla="*/ 187 w 2356"/>
              <a:gd name="T3" fmla="*/ 65 h 2412"/>
              <a:gd name="T4" fmla="*/ 300 w 2356"/>
              <a:gd name="T5" fmla="*/ 162 h 2412"/>
              <a:gd name="T6" fmla="*/ 18 w 2356"/>
              <a:gd name="T7" fmla="*/ 1068 h 2412"/>
              <a:gd name="T8" fmla="*/ 430 w 2356"/>
              <a:gd name="T9" fmla="*/ 1992 h 2412"/>
              <a:gd name="T10" fmla="*/ 1230 w 2356"/>
              <a:gd name="T11" fmla="*/ 2343 h 2412"/>
              <a:gd name="T12" fmla="*/ 2061 w 2356"/>
              <a:gd name="T13" fmla="*/ 2122 h 2412"/>
              <a:gd name="T14" fmla="*/ 2126 w 2356"/>
              <a:gd name="T15" fmla="*/ 2075 h 2412"/>
              <a:gd name="T16" fmla="*/ 2350 w 2356"/>
              <a:gd name="T17" fmla="*/ 1888 h 2412"/>
              <a:gd name="T18" fmla="*/ 2356 w 2356"/>
              <a:gd name="T19" fmla="*/ 1871 h 2412"/>
              <a:gd name="T20" fmla="*/ 2348 w 2356"/>
              <a:gd name="T21" fmla="*/ 1853 h 2412"/>
              <a:gd name="T22" fmla="*/ 2313 w 2356"/>
              <a:gd name="T23" fmla="*/ 1854 h 2412"/>
              <a:gd name="T24" fmla="*/ 2096 w 2356"/>
              <a:gd name="T25" fmla="*/ 2034 h 2412"/>
              <a:gd name="T26" fmla="*/ 2031 w 2356"/>
              <a:gd name="T27" fmla="*/ 2082 h 2412"/>
              <a:gd name="T28" fmla="*/ 463 w 2356"/>
              <a:gd name="T29" fmla="*/ 1955 h 2412"/>
              <a:gd name="T30" fmla="*/ 68 w 2356"/>
              <a:gd name="T31" fmla="*/ 1066 h 2412"/>
              <a:gd name="T32" fmla="*/ 338 w 2356"/>
              <a:gd name="T33" fmla="*/ 194 h 2412"/>
              <a:gd name="T34" fmla="*/ 441 w 2356"/>
              <a:gd name="T35" fmla="*/ 282 h 2412"/>
              <a:gd name="T36" fmla="*/ 462 w 2356"/>
              <a:gd name="T37" fmla="*/ 0 h 2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56" h="2412">
                <a:moveTo>
                  <a:pt x="462" y="0"/>
                </a:moveTo>
                <a:lnTo>
                  <a:pt x="187" y="65"/>
                </a:lnTo>
                <a:lnTo>
                  <a:pt x="300" y="162"/>
                </a:lnTo>
                <a:cubicBezTo>
                  <a:pt x="105" y="374"/>
                  <a:pt x="0" y="713"/>
                  <a:pt x="18" y="1068"/>
                </a:cubicBezTo>
                <a:cubicBezTo>
                  <a:pt x="37" y="1442"/>
                  <a:pt x="187" y="1778"/>
                  <a:pt x="430" y="1992"/>
                </a:cubicBezTo>
                <a:cubicBezTo>
                  <a:pt x="653" y="2189"/>
                  <a:pt x="937" y="2313"/>
                  <a:pt x="1230" y="2343"/>
                </a:cubicBezTo>
                <a:cubicBezTo>
                  <a:pt x="1537" y="2373"/>
                  <a:pt x="1832" y="2295"/>
                  <a:pt x="2061" y="2122"/>
                </a:cubicBezTo>
                <a:cubicBezTo>
                  <a:pt x="2082" y="2106"/>
                  <a:pt x="2104" y="2091"/>
                  <a:pt x="2126" y="2075"/>
                </a:cubicBezTo>
                <a:cubicBezTo>
                  <a:pt x="2203" y="2018"/>
                  <a:pt x="2283" y="1960"/>
                  <a:pt x="2350" y="1888"/>
                </a:cubicBezTo>
                <a:cubicBezTo>
                  <a:pt x="2354" y="1884"/>
                  <a:pt x="2356" y="1877"/>
                  <a:pt x="2356" y="1871"/>
                </a:cubicBezTo>
                <a:cubicBezTo>
                  <a:pt x="2356" y="1865"/>
                  <a:pt x="2354" y="1858"/>
                  <a:pt x="2348" y="1853"/>
                </a:cubicBezTo>
                <a:cubicBezTo>
                  <a:pt x="2338" y="1844"/>
                  <a:pt x="2322" y="1844"/>
                  <a:pt x="2313" y="1854"/>
                </a:cubicBezTo>
                <a:cubicBezTo>
                  <a:pt x="2250" y="1923"/>
                  <a:pt x="2172" y="1979"/>
                  <a:pt x="2096" y="2034"/>
                </a:cubicBezTo>
                <a:cubicBezTo>
                  <a:pt x="2074" y="2050"/>
                  <a:pt x="2053" y="2066"/>
                  <a:pt x="2031" y="2082"/>
                </a:cubicBezTo>
                <a:cubicBezTo>
                  <a:pt x="1593" y="2412"/>
                  <a:pt x="919" y="2357"/>
                  <a:pt x="463" y="1955"/>
                </a:cubicBezTo>
                <a:cubicBezTo>
                  <a:pt x="231" y="1750"/>
                  <a:pt x="86" y="1426"/>
                  <a:pt x="68" y="1066"/>
                </a:cubicBezTo>
                <a:cubicBezTo>
                  <a:pt x="50" y="723"/>
                  <a:pt x="151" y="397"/>
                  <a:pt x="338" y="194"/>
                </a:cubicBezTo>
                <a:lnTo>
                  <a:pt x="441" y="282"/>
                </a:lnTo>
                <a:lnTo>
                  <a:pt x="462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F7DB67-5F7C-4BD0-8C96-5C3E389C233B}"/>
              </a:ext>
            </a:extLst>
          </p:cNvPr>
          <p:cNvSpPr txBox="1"/>
          <p:nvPr/>
        </p:nvSpPr>
        <p:spPr>
          <a:xfrm>
            <a:off x="1809668" y="4890233"/>
            <a:ext cx="20748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ko-KR" altLang="en-US" sz="1100" b="1" smtClean="0">
                <a:latin typeface="+mn-ea"/>
              </a:rPr>
              <a:t>학교에서 </a:t>
            </a:r>
            <a:r>
              <a:rPr lang="ko-KR" altLang="en-US" sz="1100" b="1" dirty="0" smtClean="0">
                <a:latin typeface="+mn-ea"/>
              </a:rPr>
              <a:t>거래하는 </a:t>
            </a:r>
            <a:r>
              <a:rPr lang="ko-KR" altLang="en-US" sz="1100" b="1" dirty="0" err="1" smtClean="0">
                <a:latin typeface="+mn-ea"/>
              </a:rPr>
              <a:t>주방업체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AAE63237-8D22-4EE4-8C52-50EC51F5B54F}"/>
              </a:ext>
            </a:extLst>
          </p:cNvPr>
          <p:cNvSpPr txBox="1"/>
          <p:nvPr/>
        </p:nvSpPr>
        <p:spPr>
          <a:xfrm>
            <a:off x="2263616" y="2083108"/>
            <a:ext cx="15525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endParaRPr lang="en-US" altLang="ko-KR" sz="1100" b="1" dirty="0" smtClean="0">
              <a:latin typeface="+mn-ea"/>
            </a:endParaRPr>
          </a:p>
          <a:p>
            <a:pPr>
              <a:buClr>
                <a:schemeClr val="tx2"/>
              </a:buClr>
            </a:pPr>
            <a:r>
              <a:rPr lang="ko-KR" altLang="en-US" sz="1100" b="1" dirty="0" smtClean="0">
                <a:latin typeface="+mn-ea"/>
              </a:rPr>
              <a:t>전국 </a:t>
            </a:r>
            <a:r>
              <a:rPr lang="ko-KR" altLang="en-US" sz="1100" b="1" dirty="0" err="1" smtClean="0">
                <a:latin typeface="+mn-ea"/>
              </a:rPr>
              <a:t>린나이</a:t>
            </a:r>
            <a:r>
              <a:rPr lang="ko-KR" altLang="en-US" sz="1100" b="1" dirty="0" smtClean="0">
                <a:latin typeface="+mn-ea"/>
              </a:rPr>
              <a:t> 대리점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04" name="TextBox 203">
            <a:extLst>
              <a:ext uri="{FF2B5EF4-FFF2-40B4-BE49-F238E27FC236}">
                <a16:creationId xmlns:a16="http://schemas.microsoft.com/office/drawing/2014/main" id="{76B4A877-9D28-4A8A-9118-508F5A927C63}"/>
              </a:ext>
            </a:extLst>
          </p:cNvPr>
          <p:cNvSpPr txBox="1"/>
          <p:nvPr/>
        </p:nvSpPr>
        <p:spPr>
          <a:xfrm>
            <a:off x="7946694" y="4782024"/>
            <a:ext cx="2074809" cy="266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>
                <a:schemeClr val="tx2"/>
              </a:buClr>
            </a:pPr>
            <a:r>
              <a:rPr lang="ko-KR" altLang="en-US" sz="1100" b="1" dirty="0">
                <a:latin typeface="+mn-ea"/>
              </a:rPr>
              <a:t>서비스 비용인하</a:t>
            </a:r>
          </a:p>
        </p:txBody>
      </p:sp>
      <p:sp>
        <p:nvSpPr>
          <p:cNvPr id="206" name="TextBox 205">
            <a:extLst>
              <a:ext uri="{FF2B5EF4-FFF2-40B4-BE49-F238E27FC236}">
                <a16:creationId xmlns:a16="http://schemas.microsoft.com/office/drawing/2014/main" id="{F63CFAD4-4009-4B3D-AA9D-AB6AE45722ED}"/>
              </a:ext>
            </a:extLst>
          </p:cNvPr>
          <p:cNvSpPr txBox="1"/>
          <p:nvPr/>
        </p:nvSpPr>
        <p:spPr>
          <a:xfrm>
            <a:off x="7865993" y="2138888"/>
            <a:ext cx="2074809" cy="266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buClr>
                <a:schemeClr val="tx2"/>
              </a:buClr>
            </a:pPr>
            <a:r>
              <a:rPr lang="ko-KR" altLang="en-US" sz="1100" b="1" dirty="0">
                <a:latin typeface="+mn-ea"/>
              </a:rPr>
              <a:t>서비스 품질개선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24B32F4D-F3F8-49E2-B089-64187E4BFA32}"/>
              </a:ext>
            </a:extLst>
          </p:cNvPr>
          <p:cNvSpPr txBox="1"/>
          <p:nvPr/>
        </p:nvSpPr>
        <p:spPr>
          <a:xfrm>
            <a:off x="4365330" y="2607726"/>
            <a:ext cx="828906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buClr>
                <a:schemeClr val="tx2"/>
              </a:buClr>
            </a:pPr>
            <a:r>
              <a:rPr lang="en-US" altLang="ko-KR" b="1" dirty="0">
                <a:solidFill>
                  <a:schemeClr val="bg1"/>
                </a:solidFill>
                <a:latin typeface="+mj-lt"/>
              </a:rPr>
              <a:t>01</a:t>
            </a:r>
            <a:endParaRPr lang="ko-KR" altLang="en-US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8" name="TextBox 207">
            <a:extLst>
              <a:ext uri="{FF2B5EF4-FFF2-40B4-BE49-F238E27FC236}">
                <a16:creationId xmlns:a16="http://schemas.microsoft.com/office/drawing/2014/main" id="{6735D38F-8278-4260-BDE9-C2AFF04796E4}"/>
              </a:ext>
            </a:extLst>
          </p:cNvPr>
          <p:cNvSpPr txBox="1"/>
          <p:nvPr/>
        </p:nvSpPr>
        <p:spPr>
          <a:xfrm>
            <a:off x="6991964" y="2607726"/>
            <a:ext cx="828906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buClr>
                <a:schemeClr val="tx2"/>
              </a:buClr>
            </a:pPr>
            <a:r>
              <a:rPr lang="en-US" altLang="ko-KR" b="1" dirty="0">
                <a:solidFill>
                  <a:schemeClr val="bg1"/>
                </a:solidFill>
                <a:latin typeface="+mj-lt"/>
              </a:rPr>
              <a:t>02</a:t>
            </a:r>
            <a:endParaRPr lang="ko-KR" altLang="en-US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5FE4BF60-367A-49FB-A4E7-A2751C7E246E}"/>
              </a:ext>
            </a:extLst>
          </p:cNvPr>
          <p:cNvSpPr txBox="1"/>
          <p:nvPr/>
        </p:nvSpPr>
        <p:spPr>
          <a:xfrm>
            <a:off x="4365330" y="5223856"/>
            <a:ext cx="828906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buClr>
                <a:schemeClr val="tx2"/>
              </a:buClr>
            </a:pPr>
            <a:r>
              <a:rPr lang="en-US" altLang="ko-KR" b="1" dirty="0">
                <a:solidFill>
                  <a:schemeClr val="bg1"/>
                </a:solidFill>
                <a:latin typeface="+mj-lt"/>
              </a:rPr>
              <a:t>04</a:t>
            </a:r>
            <a:endParaRPr lang="ko-KR" altLang="en-US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B509935F-09C8-41E1-97F7-B06F98D377A0}"/>
              </a:ext>
            </a:extLst>
          </p:cNvPr>
          <p:cNvSpPr txBox="1"/>
          <p:nvPr/>
        </p:nvSpPr>
        <p:spPr>
          <a:xfrm>
            <a:off x="6991964" y="5223856"/>
            <a:ext cx="828906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buClr>
                <a:schemeClr val="tx2"/>
              </a:buClr>
            </a:pPr>
            <a:r>
              <a:rPr lang="en-US" altLang="ko-KR" b="1" dirty="0">
                <a:solidFill>
                  <a:schemeClr val="bg1"/>
                </a:solidFill>
                <a:latin typeface="+mj-lt"/>
              </a:rPr>
              <a:t>03</a:t>
            </a:r>
            <a:endParaRPr lang="ko-KR" altLang="en-US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92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E1FDF7-0DD1-4EE7-8BEC-D7E96CBD1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16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960B06F-A7DA-46CE-8344-E8BAC6CF3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1314"/>
            <a:ext cx="10515600" cy="564031"/>
          </a:xfrm>
        </p:spPr>
        <p:txBody>
          <a:bodyPr/>
          <a:lstStyle/>
          <a:p>
            <a:r>
              <a:rPr lang="ko-KR" altLang="en-US" dirty="0" smtClean="0"/>
              <a:t>주요</a:t>
            </a:r>
            <a:r>
              <a:rPr lang="en-US" altLang="ko-KR" dirty="0" smtClean="0"/>
              <a:t> </a:t>
            </a:r>
            <a:r>
              <a:rPr lang="ko-KR" altLang="en-US" dirty="0" smtClean="0"/>
              <a:t>제품 </a:t>
            </a:r>
            <a:endParaRPr lang="ko-KR" altLang="en-US" dirty="0"/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5805" y="1086548"/>
            <a:ext cx="5505451" cy="541902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" y="1086548"/>
            <a:ext cx="5644241" cy="5419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76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E1FDF7-0DD1-4EE7-8BEC-D7E96CBD1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17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960B06F-A7DA-46CE-8344-E8BAC6CF3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1314"/>
            <a:ext cx="10515600" cy="564031"/>
          </a:xfrm>
        </p:spPr>
        <p:txBody>
          <a:bodyPr/>
          <a:lstStyle/>
          <a:p>
            <a:r>
              <a:rPr lang="en-US" altLang="ko-KR" dirty="0" smtClean="0"/>
              <a:t>2023 </a:t>
            </a:r>
            <a:r>
              <a:rPr lang="ko-KR" altLang="en-US" dirty="0" smtClean="0"/>
              <a:t>서울 </a:t>
            </a:r>
            <a:r>
              <a:rPr lang="ko-KR" altLang="en-US" dirty="0" err="1" smtClean="0"/>
              <a:t>식품대전</a:t>
            </a:r>
            <a:r>
              <a:rPr lang="ko-KR" altLang="en-US" dirty="0" smtClean="0"/>
              <a:t> 참가 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일산 </a:t>
            </a:r>
            <a:r>
              <a:rPr lang="ko-KR" altLang="en-US" sz="1400" dirty="0" err="1" smtClean="0"/>
              <a:t>킨텍스</a:t>
            </a:r>
            <a:r>
              <a:rPr lang="en-US" altLang="ko-KR" sz="1400" dirty="0" smtClean="0"/>
              <a:t>)</a:t>
            </a:r>
            <a:r>
              <a:rPr lang="ko-KR" altLang="en-US" sz="1400" dirty="0" smtClean="0"/>
              <a:t> </a:t>
            </a:r>
            <a:endParaRPr lang="ko-KR" altLang="en-US" sz="1400" dirty="0"/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147156"/>
            <a:ext cx="10515599" cy="533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78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E1FDF7-0DD1-4EE7-8BEC-D7E96CBD1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18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960B06F-A7DA-46CE-8344-E8BAC6CF3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1314"/>
            <a:ext cx="10515600" cy="564031"/>
          </a:xfrm>
        </p:spPr>
        <p:txBody>
          <a:bodyPr/>
          <a:lstStyle/>
          <a:p>
            <a:r>
              <a:rPr lang="en-US" altLang="ko-KR" dirty="0"/>
              <a:t>2023 </a:t>
            </a:r>
            <a:r>
              <a:rPr lang="ko-KR" altLang="en-US" dirty="0" smtClean="0"/>
              <a:t>식품</a:t>
            </a:r>
            <a:r>
              <a:rPr lang="en-US" altLang="ko-KR" dirty="0" smtClean="0"/>
              <a:t>,</a:t>
            </a:r>
            <a:r>
              <a:rPr lang="ko-KR" altLang="en-US" dirty="0" smtClean="0"/>
              <a:t>기기 전시회</a:t>
            </a:r>
            <a:r>
              <a:rPr lang="en-US" altLang="ko-KR" dirty="0"/>
              <a:t> 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영양사 협회 주관</a:t>
            </a:r>
            <a:r>
              <a:rPr lang="en-US" altLang="ko-KR" sz="1400" dirty="0" smtClean="0"/>
              <a:t>, at</a:t>
            </a:r>
            <a:r>
              <a:rPr lang="ko-KR" altLang="en-US" sz="1400" dirty="0" err="1" smtClean="0"/>
              <a:t>센타</a:t>
            </a:r>
            <a:r>
              <a:rPr lang="ko-KR" altLang="en-US" sz="1400" dirty="0" smtClean="0"/>
              <a:t> 제</a:t>
            </a:r>
            <a:r>
              <a:rPr lang="en-US" altLang="ko-KR" sz="1400" dirty="0" smtClean="0"/>
              <a:t>2</a:t>
            </a:r>
            <a:r>
              <a:rPr lang="ko-KR" altLang="en-US" sz="1400" dirty="0" smtClean="0"/>
              <a:t>전시장</a:t>
            </a:r>
            <a:r>
              <a:rPr lang="en-US" altLang="ko-KR" sz="1400" dirty="0" smtClean="0"/>
              <a:t>)</a:t>
            </a:r>
            <a:r>
              <a:rPr lang="ko-KR" altLang="en-US" sz="1400" dirty="0" smtClean="0"/>
              <a:t> 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pic>
        <p:nvPicPr>
          <p:cNvPr id="29" name="그림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1143000"/>
            <a:ext cx="10515600" cy="547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2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개체 틀 7">
            <a:extLst>
              <a:ext uri="{FF2B5EF4-FFF2-40B4-BE49-F238E27FC236}">
                <a16:creationId xmlns:a16="http://schemas.microsoft.com/office/drawing/2014/main" id="{38680405-1626-4B0B-B4D6-20AFE7B2314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>
            <a:fillRect/>
          </a:stretch>
        </p:blipFill>
        <p:spPr/>
      </p:pic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269CA6B2-76A2-4031-8E8E-5547C6416834}"/>
              </a:ext>
            </a:extLst>
          </p:cNvPr>
          <p:cNvSpPr/>
          <p:nvPr/>
        </p:nvSpPr>
        <p:spPr>
          <a:xfrm flipH="1">
            <a:off x="5311776" y="3428999"/>
            <a:ext cx="6880225" cy="1327554"/>
          </a:xfrm>
          <a:custGeom>
            <a:avLst/>
            <a:gdLst>
              <a:gd name="connsiteX0" fmla="*/ 6216448 w 6880225"/>
              <a:gd name="connsiteY0" fmla="*/ 0 h 1327554"/>
              <a:gd name="connsiteX1" fmla="*/ 3854249 w 6880225"/>
              <a:gd name="connsiteY1" fmla="*/ 0 h 1327554"/>
              <a:gd name="connsiteX2" fmla="*/ 1050925 w 6880225"/>
              <a:gd name="connsiteY2" fmla="*/ 0 h 1327554"/>
              <a:gd name="connsiteX3" fmla="*/ 0 w 6880225"/>
              <a:gd name="connsiteY3" fmla="*/ 0 h 1327554"/>
              <a:gd name="connsiteX4" fmla="*/ 0 w 6880225"/>
              <a:gd name="connsiteY4" fmla="*/ 1327553 h 1327554"/>
              <a:gd name="connsiteX5" fmla="*/ 3854248 w 6880225"/>
              <a:gd name="connsiteY5" fmla="*/ 1327554 h 1327554"/>
              <a:gd name="connsiteX6" fmla="*/ 3854253 w 6880225"/>
              <a:gd name="connsiteY6" fmla="*/ 1327554 h 1327554"/>
              <a:gd name="connsiteX7" fmla="*/ 6216447 w 6880225"/>
              <a:gd name="connsiteY7" fmla="*/ 1327554 h 1327554"/>
              <a:gd name="connsiteX8" fmla="*/ 6880224 w 6880225"/>
              <a:gd name="connsiteY8" fmla="*/ 663777 h 1327554"/>
              <a:gd name="connsiteX9" fmla="*/ 6880225 w 6880225"/>
              <a:gd name="connsiteY9" fmla="*/ 663777 h 1327554"/>
              <a:gd name="connsiteX10" fmla="*/ 6216448 w 6880225"/>
              <a:gd name="connsiteY10" fmla="*/ 0 h 1327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880225" h="1327554">
                <a:moveTo>
                  <a:pt x="6216448" y="0"/>
                </a:moveTo>
                <a:lnTo>
                  <a:pt x="3854249" y="0"/>
                </a:lnTo>
                <a:lnTo>
                  <a:pt x="1050925" y="0"/>
                </a:lnTo>
                <a:lnTo>
                  <a:pt x="0" y="0"/>
                </a:lnTo>
                <a:lnTo>
                  <a:pt x="0" y="1327553"/>
                </a:lnTo>
                <a:lnTo>
                  <a:pt x="3854248" y="1327554"/>
                </a:lnTo>
                <a:lnTo>
                  <a:pt x="3854253" y="1327554"/>
                </a:lnTo>
                <a:lnTo>
                  <a:pt x="6216447" y="1327554"/>
                </a:lnTo>
                <a:cubicBezTo>
                  <a:pt x="6583041" y="1327554"/>
                  <a:pt x="6880224" y="1030371"/>
                  <a:pt x="6880224" y="663777"/>
                </a:cubicBezTo>
                <a:lnTo>
                  <a:pt x="6880225" y="663777"/>
                </a:lnTo>
                <a:cubicBezTo>
                  <a:pt x="6880225" y="297183"/>
                  <a:pt x="6583042" y="0"/>
                  <a:pt x="6216448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F4BCC8-BEC4-4B25-9AE5-B90791A235F5}"/>
              </a:ext>
            </a:extLst>
          </p:cNvPr>
          <p:cNvSpPr txBox="1"/>
          <p:nvPr/>
        </p:nvSpPr>
        <p:spPr>
          <a:xfrm>
            <a:off x="1524000" y="2987019"/>
            <a:ext cx="2400300" cy="1477328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사업장 현황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조직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및 인원현황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주요 고객현황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제품 </a:t>
            </a: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개발현황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매출현황</a:t>
            </a:r>
            <a:endParaRPr lang="en-US" altLang="ko-KR" sz="1000" dirty="0" smtClean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err="1" smtClean="0">
                <a:solidFill>
                  <a:schemeClr val="bg1"/>
                </a:solidFill>
                <a:latin typeface="+mn-ea"/>
              </a:rPr>
              <a:t>동업종</a:t>
            </a: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 매출현황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2D0603-E91A-405F-97B5-02AED218331E}"/>
              </a:ext>
            </a:extLst>
          </p:cNvPr>
          <p:cNvSpPr txBox="1"/>
          <p:nvPr/>
        </p:nvSpPr>
        <p:spPr>
          <a:xfrm>
            <a:off x="6175376" y="1566952"/>
            <a:ext cx="3590926" cy="18620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1500" dirty="0" smtClean="0">
                <a:solidFill>
                  <a:schemeClr val="bg1"/>
                </a:solidFill>
                <a:latin typeface="+mj-lt"/>
              </a:rPr>
              <a:t>03</a:t>
            </a:r>
            <a:endParaRPr lang="ko-KR" altLang="en-US" sz="115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51606D-58F7-4A8C-B773-302643134F28}"/>
              </a:ext>
            </a:extLst>
          </p:cNvPr>
          <p:cNvSpPr txBox="1"/>
          <p:nvPr/>
        </p:nvSpPr>
        <p:spPr>
          <a:xfrm>
            <a:off x="6175376" y="3694906"/>
            <a:ext cx="67690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chemeClr val="bg1"/>
                </a:solidFill>
              </a:rPr>
              <a:t>사업 현황</a:t>
            </a:r>
            <a:endParaRPr lang="ko-KR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41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C80D5992-A9CA-4B17-8E92-3C1205547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20</a:t>
            </a:fld>
            <a:endParaRPr lang="ko-KR" altLang="en-US" dirty="0"/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9CE7A6AF-13C7-4BDB-83CE-F4390383B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사업장 현황</a:t>
            </a:r>
          </a:p>
        </p:txBody>
      </p:sp>
      <p:pic>
        <p:nvPicPr>
          <p:cNvPr id="7" name="그림 개체 틀 6">
            <a:extLst>
              <a:ext uri="{FF2B5EF4-FFF2-40B4-BE49-F238E27FC236}">
                <a16:creationId xmlns:a16="http://schemas.microsoft.com/office/drawing/2014/main" id="{A03C9B7A-0E45-447B-A9BA-962F4B30976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23" r="15223"/>
          <a:stretch>
            <a:fillRect/>
          </a:stretch>
        </p:blipFill>
        <p:spPr/>
      </p:pic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B82FB3FA-57E9-48AB-A8A2-21C3FC81DF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7267494"/>
              </p:ext>
            </p:extLst>
          </p:nvPr>
        </p:nvGraphicFramePr>
        <p:xfrm>
          <a:off x="838200" y="1428313"/>
          <a:ext cx="6319058" cy="4677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4098">
                  <a:extLst>
                    <a:ext uri="{9D8B030D-6E8A-4147-A177-3AD203B41FA5}">
                      <a16:colId xmlns:a16="http://schemas.microsoft.com/office/drawing/2014/main" val="2546432396"/>
                    </a:ext>
                  </a:extLst>
                </a:gridCol>
                <a:gridCol w="5394960">
                  <a:extLst>
                    <a:ext uri="{9D8B030D-6E8A-4147-A177-3AD203B41FA5}">
                      <a16:colId xmlns:a16="http://schemas.microsoft.com/office/drawing/2014/main" val="849814121"/>
                    </a:ext>
                  </a:extLst>
                </a:gridCol>
              </a:tblGrid>
              <a:tr h="4417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소재지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인천광역시 </a:t>
                      </a:r>
                      <a:r>
                        <a:rPr lang="ko-KR" altLang="en-US" sz="11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미추홀구</a:t>
                      </a:r>
                      <a:r>
                        <a:rPr lang="ko-KR" altLang="en-US" sz="11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길파로</a:t>
                      </a:r>
                      <a:r>
                        <a:rPr lang="ko-KR" altLang="en-US" sz="11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1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86 </a:t>
                      </a:r>
                      <a:r>
                        <a:rPr lang="ko-KR" altLang="en-US" sz="11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㈜</a:t>
                      </a:r>
                      <a:r>
                        <a:rPr lang="ko-KR" altLang="en-US" sz="110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유진기업</a:t>
                      </a:r>
                      <a:endParaRPr lang="ko-KR" altLang="en-US" sz="11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8687242"/>
                  </a:ext>
                </a:extLst>
              </a:tr>
              <a:tr h="4417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설립년월일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2006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02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16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법인 설립일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3887805"/>
                  </a:ext>
                </a:extLst>
              </a:tr>
              <a:tr h="5556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소유형태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주주</a:t>
                      </a:r>
                      <a:endParaRPr lang="en-US" altLang="ko-KR" sz="110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9638610"/>
                  </a:ext>
                </a:extLst>
              </a:tr>
              <a:tr h="140979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면적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공장  ▶ 토지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2,666.4m2 (806.59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  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건물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5,771.5m2  (1,745.88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공장  ▶ 토지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1,818.2m2 (555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     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건물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2,381.88m2  (720.51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공장  ▶ 토지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1,785.1m2 (539.99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  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건물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2,773.42m2 (838.96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공장  ▶ 토지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2,000.6m2 (605.18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),   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건물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3,618.15m2 (1,094.49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평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9705388"/>
                  </a:ext>
                </a:extLst>
              </a:tr>
              <a:tr h="6360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입지현황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kern="1200" noProof="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교통여건 </a:t>
                      </a:r>
                      <a:r>
                        <a:rPr lang="en-US" altLang="ko-KR" sz="1100" kern="1200" noProof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인천 지하철 </a:t>
                      </a:r>
                      <a:r>
                        <a:rPr lang="en-US" altLang="ko-KR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호선 </a:t>
                      </a:r>
                      <a:r>
                        <a:rPr lang="ko-KR" altLang="en-US" sz="1100" kern="1200" noProof="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주안산단역</a:t>
                      </a:r>
                      <a:r>
                        <a:rPr lang="ko-KR" altLang="en-US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100" kern="1200" noProof="0" dirty="0" err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번출구</a:t>
                      </a:r>
                      <a:r>
                        <a:rPr lang="ko-KR" altLang="en-US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10m</a:t>
                      </a:r>
                      <a:endParaRPr lang="en-US" altLang="ko-KR" sz="1100" kern="1200" dirty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99703168"/>
                  </a:ext>
                </a:extLst>
              </a:tr>
              <a:tr h="3834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노동력 수급여건 </a:t>
                      </a:r>
                      <a:r>
                        <a:rPr lang="en-US" altLang="ko-KR" sz="110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이상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근무하는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직원들 및 인근 주택단지 및 교통 선호도 上</a:t>
                      </a:r>
                      <a:endParaRPr lang="ko-KR" altLang="en-US" sz="11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26023245"/>
                  </a:ext>
                </a:extLst>
              </a:tr>
              <a:tr h="3442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noProof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주차여건 </a:t>
                      </a:r>
                      <a:r>
                        <a:rPr lang="en-US" altLang="ko-KR" sz="1100" kern="1200" noProof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적정 주차 가능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r>
                        <a:rPr lang="en-US" altLang="ko-KR" sz="1100" kern="1200" noProof="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ko-KR" altLang="en-US" sz="1100" kern="1200" noProof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834292"/>
                  </a:ext>
                </a:extLst>
              </a:tr>
              <a:tr h="4417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편의시설 </a:t>
                      </a:r>
                      <a:r>
                        <a:rPr lang="en-US" altLang="ko-KR" sz="110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남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여 휴게실 및 체력 단련 시설에 </a:t>
                      </a:r>
                      <a:r>
                        <a:rPr lang="en-US" altLang="ko-KR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</a:t>
                      </a:r>
                      <a:r>
                        <a:rPr lang="ko-KR" altLang="en-US" sz="1100" kern="1200" dirty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여종 이상 운동기구 설치</a:t>
                      </a:r>
                      <a:endParaRPr lang="ko-KR" altLang="en-US" sz="11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771800"/>
                  </a:ext>
                </a:extLst>
              </a:tr>
            </a:tbl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20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자유형: 도형 56">
            <a:extLst>
              <a:ext uri="{FF2B5EF4-FFF2-40B4-BE49-F238E27FC236}">
                <a16:creationId xmlns:a16="http://schemas.microsoft.com/office/drawing/2014/main" id="{2A85F2EF-4D74-45E0-97B6-0456ECD62A03}"/>
              </a:ext>
            </a:extLst>
          </p:cNvPr>
          <p:cNvSpPr/>
          <p:nvPr/>
        </p:nvSpPr>
        <p:spPr>
          <a:xfrm>
            <a:off x="2750402" y="3215494"/>
            <a:ext cx="4023163" cy="2356614"/>
          </a:xfrm>
          <a:custGeom>
            <a:avLst/>
            <a:gdLst>
              <a:gd name="connsiteX0" fmla="*/ 0 w 3069125"/>
              <a:gd name="connsiteY0" fmla="*/ 172016 h 181069"/>
              <a:gd name="connsiteX1" fmla="*/ 0 w 3069125"/>
              <a:gd name="connsiteY1" fmla="*/ 0 h 181069"/>
              <a:gd name="connsiteX2" fmla="*/ 3069125 w 3069125"/>
              <a:gd name="connsiteY2" fmla="*/ 0 h 181069"/>
              <a:gd name="connsiteX3" fmla="*/ 3069125 w 3069125"/>
              <a:gd name="connsiteY3" fmla="*/ 181069 h 1810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69125" h="181069">
                <a:moveTo>
                  <a:pt x="0" y="172016"/>
                </a:moveTo>
                <a:lnTo>
                  <a:pt x="0" y="0"/>
                </a:lnTo>
                <a:lnTo>
                  <a:pt x="3069125" y="0"/>
                </a:lnTo>
                <a:lnTo>
                  <a:pt x="3069125" y="181069"/>
                </a:lnTo>
              </a:path>
            </a:pathLst>
          </a:cu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CC075C5-93EC-4A0A-90E1-2C87FDCC6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21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B25896E-BB1E-4F92-90F1-1363A8D63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조직 및 인원현황</a:t>
            </a:r>
            <a:endParaRPr lang="en-US" altLang="ko-KR" dirty="0"/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74C3B343-FE68-47AF-90FC-E983469AF419}"/>
              </a:ext>
            </a:extLst>
          </p:cNvPr>
          <p:cNvSpPr/>
          <p:nvPr/>
        </p:nvSpPr>
        <p:spPr>
          <a:xfrm>
            <a:off x="2832712" y="2271623"/>
            <a:ext cx="3713035" cy="666114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80000"/>
              </a:lnSpc>
              <a:spcAft>
                <a:spcPts val="200"/>
              </a:spcAft>
              <a:buClr>
                <a:schemeClr val="tx2"/>
              </a:buClr>
              <a:defRPr/>
            </a:pPr>
            <a:r>
              <a:rPr lang="ko-KR" altLang="en-US" sz="1600" b="1" dirty="0" smtClean="0">
                <a:solidFill>
                  <a:schemeClr val="bg1"/>
                </a:solidFill>
                <a:latin typeface="+mn-ea"/>
              </a:rPr>
              <a:t>대표이사</a:t>
            </a:r>
            <a:endParaRPr lang="en-US" altLang="ko-KR" sz="16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C923D8EE-163A-46B2-80B8-DEB7FB0FBFE5}"/>
              </a:ext>
            </a:extLst>
          </p:cNvPr>
          <p:cNvSpPr/>
          <p:nvPr/>
        </p:nvSpPr>
        <p:spPr>
          <a:xfrm>
            <a:off x="866775" y="3548550"/>
            <a:ext cx="581312" cy="58131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FB3AF9DC-82B2-4255-9346-F5D927BCAEE2}"/>
              </a:ext>
            </a:extLst>
          </p:cNvPr>
          <p:cNvSpPr/>
          <p:nvPr/>
        </p:nvSpPr>
        <p:spPr>
          <a:xfrm>
            <a:off x="1476953" y="3548550"/>
            <a:ext cx="2932720" cy="58131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spcAft>
                <a:spcPts val="200"/>
              </a:spcAft>
              <a:buClr>
                <a:schemeClr val="tx2"/>
              </a:buClr>
              <a:defRPr/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영업 관리부</a:t>
            </a:r>
            <a:endParaRPr lang="en-US" altLang="ko-KR" sz="1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38C5CC67-6154-4E07-9F45-7935A719E133}"/>
              </a:ext>
            </a:extLst>
          </p:cNvPr>
          <p:cNvSpPr/>
          <p:nvPr/>
        </p:nvSpPr>
        <p:spPr>
          <a:xfrm>
            <a:off x="866775" y="4433781"/>
            <a:ext cx="581312" cy="58131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894B361B-81FD-4BF9-9479-BFE4C1823566}"/>
              </a:ext>
            </a:extLst>
          </p:cNvPr>
          <p:cNvSpPr/>
          <p:nvPr/>
        </p:nvSpPr>
        <p:spPr>
          <a:xfrm>
            <a:off x="1476953" y="4433781"/>
            <a:ext cx="2932720" cy="58131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spcAft>
                <a:spcPts val="200"/>
              </a:spcAft>
              <a:buClr>
                <a:schemeClr val="tx2"/>
              </a:buClr>
              <a:defRPr/>
            </a:pPr>
            <a:r>
              <a:rPr lang="ko-KR" altLang="en-US" sz="1200" b="1" dirty="0" err="1" smtClean="0">
                <a:solidFill>
                  <a:schemeClr val="bg1"/>
                </a:solidFill>
                <a:latin typeface="+mn-ea"/>
              </a:rPr>
              <a:t>업용사업부</a:t>
            </a:r>
            <a:endParaRPr lang="en-US" altLang="ko-KR" sz="1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CAD27716-0FD1-4EEC-8F3D-8F481A25BCB2}"/>
              </a:ext>
            </a:extLst>
          </p:cNvPr>
          <p:cNvSpPr/>
          <p:nvPr/>
        </p:nvSpPr>
        <p:spPr>
          <a:xfrm>
            <a:off x="866775" y="5319012"/>
            <a:ext cx="581312" cy="58131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5" name="사각형: 둥근 모서리 44">
            <a:extLst>
              <a:ext uri="{FF2B5EF4-FFF2-40B4-BE49-F238E27FC236}">
                <a16:creationId xmlns:a16="http://schemas.microsoft.com/office/drawing/2014/main" id="{D6035E8E-8B33-4F70-9937-D8926904E63E}"/>
              </a:ext>
            </a:extLst>
          </p:cNvPr>
          <p:cNvSpPr/>
          <p:nvPr/>
        </p:nvSpPr>
        <p:spPr>
          <a:xfrm>
            <a:off x="1476953" y="5319012"/>
            <a:ext cx="2932720" cy="58131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spcAft>
                <a:spcPts val="200"/>
              </a:spcAft>
              <a:buClr>
                <a:schemeClr val="tx2"/>
              </a:buClr>
              <a:defRPr/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생산부</a:t>
            </a:r>
            <a:endParaRPr lang="en-US" altLang="ko-KR" sz="1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AB3187EC-284B-4FCB-A977-E7C696BC0484}"/>
              </a:ext>
            </a:extLst>
          </p:cNvPr>
          <p:cNvSpPr/>
          <p:nvPr/>
        </p:nvSpPr>
        <p:spPr>
          <a:xfrm>
            <a:off x="4747435" y="3548550"/>
            <a:ext cx="581312" cy="58131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D4E74737-1CE0-490A-9AC2-55A227A8CF07}"/>
              </a:ext>
            </a:extLst>
          </p:cNvPr>
          <p:cNvSpPr/>
          <p:nvPr/>
        </p:nvSpPr>
        <p:spPr>
          <a:xfrm>
            <a:off x="5357613" y="3548550"/>
            <a:ext cx="2934000" cy="58131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spcAft>
                <a:spcPts val="200"/>
              </a:spcAft>
              <a:buClr>
                <a:schemeClr val="tx2"/>
              </a:buClr>
              <a:defRPr/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재경부</a:t>
            </a:r>
            <a:endParaRPr lang="en-US" altLang="ko-KR" sz="1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FACC0E2D-F232-49F6-8104-A68BC7B08A5B}"/>
              </a:ext>
            </a:extLst>
          </p:cNvPr>
          <p:cNvSpPr/>
          <p:nvPr/>
        </p:nvSpPr>
        <p:spPr>
          <a:xfrm>
            <a:off x="4747435" y="4433781"/>
            <a:ext cx="581312" cy="58131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3986D1CE-1CF9-4027-8FFD-9900364C2F8E}"/>
              </a:ext>
            </a:extLst>
          </p:cNvPr>
          <p:cNvSpPr/>
          <p:nvPr/>
        </p:nvSpPr>
        <p:spPr>
          <a:xfrm>
            <a:off x="5357613" y="4433781"/>
            <a:ext cx="2934000" cy="58131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spcAft>
                <a:spcPts val="200"/>
              </a:spcAft>
              <a:buClr>
                <a:schemeClr val="tx2"/>
              </a:buClr>
              <a:defRPr/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개발부</a:t>
            </a:r>
            <a:endParaRPr lang="en-US" altLang="ko-KR" sz="12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0" name="타원 49">
            <a:extLst>
              <a:ext uri="{FF2B5EF4-FFF2-40B4-BE49-F238E27FC236}">
                <a16:creationId xmlns:a16="http://schemas.microsoft.com/office/drawing/2014/main" id="{61EE5170-6B19-4A23-80CF-7C96498A5839}"/>
              </a:ext>
            </a:extLst>
          </p:cNvPr>
          <p:cNvSpPr/>
          <p:nvPr/>
        </p:nvSpPr>
        <p:spPr>
          <a:xfrm>
            <a:off x="4747435" y="5319012"/>
            <a:ext cx="581312" cy="58131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1" name="사각형: 둥근 모서리 50">
            <a:extLst>
              <a:ext uri="{FF2B5EF4-FFF2-40B4-BE49-F238E27FC236}">
                <a16:creationId xmlns:a16="http://schemas.microsoft.com/office/drawing/2014/main" id="{F24119E7-6173-44F7-A32A-68AE07616711}"/>
              </a:ext>
            </a:extLst>
          </p:cNvPr>
          <p:cNvSpPr/>
          <p:nvPr/>
        </p:nvSpPr>
        <p:spPr>
          <a:xfrm>
            <a:off x="5357613" y="5319012"/>
            <a:ext cx="2934000" cy="58131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80000"/>
              </a:lnSpc>
              <a:spcAft>
                <a:spcPts val="200"/>
              </a:spcAft>
              <a:buClr>
                <a:schemeClr val="tx2"/>
              </a:buClr>
              <a:defRPr/>
            </a:pPr>
            <a:r>
              <a:rPr lang="ko-KR" altLang="en-US" sz="1200" b="1" dirty="0" err="1" smtClean="0">
                <a:solidFill>
                  <a:schemeClr val="bg1"/>
                </a:solidFill>
                <a:latin typeface="+mn-ea"/>
              </a:rPr>
              <a:t>품질관리부</a:t>
            </a:r>
            <a:endParaRPr lang="en-US" altLang="ko-KR" sz="1200" b="1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13BFCE9A-8DD2-46B5-8B7B-677BE1A09D35}"/>
              </a:ext>
            </a:extLst>
          </p:cNvPr>
          <p:cNvCxnSpPr>
            <a:cxnSpLocks/>
          </p:cNvCxnSpPr>
          <p:nvPr/>
        </p:nvCxnSpPr>
        <p:spPr>
          <a:xfrm>
            <a:off x="4689229" y="2937737"/>
            <a:ext cx="0" cy="2777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2D7C8D3-EF57-4207-8C3C-15993DEF51CB}"/>
              </a:ext>
            </a:extLst>
          </p:cNvPr>
          <p:cNvSpPr txBox="1"/>
          <p:nvPr/>
        </p:nvSpPr>
        <p:spPr>
          <a:xfrm>
            <a:off x="9406514" y="3719664"/>
            <a:ext cx="2074809" cy="266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tx2"/>
              </a:buClr>
            </a:pPr>
            <a:r>
              <a:rPr lang="ko-KR" altLang="en-US" sz="1100" b="1" dirty="0">
                <a:latin typeface="+mn-ea"/>
              </a:rPr>
              <a:t>서비스 개발</a:t>
            </a:r>
          </a:p>
        </p:txBody>
      </p:sp>
      <p:sp>
        <p:nvSpPr>
          <p:cNvPr id="249" name="자유형: 도형 248">
            <a:extLst>
              <a:ext uri="{FF2B5EF4-FFF2-40B4-BE49-F238E27FC236}">
                <a16:creationId xmlns:a16="http://schemas.microsoft.com/office/drawing/2014/main" id="{1787B768-B926-4047-B32A-E60A6FA7D8FB}"/>
              </a:ext>
            </a:extLst>
          </p:cNvPr>
          <p:cNvSpPr/>
          <p:nvPr/>
        </p:nvSpPr>
        <p:spPr>
          <a:xfrm>
            <a:off x="8968553" y="3631855"/>
            <a:ext cx="3223447" cy="442302"/>
          </a:xfrm>
          <a:custGeom>
            <a:avLst/>
            <a:gdLst>
              <a:gd name="connsiteX0" fmla="*/ 221151 w 3223447"/>
              <a:gd name="connsiteY0" fmla="*/ 0 h 442302"/>
              <a:gd name="connsiteX1" fmla="*/ 3223447 w 3223447"/>
              <a:gd name="connsiteY1" fmla="*/ 0 h 442302"/>
              <a:gd name="connsiteX2" fmla="*/ 3223447 w 3223447"/>
              <a:gd name="connsiteY2" fmla="*/ 442302 h 442302"/>
              <a:gd name="connsiteX3" fmla="*/ 221151 w 3223447"/>
              <a:gd name="connsiteY3" fmla="*/ 442301 h 442302"/>
              <a:gd name="connsiteX4" fmla="*/ 17379 w 3223447"/>
              <a:gd name="connsiteY4" fmla="*/ 307232 h 442302"/>
              <a:gd name="connsiteX5" fmla="*/ 0 w 3223447"/>
              <a:gd name="connsiteY5" fmla="*/ 221151 h 442302"/>
              <a:gd name="connsiteX6" fmla="*/ 17379 w 3223447"/>
              <a:gd name="connsiteY6" fmla="*/ 135069 h 442302"/>
              <a:gd name="connsiteX7" fmla="*/ 221151 w 3223447"/>
              <a:gd name="connsiteY7" fmla="*/ 0 h 442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23447" h="442302">
                <a:moveTo>
                  <a:pt x="221151" y="0"/>
                </a:moveTo>
                <a:lnTo>
                  <a:pt x="3223447" y="0"/>
                </a:lnTo>
                <a:lnTo>
                  <a:pt x="3223447" y="442302"/>
                </a:lnTo>
                <a:lnTo>
                  <a:pt x="221151" y="442301"/>
                </a:lnTo>
                <a:cubicBezTo>
                  <a:pt x="129548" y="442301"/>
                  <a:pt x="50952" y="386606"/>
                  <a:pt x="17379" y="307232"/>
                </a:cubicBezTo>
                <a:lnTo>
                  <a:pt x="0" y="221151"/>
                </a:lnTo>
                <a:lnTo>
                  <a:pt x="17379" y="135069"/>
                </a:lnTo>
                <a:cubicBezTo>
                  <a:pt x="50952" y="55695"/>
                  <a:pt x="129548" y="0"/>
                  <a:pt x="22115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2CD103-FB77-4A1D-98D0-549D63E7F9F2}"/>
              </a:ext>
            </a:extLst>
          </p:cNvPr>
          <p:cNvSpPr txBox="1"/>
          <p:nvPr/>
        </p:nvSpPr>
        <p:spPr>
          <a:xfrm>
            <a:off x="9298754" y="3686634"/>
            <a:ext cx="29884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총 인원수 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: (      </a:t>
            </a:r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58       </a:t>
            </a:r>
            <a:r>
              <a:rPr lang="en-US" altLang="ko-KR" sz="1400" b="1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명</a:t>
            </a:r>
          </a:p>
        </p:txBody>
      </p: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E31269C1-C4E9-4438-8B06-36656C27089D}"/>
              </a:ext>
            </a:extLst>
          </p:cNvPr>
          <p:cNvGrpSpPr/>
          <p:nvPr/>
        </p:nvGrpSpPr>
        <p:grpSpPr>
          <a:xfrm>
            <a:off x="1005944" y="4587053"/>
            <a:ext cx="302974" cy="274766"/>
            <a:chOff x="1670301" y="2366963"/>
            <a:chExt cx="920750" cy="835024"/>
          </a:xfrm>
          <a:solidFill>
            <a:schemeClr val="bg1"/>
          </a:solidFill>
        </p:grpSpPr>
        <p:sp>
          <p:nvSpPr>
            <p:cNvPr id="78" name="Freeform 12">
              <a:extLst>
                <a:ext uri="{FF2B5EF4-FFF2-40B4-BE49-F238E27FC236}">
                  <a16:creationId xmlns:a16="http://schemas.microsoft.com/office/drawing/2014/main" id="{39549C2C-FDBF-499C-B21A-5CA356949DA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05263" y="3073400"/>
              <a:ext cx="250825" cy="127000"/>
            </a:xfrm>
            <a:custGeom>
              <a:avLst/>
              <a:gdLst>
                <a:gd name="T0" fmla="*/ 218 w 232"/>
                <a:gd name="T1" fmla="*/ 118 h 118"/>
                <a:gd name="T2" fmla="*/ 14 w 232"/>
                <a:gd name="T3" fmla="*/ 118 h 118"/>
                <a:gd name="T4" fmla="*/ 0 w 232"/>
                <a:gd name="T5" fmla="*/ 104 h 118"/>
                <a:gd name="T6" fmla="*/ 0 w 232"/>
                <a:gd name="T7" fmla="*/ 14 h 118"/>
                <a:gd name="T8" fmla="*/ 14 w 232"/>
                <a:gd name="T9" fmla="*/ 0 h 118"/>
                <a:gd name="T10" fmla="*/ 28 w 232"/>
                <a:gd name="T11" fmla="*/ 14 h 118"/>
                <a:gd name="T12" fmla="*/ 28 w 232"/>
                <a:gd name="T13" fmla="*/ 90 h 118"/>
                <a:gd name="T14" fmla="*/ 204 w 232"/>
                <a:gd name="T15" fmla="*/ 90 h 118"/>
                <a:gd name="T16" fmla="*/ 204 w 232"/>
                <a:gd name="T17" fmla="*/ 16 h 118"/>
                <a:gd name="T18" fmla="*/ 218 w 232"/>
                <a:gd name="T19" fmla="*/ 2 h 118"/>
                <a:gd name="T20" fmla="*/ 232 w 232"/>
                <a:gd name="T21" fmla="*/ 16 h 118"/>
                <a:gd name="T22" fmla="*/ 232 w 232"/>
                <a:gd name="T23" fmla="*/ 104 h 118"/>
                <a:gd name="T24" fmla="*/ 218 w 232"/>
                <a:gd name="T25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2" h="118">
                  <a:moveTo>
                    <a:pt x="218" y="118"/>
                  </a:moveTo>
                  <a:cubicBezTo>
                    <a:pt x="14" y="118"/>
                    <a:pt x="14" y="118"/>
                    <a:pt x="14" y="118"/>
                  </a:cubicBezTo>
                  <a:cubicBezTo>
                    <a:pt x="6" y="118"/>
                    <a:pt x="0" y="112"/>
                    <a:pt x="0" y="10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90"/>
                    <a:pt x="28" y="90"/>
                    <a:pt x="28" y="90"/>
                  </a:cubicBezTo>
                  <a:cubicBezTo>
                    <a:pt x="204" y="90"/>
                    <a:pt x="204" y="90"/>
                    <a:pt x="204" y="90"/>
                  </a:cubicBezTo>
                  <a:cubicBezTo>
                    <a:pt x="204" y="16"/>
                    <a:pt x="204" y="16"/>
                    <a:pt x="204" y="16"/>
                  </a:cubicBezTo>
                  <a:cubicBezTo>
                    <a:pt x="204" y="8"/>
                    <a:pt x="210" y="2"/>
                    <a:pt x="218" y="2"/>
                  </a:cubicBezTo>
                  <a:cubicBezTo>
                    <a:pt x="226" y="2"/>
                    <a:pt x="232" y="8"/>
                    <a:pt x="232" y="16"/>
                  </a:cubicBezTo>
                  <a:cubicBezTo>
                    <a:pt x="232" y="104"/>
                    <a:pt x="232" y="104"/>
                    <a:pt x="232" y="104"/>
                  </a:cubicBezTo>
                  <a:cubicBezTo>
                    <a:pt x="232" y="112"/>
                    <a:pt x="226" y="118"/>
                    <a:pt x="218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13">
              <a:extLst>
                <a:ext uri="{FF2B5EF4-FFF2-40B4-BE49-F238E27FC236}">
                  <a16:creationId xmlns:a16="http://schemas.microsoft.com/office/drawing/2014/main" id="{87DB2CA4-A1D5-44D2-A8F2-E2E517D45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3826" y="3171825"/>
              <a:ext cx="388937" cy="30162"/>
            </a:xfrm>
            <a:custGeom>
              <a:avLst/>
              <a:gdLst>
                <a:gd name="T0" fmla="*/ 346 w 360"/>
                <a:gd name="T1" fmla="*/ 28 h 28"/>
                <a:gd name="T2" fmla="*/ 14 w 360"/>
                <a:gd name="T3" fmla="*/ 28 h 28"/>
                <a:gd name="T4" fmla="*/ 0 w 360"/>
                <a:gd name="T5" fmla="*/ 14 h 28"/>
                <a:gd name="T6" fmla="*/ 14 w 360"/>
                <a:gd name="T7" fmla="*/ 0 h 28"/>
                <a:gd name="T8" fmla="*/ 346 w 360"/>
                <a:gd name="T9" fmla="*/ 0 h 28"/>
                <a:gd name="T10" fmla="*/ 360 w 360"/>
                <a:gd name="T11" fmla="*/ 14 h 28"/>
                <a:gd name="T12" fmla="*/ 346 w 360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0" h="28">
                  <a:moveTo>
                    <a:pt x="346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54" y="0"/>
                    <a:pt x="360" y="6"/>
                    <a:pt x="360" y="14"/>
                  </a:cubicBezTo>
                  <a:cubicBezTo>
                    <a:pt x="360" y="22"/>
                    <a:pt x="354" y="28"/>
                    <a:pt x="34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21">
              <a:extLst>
                <a:ext uri="{FF2B5EF4-FFF2-40B4-BE49-F238E27FC236}">
                  <a16:creationId xmlns:a16="http://schemas.microsoft.com/office/drawing/2014/main" id="{AEC41E0F-5C63-402E-8B8E-A570BCA4DC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0301" y="2366963"/>
              <a:ext cx="920750" cy="685800"/>
            </a:xfrm>
            <a:custGeom>
              <a:avLst/>
              <a:gdLst>
                <a:gd name="T0" fmla="*/ 758 w 852"/>
                <a:gd name="T1" fmla="*/ 636 h 636"/>
                <a:gd name="T2" fmla="*/ 94 w 852"/>
                <a:gd name="T3" fmla="*/ 636 h 636"/>
                <a:gd name="T4" fmla="*/ 0 w 852"/>
                <a:gd name="T5" fmla="*/ 542 h 636"/>
                <a:gd name="T6" fmla="*/ 0 w 852"/>
                <a:gd name="T7" fmla="*/ 94 h 636"/>
                <a:gd name="T8" fmla="*/ 94 w 852"/>
                <a:gd name="T9" fmla="*/ 0 h 636"/>
                <a:gd name="T10" fmla="*/ 636 w 852"/>
                <a:gd name="T11" fmla="*/ 0 h 636"/>
                <a:gd name="T12" fmla="*/ 650 w 852"/>
                <a:gd name="T13" fmla="*/ 14 h 636"/>
                <a:gd name="T14" fmla="*/ 636 w 852"/>
                <a:gd name="T15" fmla="*/ 28 h 636"/>
                <a:gd name="T16" fmla="*/ 94 w 852"/>
                <a:gd name="T17" fmla="*/ 28 h 636"/>
                <a:gd name="T18" fmla="*/ 28 w 852"/>
                <a:gd name="T19" fmla="*/ 94 h 636"/>
                <a:gd name="T20" fmla="*/ 28 w 852"/>
                <a:gd name="T21" fmla="*/ 542 h 636"/>
                <a:gd name="T22" fmla="*/ 94 w 852"/>
                <a:gd name="T23" fmla="*/ 608 h 636"/>
                <a:gd name="T24" fmla="*/ 758 w 852"/>
                <a:gd name="T25" fmla="*/ 608 h 636"/>
                <a:gd name="T26" fmla="*/ 824 w 852"/>
                <a:gd name="T27" fmla="*/ 542 h 636"/>
                <a:gd name="T28" fmla="*/ 824 w 852"/>
                <a:gd name="T29" fmla="*/ 94 h 636"/>
                <a:gd name="T30" fmla="*/ 758 w 852"/>
                <a:gd name="T31" fmla="*/ 28 h 636"/>
                <a:gd name="T32" fmla="*/ 696 w 852"/>
                <a:gd name="T33" fmla="*/ 28 h 636"/>
                <a:gd name="T34" fmla="*/ 682 w 852"/>
                <a:gd name="T35" fmla="*/ 14 h 636"/>
                <a:gd name="T36" fmla="*/ 696 w 852"/>
                <a:gd name="T37" fmla="*/ 0 h 636"/>
                <a:gd name="T38" fmla="*/ 758 w 852"/>
                <a:gd name="T39" fmla="*/ 0 h 636"/>
                <a:gd name="T40" fmla="*/ 852 w 852"/>
                <a:gd name="T41" fmla="*/ 94 h 636"/>
                <a:gd name="T42" fmla="*/ 852 w 852"/>
                <a:gd name="T43" fmla="*/ 542 h 636"/>
                <a:gd name="T44" fmla="*/ 758 w 852"/>
                <a:gd name="T45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52" h="636">
                  <a:moveTo>
                    <a:pt x="758" y="636"/>
                  </a:moveTo>
                  <a:cubicBezTo>
                    <a:pt x="94" y="636"/>
                    <a:pt x="94" y="636"/>
                    <a:pt x="94" y="636"/>
                  </a:cubicBezTo>
                  <a:cubicBezTo>
                    <a:pt x="42" y="636"/>
                    <a:pt x="0" y="594"/>
                    <a:pt x="0" y="54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42"/>
                    <a:pt x="42" y="0"/>
                    <a:pt x="94" y="0"/>
                  </a:cubicBezTo>
                  <a:cubicBezTo>
                    <a:pt x="636" y="0"/>
                    <a:pt x="636" y="0"/>
                    <a:pt x="636" y="0"/>
                  </a:cubicBezTo>
                  <a:cubicBezTo>
                    <a:pt x="644" y="0"/>
                    <a:pt x="650" y="6"/>
                    <a:pt x="650" y="14"/>
                  </a:cubicBezTo>
                  <a:cubicBezTo>
                    <a:pt x="650" y="22"/>
                    <a:pt x="644" y="28"/>
                    <a:pt x="636" y="28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58" y="28"/>
                    <a:pt x="28" y="58"/>
                    <a:pt x="28" y="94"/>
                  </a:cubicBezTo>
                  <a:cubicBezTo>
                    <a:pt x="28" y="542"/>
                    <a:pt x="28" y="542"/>
                    <a:pt x="28" y="542"/>
                  </a:cubicBezTo>
                  <a:cubicBezTo>
                    <a:pt x="28" y="578"/>
                    <a:pt x="58" y="608"/>
                    <a:pt x="94" y="608"/>
                  </a:cubicBezTo>
                  <a:cubicBezTo>
                    <a:pt x="758" y="608"/>
                    <a:pt x="758" y="608"/>
                    <a:pt x="758" y="608"/>
                  </a:cubicBezTo>
                  <a:cubicBezTo>
                    <a:pt x="794" y="608"/>
                    <a:pt x="824" y="578"/>
                    <a:pt x="824" y="542"/>
                  </a:cubicBezTo>
                  <a:cubicBezTo>
                    <a:pt x="824" y="94"/>
                    <a:pt x="824" y="94"/>
                    <a:pt x="824" y="94"/>
                  </a:cubicBezTo>
                  <a:cubicBezTo>
                    <a:pt x="824" y="58"/>
                    <a:pt x="794" y="28"/>
                    <a:pt x="758" y="28"/>
                  </a:cubicBezTo>
                  <a:cubicBezTo>
                    <a:pt x="696" y="28"/>
                    <a:pt x="696" y="28"/>
                    <a:pt x="696" y="28"/>
                  </a:cubicBezTo>
                  <a:cubicBezTo>
                    <a:pt x="688" y="28"/>
                    <a:pt x="682" y="22"/>
                    <a:pt x="682" y="14"/>
                  </a:cubicBezTo>
                  <a:cubicBezTo>
                    <a:pt x="682" y="6"/>
                    <a:pt x="688" y="0"/>
                    <a:pt x="696" y="0"/>
                  </a:cubicBezTo>
                  <a:cubicBezTo>
                    <a:pt x="758" y="0"/>
                    <a:pt x="758" y="0"/>
                    <a:pt x="758" y="0"/>
                  </a:cubicBezTo>
                  <a:cubicBezTo>
                    <a:pt x="810" y="0"/>
                    <a:pt x="852" y="42"/>
                    <a:pt x="852" y="94"/>
                  </a:cubicBezTo>
                  <a:cubicBezTo>
                    <a:pt x="852" y="542"/>
                    <a:pt x="852" y="542"/>
                    <a:pt x="852" y="542"/>
                  </a:cubicBezTo>
                  <a:cubicBezTo>
                    <a:pt x="852" y="594"/>
                    <a:pt x="810" y="636"/>
                    <a:pt x="758" y="6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23">
              <a:extLst>
                <a:ext uri="{FF2B5EF4-FFF2-40B4-BE49-F238E27FC236}">
                  <a16:creationId xmlns:a16="http://schemas.microsoft.com/office/drawing/2014/main" id="{4106893F-DC01-4EC1-9846-F1C3D37C1878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076" y="2457450"/>
              <a:ext cx="711200" cy="504825"/>
            </a:xfrm>
            <a:custGeom>
              <a:avLst/>
              <a:gdLst>
                <a:gd name="T0" fmla="*/ 583 w 658"/>
                <a:gd name="T1" fmla="*/ 468 h 468"/>
                <a:gd name="T2" fmla="*/ 75 w 658"/>
                <a:gd name="T3" fmla="*/ 468 h 468"/>
                <a:gd name="T4" fmla="*/ 0 w 658"/>
                <a:gd name="T5" fmla="*/ 396 h 468"/>
                <a:gd name="T6" fmla="*/ 0 w 658"/>
                <a:gd name="T7" fmla="*/ 72 h 468"/>
                <a:gd name="T8" fmla="*/ 75 w 658"/>
                <a:gd name="T9" fmla="*/ 0 h 468"/>
                <a:gd name="T10" fmla="*/ 88 w 658"/>
                <a:gd name="T11" fmla="*/ 0 h 468"/>
                <a:gd name="T12" fmla="*/ 102 w 658"/>
                <a:gd name="T13" fmla="*/ 14 h 468"/>
                <a:gd name="T14" fmla="*/ 88 w 658"/>
                <a:gd name="T15" fmla="*/ 28 h 468"/>
                <a:gd name="T16" fmla="*/ 75 w 658"/>
                <a:gd name="T17" fmla="*/ 28 h 468"/>
                <a:gd name="T18" fmla="*/ 28 w 658"/>
                <a:gd name="T19" fmla="*/ 72 h 468"/>
                <a:gd name="T20" fmla="*/ 28 w 658"/>
                <a:gd name="T21" fmla="*/ 396 h 468"/>
                <a:gd name="T22" fmla="*/ 75 w 658"/>
                <a:gd name="T23" fmla="*/ 440 h 468"/>
                <a:gd name="T24" fmla="*/ 583 w 658"/>
                <a:gd name="T25" fmla="*/ 440 h 468"/>
                <a:gd name="T26" fmla="*/ 630 w 658"/>
                <a:gd name="T27" fmla="*/ 396 h 468"/>
                <a:gd name="T28" fmla="*/ 630 w 658"/>
                <a:gd name="T29" fmla="*/ 72 h 468"/>
                <a:gd name="T30" fmla="*/ 583 w 658"/>
                <a:gd name="T31" fmla="*/ 28 h 468"/>
                <a:gd name="T32" fmla="*/ 153 w 658"/>
                <a:gd name="T33" fmla="*/ 28 h 468"/>
                <a:gd name="T34" fmla="*/ 139 w 658"/>
                <a:gd name="T35" fmla="*/ 14 h 468"/>
                <a:gd name="T36" fmla="*/ 153 w 658"/>
                <a:gd name="T37" fmla="*/ 0 h 468"/>
                <a:gd name="T38" fmla="*/ 583 w 658"/>
                <a:gd name="T39" fmla="*/ 0 h 468"/>
                <a:gd name="T40" fmla="*/ 658 w 658"/>
                <a:gd name="T41" fmla="*/ 72 h 468"/>
                <a:gd name="T42" fmla="*/ 658 w 658"/>
                <a:gd name="T43" fmla="*/ 396 h 468"/>
                <a:gd name="T44" fmla="*/ 583 w 658"/>
                <a:gd name="T45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58" h="468">
                  <a:moveTo>
                    <a:pt x="583" y="468"/>
                  </a:moveTo>
                  <a:cubicBezTo>
                    <a:pt x="75" y="468"/>
                    <a:pt x="75" y="468"/>
                    <a:pt x="75" y="468"/>
                  </a:cubicBezTo>
                  <a:cubicBezTo>
                    <a:pt x="34" y="468"/>
                    <a:pt x="0" y="436"/>
                    <a:pt x="0" y="396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32"/>
                    <a:pt x="34" y="0"/>
                    <a:pt x="75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96" y="0"/>
                    <a:pt x="102" y="6"/>
                    <a:pt x="102" y="14"/>
                  </a:cubicBezTo>
                  <a:cubicBezTo>
                    <a:pt x="102" y="22"/>
                    <a:pt x="96" y="28"/>
                    <a:pt x="88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49" y="28"/>
                    <a:pt x="28" y="48"/>
                    <a:pt x="28" y="72"/>
                  </a:cubicBezTo>
                  <a:cubicBezTo>
                    <a:pt x="28" y="396"/>
                    <a:pt x="28" y="396"/>
                    <a:pt x="28" y="396"/>
                  </a:cubicBezTo>
                  <a:cubicBezTo>
                    <a:pt x="28" y="420"/>
                    <a:pt x="49" y="440"/>
                    <a:pt x="75" y="440"/>
                  </a:cubicBezTo>
                  <a:cubicBezTo>
                    <a:pt x="583" y="440"/>
                    <a:pt x="583" y="440"/>
                    <a:pt x="583" y="440"/>
                  </a:cubicBezTo>
                  <a:cubicBezTo>
                    <a:pt x="609" y="440"/>
                    <a:pt x="630" y="420"/>
                    <a:pt x="630" y="396"/>
                  </a:cubicBezTo>
                  <a:cubicBezTo>
                    <a:pt x="630" y="72"/>
                    <a:pt x="630" y="72"/>
                    <a:pt x="630" y="72"/>
                  </a:cubicBezTo>
                  <a:cubicBezTo>
                    <a:pt x="630" y="48"/>
                    <a:pt x="609" y="28"/>
                    <a:pt x="583" y="28"/>
                  </a:cubicBezTo>
                  <a:cubicBezTo>
                    <a:pt x="153" y="28"/>
                    <a:pt x="153" y="28"/>
                    <a:pt x="153" y="28"/>
                  </a:cubicBezTo>
                  <a:cubicBezTo>
                    <a:pt x="145" y="28"/>
                    <a:pt x="139" y="22"/>
                    <a:pt x="139" y="14"/>
                  </a:cubicBezTo>
                  <a:cubicBezTo>
                    <a:pt x="139" y="6"/>
                    <a:pt x="145" y="0"/>
                    <a:pt x="153" y="0"/>
                  </a:cubicBezTo>
                  <a:cubicBezTo>
                    <a:pt x="583" y="0"/>
                    <a:pt x="583" y="0"/>
                    <a:pt x="583" y="0"/>
                  </a:cubicBezTo>
                  <a:cubicBezTo>
                    <a:pt x="624" y="0"/>
                    <a:pt x="658" y="32"/>
                    <a:pt x="658" y="72"/>
                  </a:cubicBezTo>
                  <a:cubicBezTo>
                    <a:pt x="658" y="396"/>
                    <a:pt x="658" y="396"/>
                    <a:pt x="658" y="396"/>
                  </a:cubicBezTo>
                  <a:cubicBezTo>
                    <a:pt x="658" y="436"/>
                    <a:pt x="624" y="468"/>
                    <a:pt x="583" y="4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90240C33-D530-4EC6-87CD-8B3CB49401B5}"/>
              </a:ext>
            </a:extLst>
          </p:cNvPr>
          <p:cNvGrpSpPr/>
          <p:nvPr/>
        </p:nvGrpSpPr>
        <p:grpSpPr>
          <a:xfrm>
            <a:off x="998370" y="5528575"/>
            <a:ext cx="318123" cy="224619"/>
            <a:chOff x="5054225" y="2489200"/>
            <a:chExt cx="966787" cy="682625"/>
          </a:xfrm>
          <a:solidFill>
            <a:schemeClr val="bg1"/>
          </a:solidFill>
        </p:grpSpPr>
        <p:sp>
          <p:nvSpPr>
            <p:cNvPr id="83" name="Freeform 32">
              <a:extLst>
                <a:ext uri="{FF2B5EF4-FFF2-40B4-BE49-F238E27FC236}">
                  <a16:creationId xmlns:a16="http://schemas.microsoft.com/office/drawing/2014/main" id="{817186F2-B9CF-461A-BA33-B058276DDEE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4225" y="2647950"/>
              <a:ext cx="192087" cy="209550"/>
            </a:xfrm>
            <a:custGeom>
              <a:avLst/>
              <a:gdLst>
                <a:gd name="T0" fmla="*/ 163 w 178"/>
                <a:gd name="T1" fmla="*/ 194 h 194"/>
                <a:gd name="T2" fmla="*/ 149 w 178"/>
                <a:gd name="T3" fmla="*/ 183 h 194"/>
                <a:gd name="T4" fmla="*/ 146 w 178"/>
                <a:gd name="T5" fmla="*/ 167 h 194"/>
                <a:gd name="T6" fmla="*/ 5 w 178"/>
                <a:gd name="T7" fmla="*/ 25 h 194"/>
                <a:gd name="T8" fmla="*/ 5 w 178"/>
                <a:gd name="T9" fmla="*/ 5 h 194"/>
                <a:gd name="T10" fmla="*/ 25 w 178"/>
                <a:gd name="T11" fmla="*/ 5 h 194"/>
                <a:gd name="T12" fmla="*/ 169 w 178"/>
                <a:gd name="T13" fmla="*/ 150 h 194"/>
                <a:gd name="T14" fmla="*/ 173 w 178"/>
                <a:gd name="T15" fmla="*/ 157 h 194"/>
                <a:gd name="T16" fmla="*/ 177 w 178"/>
                <a:gd name="T17" fmla="*/ 177 h 194"/>
                <a:gd name="T18" fmla="*/ 166 w 178"/>
                <a:gd name="T19" fmla="*/ 194 h 194"/>
                <a:gd name="T20" fmla="*/ 163 w 178"/>
                <a:gd name="T21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8" h="194">
                  <a:moveTo>
                    <a:pt x="163" y="194"/>
                  </a:moveTo>
                  <a:cubicBezTo>
                    <a:pt x="156" y="194"/>
                    <a:pt x="151" y="189"/>
                    <a:pt x="149" y="183"/>
                  </a:cubicBezTo>
                  <a:cubicBezTo>
                    <a:pt x="146" y="167"/>
                    <a:pt x="146" y="167"/>
                    <a:pt x="146" y="167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169" y="150"/>
                    <a:pt x="169" y="150"/>
                    <a:pt x="169" y="150"/>
                  </a:cubicBezTo>
                  <a:cubicBezTo>
                    <a:pt x="171" y="152"/>
                    <a:pt x="172" y="155"/>
                    <a:pt x="173" y="157"/>
                  </a:cubicBezTo>
                  <a:cubicBezTo>
                    <a:pt x="177" y="177"/>
                    <a:pt x="177" y="177"/>
                    <a:pt x="177" y="177"/>
                  </a:cubicBezTo>
                  <a:cubicBezTo>
                    <a:pt x="178" y="185"/>
                    <a:pt x="173" y="192"/>
                    <a:pt x="166" y="194"/>
                  </a:cubicBezTo>
                  <a:cubicBezTo>
                    <a:pt x="165" y="194"/>
                    <a:pt x="164" y="194"/>
                    <a:pt x="163" y="1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33">
              <a:extLst>
                <a:ext uri="{FF2B5EF4-FFF2-40B4-BE49-F238E27FC236}">
                  <a16:creationId xmlns:a16="http://schemas.microsoft.com/office/drawing/2014/main" id="{67164E87-218E-4DA8-B9A4-A58058E4DD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9638" y="2751138"/>
              <a:ext cx="665162" cy="420687"/>
            </a:xfrm>
            <a:custGeom>
              <a:avLst/>
              <a:gdLst>
                <a:gd name="T0" fmla="*/ 211 w 617"/>
                <a:gd name="T1" fmla="*/ 375 h 389"/>
                <a:gd name="T2" fmla="*/ 198 w 617"/>
                <a:gd name="T3" fmla="*/ 341 h 389"/>
                <a:gd name="T4" fmla="*/ 147 w 617"/>
                <a:gd name="T5" fmla="*/ 327 h 389"/>
                <a:gd name="T6" fmla="*/ 126 w 617"/>
                <a:gd name="T7" fmla="*/ 283 h 389"/>
                <a:gd name="T8" fmla="*/ 68 w 617"/>
                <a:gd name="T9" fmla="*/ 232 h 389"/>
                <a:gd name="T10" fmla="*/ 67 w 617"/>
                <a:gd name="T11" fmla="*/ 229 h 389"/>
                <a:gd name="T12" fmla="*/ 42 w 617"/>
                <a:gd name="T13" fmla="*/ 124 h 389"/>
                <a:gd name="T14" fmla="*/ 62 w 617"/>
                <a:gd name="T15" fmla="*/ 144 h 389"/>
                <a:gd name="T16" fmla="*/ 67 w 617"/>
                <a:gd name="T17" fmla="*/ 201 h 389"/>
                <a:gd name="T18" fmla="*/ 90 w 617"/>
                <a:gd name="T19" fmla="*/ 189 h 389"/>
                <a:gd name="T20" fmla="*/ 109 w 617"/>
                <a:gd name="T21" fmla="*/ 210 h 389"/>
                <a:gd name="T22" fmla="*/ 96 w 617"/>
                <a:gd name="T23" fmla="*/ 231 h 389"/>
                <a:gd name="T24" fmla="*/ 141 w 617"/>
                <a:gd name="T25" fmla="*/ 250 h 389"/>
                <a:gd name="T26" fmla="*/ 164 w 617"/>
                <a:gd name="T27" fmla="*/ 247 h 389"/>
                <a:gd name="T28" fmla="*/ 160 w 617"/>
                <a:gd name="T29" fmla="*/ 271 h 389"/>
                <a:gd name="T30" fmla="*/ 165 w 617"/>
                <a:gd name="T31" fmla="*/ 305 h 389"/>
                <a:gd name="T32" fmla="*/ 207 w 617"/>
                <a:gd name="T33" fmla="*/ 302 h 389"/>
                <a:gd name="T34" fmla="*/ 231 w 617"/>
                <a:gd name="T35" fmla="*/ 316 h 389"/>
                <a:gd name="T36" fmla="*/ 284 w 617"/>
                <a:gd name="T37" fmla="*/ 342 h 389"/>
                <a:gd name="T38" fmla="*/ 337 w 617"/>
                <a:gd name="T39" fmla="*/ 309 h 389"/>
                <a:gd name="T40" fmla="*/ 385 w 617"/>
                <a:gd name="T41" fmla="*/ 277 h 389"/>
                <a:gd name="T42" fmla="*/ 406 w 617"/>
                <a:gd name="T43" fmla="*/ 258 h 389"/>
                <a:gd name="T44" fmla="*/ 448 w 617"/>
                <a:gd name="T45" fmla="*/ 240 h 389"/>
                <a:gd name="T46" fmla="*/ 447 w 617"/>
                <a:gd name="T47" fmla="*/ 216 h 389"/>
                <a:gd name="T48" fmla="*/ 470 w 617"/>
                <a:gd name="T49" fmla="*/ 222 h 389"/>
                <a:gd name="T50" fmla="*/ 516 w 617"/>
                <a:gd name="T51" fmla="*/ 235 h 389"/>
                <a:gd name="T52" fmla="*/ 513 w 617"/>
                <a:gd name="T53" fmla="*/ 161 h 389"/>
                <a:gd name="T54" fmla="*/ 579 w 617"/>
                <a:gd name="T55" fmla="*/ 170 h 389"/>
                <a:gd name="T56" fmla="*/ 573 w 617"/>
                <a:gd name="T57" fmla="*/ 119 h 389"/>
                <a:gd name="T58" fmla="*/ 479 w 617"/>
                <a:gd name="T59" fmla="*/ 25 h 389"/>
                <a:gd name="T60" fmla="*/ 499 w 617"/>
                <a:gd name="T61" fmla="*/ 5 h 389"/>
                <a:gd name="T62" fmla="*/ 616 w 617"/>
                <a:gd name="T63" fmla="*/ 148 h 389"/>
                <a:gd name="T64" fmla="*/ 553 w 617"/>
                <a:gd name="T65" fmla="*/ 203 h 389"/>
                <a:gd name="T66" fmla="*/ 500 w 617"/>
                <a:gd name="T67" fmla="*/ 269 h 389"/>
                <a:gd name="T68" fmla="*/ 477 w 617"/>
                <a:gd name="T69" fmla="*/ 300 h 389"/>
                <a:gd name="T70" fmla="*/ 429 w 617"/>
                <a:gd name="T71" fmla="*/ 307 h 389"/>
                <a:gd name="T72" fmla="*/ 329 w 617"/>
                <a:gd name="T73" fmla="*/ 338 h 389"/>
                <a:gd name="T74" fmla="*/ 303 w 617"/>
                <a:gd name="T75" fmla="*/ 362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7" h="389">
                  <a:moveTo>
                    <a:pt x="245" y="389"/>
                  </a:moveTo>
                  <a:cubicBezTo>
                    <a:pt x="233" y="389"/>
                    <a:pt x="221" y="385"/>
                    <a:pt x="211" y="375"/>
                  </a:cubicBezTo>
                  <a:cubicBezTo>
                    <a:pt x="211" y="375"/>
                    <a:pt x="210" y="374"/>
                    <a:pt x="210" y="374"/>
                  </a:cubicBezTo>
                  <a:cubicBezTo>
                    <a:pt x="210" y="373"/>
                    <a:pt x="199" y="360"/>
                    <a:pt x="198" y="341"/>
                  </a:cubicBezTo>
                  <a:cubicBezTo>
                    <a:pt x="196" y="341"/>
                    <a:pt x="193" y="342"/>
                    <a:pt x="191" y="342"/>
                  </a:cubicBezTo>
                  <a:cubicBezTo>
                    <a:pt x="176" y="344"/>
                    <a:pt x="161" y="339"/>
                    <a:pt x="147" y="327"/>
                  </a:cubicBezTo>
                  <a:cubicBezTo>
                    <a:pt x="133" y="314"/>
                    <a:pt x="125" y="300"/>
                    <a:pt x="125" y="285"/>
                  </a:cubicBezTo>
                  <a:cubicBezTo>
                    <a:pt x="125" y="285"/>
                    <a:pt x="126" y="284"/>
                    <a:pt x="126" y="283"/>
                  </a:cubicBezTo>
                  <a:cubicBezTo>
                    <a:pt x="114" y="283"/>
                    <a:pt x="102" y="279"/>
                    <a:pt x="88" y="268"/>
                  </a:cubicBezTo>
                  <a:cubicBezTo>
                    <a:pt x="72" y="255"/>
                    <a:pt x="69" y="241"/>
                    <a:pt x="68" y="232"/>
                  </a:cubicBezTo>
                  <a:cubicBezTo>
                    <a:pt x="68" y="231"/>
                    <a:pt x="68" y="230"/>
                    <a:pt x="68" y="229"/>
                  </a:cubicBezTo>
                  <a:cubicBezTo>
                    <a:pt x="68" y="229"/>
                    <a:pt x="67" y="229"/>
                    <a:pt x="67" y="229"/>
                  </a:cubicBezTo>
                  <a:cubicBezTo>
                    <a:pt x="57" y="229"/>
                    <a:pt x="42" y="225"/>
                    <a:pt x="28" y="209"/>
                  </a:cubicBezTo>
                  <a:cubicBezTo>
                    <a:pt x="0" y="179"/>
                    <a:pt x="25" y="140"/>
                    <a:pt x="42" y="124"/>
                  </a:cubicBezTo>
                  <a:cubicBezTo>
                    <a:pt x="48" y="119"/>
                    <a:pt x="57" y="119"/>
                    <a:pt x="62" y="124"/>
                  </a:cubicBezTo>
                  <a:cubicBezTo>
                    <a:pt x="67" y="130"/>
                    <a:pt x="67" y="139"/>
                    <a:pt x="62" y="144"/>
                  </a:cubicBezTo>
                  <a:cubicBezTo>
                    <a:pt x="61" y="144"/>
                    <a:pt x="32" y="173"/>
                    <a:pt x="48" y="190"/>
                  </a:cubicBezTo>
                  <a:cubicBezTo>
                    <a:pt x="54" y="197"/>
                    <a:pt x="60" y="201"/>
                    <a:pt x="67" y="201"/>
                  </a:cubicBezTo>
                  <a:cubicBezTo>
                    <a:pt x="75" y="201"/>
                    <a:pt x="83" y="196"/>
                    <a:pt x="87" y="192"/>
                  </a:cubicBezTo>
                  <a:cubicBezTo>
                    <a:pt x="88" y="191"/>
                    <a:pt x="90" y="190"/>
                    <a:pt x="90" y="189"/>
                  </a:cubicBezTo>
                  <a:cubicBezTo>
                    <a:pt x="96" y="185"/>
                    <a:pt x="104" y="185"/>
                    <a:pt x="109" y="190"/>
                  </a:cubicBezTo>
                  <a:cubicBezTo>
                    <a:pt x="114" y="196"/>
                    <a:pt x="114" y="204"/>
                    <a:pt x="109" y="210"/>
                  </a:cubicBezTo>
                  <a:cubicBezTo>
                    <a:pt x="109" y="210"/>
                    <a:pt x="108" y="211"/>
                    <a:pt x="106" y="213"/>
                  </a:cubicBezTo>
                  <a:cubicBezTo>
                    <a:pt x="102" y="217"/>
                    <a:pt x="96" y="224"/>
                    <a:pt x="96" y="231"/>
                  </a:cubicBezTo>
                  <a:cubicBezTo>
                    <a:pt x="96" y="233"/>
                    <a:pt x="97" y="239"/>
                    <a:pt x="106" y="246"/>
                  </a:cubicBezTo>
                  <a:cubicBezTo>
                    <a:pt x="123" y="260"/>
                    <a:pt x="135" y="255"/>
                    <a:pt x="141" y="250"/>
                  </a:cubicBezTo>
                  <a:cubicBezTo>
                    <a:pt x="143" y="248"/>
                    <a:pt x="145" y="247"/>
                    <a:pt x="145" y="246"/>
                  </a:cubicBezTo>
                  <a:cubicBezTo>
                    <a:pt x="151" y="242"/>
                    <a:pt x="159" y="242"/>
                    <a:pt x="164" y="247"/>
                  </a:cubicBezTo>
                  <a:cubicBezTo>
                    <a:pt x="169" y="252"/>
                    <a:pt x="169" y="261"/>
                    <a:pt x="165" y="266"/>
                  </a:cubicBezTo>
                  <a:cubicBezTo>
                    <a:pt x="163" y="268"/>
                    <a:pt x="162" y="269"/>
                    <a:pt x="160" y="271"/>
                  </a:cubicBezTo>
                  <a:cubicBezTo>
                    <a:pt x="157" y="274"/>
                    <a:pt x="153" y="280"/>
                    <a:pt x="153" y="286"/>
                  </a:cubicBezTo>
                  <a:cubicBezTo>
                    <a:pt x="153" y="292"/>
                    <a:pt x="157" y="299"/>
                    <a:pt x="165" y="305"/>
                  </a:cubicBezTo>
                  <a:cubicBezTo>
                    <a:pt x="173" y="312"/>
                    <a:pt x="180" y="315"/>
                    <a:pt x="187" y="314"/>
                  </a:cubicBezTo>
                  <a:cubicBezTo>
                    <a:pt x="198" y="313"/>
                    <a:pt x="207" y="302"/>
                    <a:pt x="207" y="302"/>
                  </a:cubicBezTo>
                  <a:cubicBezTo>
                    <a:pt x="211" y="296"/>
                    <a:pt x="219" y="294"/>
                    <a:pt x="225" y="298"/>
                  </a:cubicBezTo>
                  <a:cubicBezTo>
                    <a:pt x="231" y="302"/>
                    <a:pt x="234" y="310"/>
                    <a:pt x="231" y="316"/>
                  </a:cubicBezTo>
                  <a:cubicBezTo>
                    <a:pt x="220" y="337"/>
                    <a:pt x="229" y="353"/>
                    <a:pt x="232" y="356"/>
                  </a:cubicBezTo>
                  <a:cubicBezTo>
                    <a:pt x="249" y="372"/>
                    <a:pt x="282" y="344"/>
                    <a:pt x="284" y="342"/>
                  </a:cubicBezTo>
                  <a:cubicBezTo>
                    <a:pt x="318" y="309"/>
                    <a:pt x="318" y="309"/>
                    <a:pt x="318" y="309"/>
                  </a:cubicBezTo>
                  <a:cubicBezTo>
                    <a:pt x="324" y="304"/>
                    <a:pt x="332" y="304"/>
                    <a:pt x="337" y="309"/>
                  </a:cubicBezTo>
                  <a:cubicBezTo>
                    <a:pt x="338" y="309"/>
                    <a:pt x="378" y="344"/>
                    <a:pt x="395" y="327"/>
                  </a:cubicBezTo>
                  <a:cubicBezTo>
                    <a:pt x="413" y="310"/>
                    <a:pt x="386" y="277"/>
                    <a:pt x="385" y="277"/>
                  </a:cubicBezTo>
                  <a:cubicBezTo>
                    <a:pt x="380" y="271"/>
                    <a:pt x="381" y="263"/>
                    <a:pt x="387" y="258"/>
                  </a:cubicBezTo>
                  <a:cubicBezTo>
                    <a:pt x="392" y="253"/>
                    <a:pt x="401" y="253"/>
                    <a:pt x="406" y="258"/>
                  </a:cubicBezTo>
                  <a:cubicBezTo>
                    <a:pt x="414" y="266"/>
                    <a:pt x="444" y="293"/>
                    <a:pt x="457" y="280"/>
                  </a:cubicBezTo>
                  <a:cubicBezTo>
                    <a:pt x="469" y="268"/>
                    <a:pt x="455" y="247"/>
                    <a:pt x="448" y="240"/>
                  </a:cubicBezTo>
                  <a:cubicBezTo>
                    <a:pt x="447" y="238"/>
                    <a:pt x="446" y="236"/>
                    <a:pt x="445" y="236"/>
                  </a:cubicBezTo>
                  <a:cubicBezTo>
                    <a:pt x="440" y="230"/>
                    <a:pt x="441" y="221"/>
                    <a:pt x="447" y="216"/>
                  </a:cubicBezTo>
                  <a:cubicBezTo>
                    <a:pt x="452" y="212"/>
                    <a:pt x="461" y="212"/>
                    <a:pt x="466" y="217"/>
                  </a:cubicBezTo>
                  <a:cubicBezTo>
                    <a:pt x="467" y="219"/>
                    <a:pt x="469" y="220"/>
                    <a:pt x="470" y="222"/>
                  </a:cubicBezTo>
                  <a:cubicBezTo>
                    <a:pt x="477" y="229"/>
                    <a:pt x="490" y="241"/>
                    <a:pt x="502" y="241"/>
                  </a:cubicBezTo>
                  <a:cubicBezTo>
                    <a:pt x="505" y="241"/>
                    <a:pt x="510" y="241"/>
                    <a:pt x="516" y="235"/>
                  </a:cubicBezTo>
                  <a:cubicBezTo>
                    <a:pt x="539" y="213"/>
                    <a:pt x="513" y="181"/>
                    <a:pt x="512" y="180"/>
                  </a:cubicBezTo>
                  <a:cubicBezTo>
                    <a:pt x="508" y="174"/>
                    <a:pt x="508" y="166"/>
                    <a:pt x="513" y="161"/>
                  </a:cubicBezTo>
                  <a:cubicBezTo>
                    <a:pt x="519" y="156"/>
                    <a:pt x="527" y="156"/>
                    <a:pt x="533" y="161"/>
                  </a:cubicBezTo>
                  <a:cubicBezTo>
                    <a:pt x="533" y="161"/>
                    <a:pt x="563" y="188"/>
                    <a:pt x="579" y="170"/>
                  </a:cubicBezTo>
                  <a:cubicBezTo>
                    <a:pt x="588" y="160"/>
                    <a:pt x="591" y="150"/>
                    <a:pt x="586" y="137"/>
                  </a:cubicBezTo>
                  <a:cubicBezTo>
                    <a:pt x="581" y="127"/>
                    <a:pt x="574" y="119"/>
                    <a:pt x="573" y="119"/>
                  </a:cubicBezTo>
                  <a:cubicBezTo>
                    <a:pt x="573" y="119"/>
                    <a:pt x="573" y="119"/>
                    <a:pt x="573" y="119"/>
                  </a:cubicBezTo>
                  <a:cubicBezTo>
                    <a:pt x="479" y="25"/>
                    <a:pt x="479" y="25"/>
                    <a:pt x="479" y="25"/>
                  </a:cubicBezTo>
                  <a:cubicBezTo>
                    <a:pt x="474" y="19"/>
                    <a:pt x="474" y="11"/>
                    <a:pt x="479" y="5"/>
                  </a:cubicBezTo>
                  <a:cubicBezTo>
                    <a:pt x="485" y="0"/>
                    <a:pt x="493" y="0"/>
                    <a:pt x="499" y="5"/>
                  </a:cubicBezTo>
                  <a:cubicBezTo>
                    <a:pt x="593" y="99"/>
                    <a:pt x="593" y="99"/>
                    <a:pt x="593" y="99"/>
                  </a:cubicBezTo>
                  <a:cubicBezTo>
                    <a:pt x="596" y="102"/>
                    <a:pt x="615" y="121"/>
                    <a:pt x="616" y="148"/>
                  </a:cubicBezTo>
                  <a:cubicBezTo>
                    <a:pt x="617" y="163"/>
                    <a:pt x="611" y="177"/>
                    <a:pt x="599" y="190"/>
                  </a:cubicBezTo>
                  <a:cubicBezTo>
                    <a:pt x="585" y="205"/>
                    <a:pt x="568" y="207"/>
                    <a:pt x="553" y="203"/>
                  </a:cubicBezTo>
                  <a:cubicBezTo>
                    <a:pt x="555" y="220"/>
                    <a:pt x="552" y="239"/>
                    <a:pt x="536" y="255"/>
                  </a:cubicBezTo>
                  <a:cubicBezTo>
                    <a:pt x="526" y="265"/>
                    <a:pt x="513" y="270"/>
                    <a:pt x="500" y="269"/>
                  </a:cubicBezTo>
                  <a:cubicBezTo>
                    <a:pt x="497" y="269"/>
                    <a:pt x="493" y="268"/>
                    <a:pt x="490" y="267"/>
                  </a:cubicBezTo>
                  <a:cubicBezTo>
                    <a:pt x="490" y="279"/>
                    <a:pt x="487" y="290"/>
                    <a:pt x="477" y="300"/>
                  </a:cubicBezTo>
                  <a:cubicBezTo>
                    <a:pt x="469" y="308"/>
                    <a:pt x="459" y="312"/>
                    <a:pt x="448" y="311"/>
                  </a:cubicBezTo>
                  <a:cubicBezTo>
                    <a:pt x="441" y="311"/>
                    <a:pt x="435" y="310"/>
                    <a:pt x="429" y="307"/>
                  </a:cubicBezTo>
                  <a:cubicBezTo>
                    <a:pt x="430" y="321"/>
                    <a:pt x="427" y="335"/>
                    <a:pt x="415" y="347"/>
                  </a:cubicBezTo>
                  <a:cubicBezTo>
                    <a:pt x="390" y="372"/>
                    <a:pt x="353" y="356"/>
                    <a:pt x="329" y="338"/>
                  </a:cubicBezTo>
                  <a:cubicBezTo>
                    <a:pt x="304" y="362"/>
                    <a:pt x="304" y="362"/>
                    <a:pt x="304" y="362"/>
                  </a:cubicBezTo>
                  <a:cubicBezTo>
                    <a:pt x="304" y="362"/>
                    <a:pt x="304" y="362"/>
                    <a:pt x="303" y="362"/>
                  </a:cubicBezTo>
                  <a:cubicBezTo>
                    <a:pt x="290" y="375"/>
                    <a:pt x="267" y="389"/>
                    <a:pt x="245" y="3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5" name="Freeform 34">
              <a:extLst>
                <a:ext uri="{FF2B5EF4-FFF2-40B4-BE49-F238E27FC236}">
                  <a16:creationId xmlns:a16="http://schemas.microsoft.com/office/drawing/2014/main" id="{741901C2-EBE6-4B9B-949D-CB055A76B6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5700" y="2490788"/>
              <a:ext cx="436562" cy="322262"/>
            </a:xfrm>
            <a:custGeom>
              <a:avLst/>
              <a:gdLst>
                <a:gd name="T0" fmla="*/ 70 w 405"/>
                <a:gd name="T1" fmla="*/ 298 h 298"/>
                <a:gd name="T2" fmla="*/ 29 w 405"/>
                <a:gd name="T3" fmla="*/ 281 h 298"/>
                <a:gd name="T4" fmla="*/ 25 w 405"/>
                <a:gd name="T5" fmla="*/ 197 h 298"/>
                <a:gd name="T6" fmla="*/ 26 w 405"/>
                <a:gd name="T7" fmla="*/ 195 h 298"/>
                <a:gd name="T8" fmla="*/ 77 w 405"/>
                <a:gd name="T9" fmla="*/ 144 h 298"/>
                <a:gd name="T10" fmla="*/ 282 w 405"/>
                <a:gd name="T11" fmla="*/ 104 h 298"/>
                <a:gd name="T12" fmla="*/ 380 w 405"/>
                <a:gd name="T13" fmla="*/ 5 h 298"/>
                <a:gd name="T14" fmla="*/ 400 w 405"/>
                <a:gd name="T15" fmla="*/ 5 h 298"/>
                <a:gd name="T16" fmla="*/ 400 w 405"/>
                <a:gd name="T17" fmla="*/ 25 h 298"/>
                <a:gd name="T18" fmla="*/ 294 w 405"/>
                <a:gd name="T19" fmla="*/ 132 h 298"/>
                <a:gd name="T20" fmla="*/ 275 w 405"/>
                <a:gd name="T21" fmla="*/ 133 h 298"/>
                <a:gd name="T22" fmla="*/ 98 w 405"/>
                <a:gd name="T23" fmla="*/ 163 h 298"/>
                <a:gd name="T24" fmla="*/ 97 w 405"/>
                <a:gd name="T25" fmla="*/ 164 h 298"/>
                <a:gd name="T26" fmla="*/ 47 w 405"/>
                <a:gd name="T27" fmla="*/ 214 h 298"/>
                <a:gd name="T28" fmla="*/ 49 w 405"/>
                <a:gd name="T29" fmla="*/ 261 h 298"/>
                <a:gd name="T30" fmla="*/ 102 w 405"/>
                <a:gd name="T31" fmla="*/ 260 h 298"/>
                <a:gd name="T32" fmla="*/ 144 w 405"/>
                <a:gd name="T33" fmla="*/ 218 h 298"/>
                <a:gd name="T34" fmla="*/ 187 w 405"/>
                <a:gd name="T35" fmla="*/ 192 h 298"/>
                <a:gd name="T36" fmla="*/ 235 w 405"/>
                <a:gd name="T37" fmla="*/ 210 h 298"/>
                <a:gd name="T38" fmla="*/ 235 w 405"/>
                <a:gd name="T39" fmla="*/ 230 h 298"/>
                <a:gd name="T40" fmla="*/ 215 w 405"/>
                <a:gd name="T41" fmla="*/ 230 h 298"/>
                <a:gd name="T42" fmla="*/ 190 w 405"/>
                <a:gd name="T43" fmla="*/ 219 h 298"/>
                <a:gd name="T44" fmla="*/ 167 w 405"/>
                <a:gd name="T45" fmla="*/ 235 h 298"/>
                <a:gd name="T46" fmla="*/ 165 w 405"/>
                <a:gd name="T47" fmla="*/ 237 h 298"/>
                <a:gd name="T48" fmla="*/ 121 w 405"/>
                <a:gd name="T49" fmla="*/ 281 h 298"/>
                <a:gd name="T50" fmla="*/ 119 w 405"/>
                <a:gd name="T51" fmla="*/ 283 h 298"/>
                <a:gd name="T52" fmla="*/ 70 w 405"/>
                <a:gd name="T53" fmla="*/ 298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5" h="298">
                  <a:moveTo>
                    <a:pt x="70" y="298"/>
                  </a:moveTo>
                  <a:cubicBezTo>
                    <a:pt x="56" y="298"/>
                    <a:pt x="42" y="294"/>
                    <a:pt x="29" y="281"/>
                  </a:cubicBezTo>
                  <a:cubicBezTo>
                    <a:pt x="0" y="251"/>
                    <a:pt x="13" y="213"/>
                    <a:pt x="25" y="197"/>
                  </a:cubicBezTo>
                  <a:cubicBezTo>
                    <a:pt x="25" y="196"/>
                    <a:pt x="26" y="196"/>
                    <a:pt x="26" y="195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164" y="44"/>
                    <a:pt x="252" y="85"/>
                    <a:pt x="282" y="104"/>
                  </a:cubicBezTo>
                  <a:cubicBezTo>
                    <a:pt x="380" y="5"/>
                    <a:pt x="380" y="5"/>
                    <a:pt x="380" y="5"/>
                  </a:cubicBezTo>
                  <a:cubicBezTo>
                    <a:pt x="386" y="0"/>
                    <a:pt x="394" y="0"/>
                    <a:pt x="400" y="5"/>
                  </a:cubicBezTo>
                  <a:cubicBezTo>
                    <a:pt x="405" y="10"/>
                    <a:pt x="405" y="19"/>
                    <a:pt x="400" y="25"/>
                  </a:cubicBezTo>
                  <a:cubicBezTo>
                    <a:pt x="294" y="132"/>
                    <a:pt x="294" y="132"/>
                    <a:pt x="294" y="132"/>
                  </a:cubicBezTo>
                  <a:cubicBezTo>
                    <a:pt x="289" y="137"/>
                    <a:pt x="281" y="137"/>
                    <a:pt x="275" y="133"/>
                  </a:cubicBezTo>
                  <a:cubicBezTo>
                    <a:pt x="271" y="130"/>
                    <a:pt x="186" y="60"/>
                    <a:pt x="98" y="163"/>
                  </a:cubicBezTo>
                  <a:cubicBezTo>
                    <a:pt x="97" y="163"/>
                    <a:pt x="97" y="164"/>
                    <a:pt x="97" y="164"/>
                  </a:cubicBezTo>
                  <a:cubicBezTo>
                    <a:pt x="47" y="214"/>
                    <a:pt x="47" y="214"/>
                    <a:pt x="47" y="214"/>
                  </a:cubicBezTo>
                  <a:cubicBezTo>
                    <a:pt x="43" y="219"/>
                    <a:pt x="30" y="243"/>
                    <a:pt x="49" y="261"/>
                  </a:cubicBezTo>
                  <a:cubicBezTo>
                    <a:pt x="67" y="279"/>
                    <a:pt x="96" y="263"/>
                    <a:pt x="102" y="260"/>
                  </a:cubicBezTo>
                  <a:cubicBezTo>
                    <a:pt x="144" y="218"/>
                    <a:pt x="144" y="218"/>
                    <a:pt x="144" y="218"/>
                  </a:cubicBezTo>
                  <a:cubicBezTo>
                    <a:pt x="148" y="213"/>
                    <a:pt x="163" y="194"/>
                    <a:pt x="187" y="192"/>
                  </a:cubicBezTo>
                  <a:cubicBezTo>
                    <a:pt x="203" y="190"/>
                    <a:pt x="219" y="196"/>
                    <a:pt x="235" y="210"/>
                  </a:cubicBezTo>
                  <a:cubicBezTo>
                    <a:pt x="240" y="215"/>
                    <a:pt x="241" y="224"/>
                    <a:pt x="235" y="230"/>
                  </a:cubicBezTo>
                  <a:cubicBezTo>
                    <a:pt x="230" y="235"/>
                    <a:pt x="221" y="236"/>
                    <a:pt x="215" y="230"/>
                  </a:cubicBezTo>
                  <a:cubicBezTo>
                    <a:pt x="207" y="222"/>
                    <a:pt x="198" y="218"/>
                    <a:pt x="190" y="219"/>
                  </a:cubicBezTo>
                  <a:cubicBezTo>
                    <a:pt x="177" y="221"/>
                    <a:pt x="167" y="235"/>
                    <a:pt x="167" y="235"/>
                  </a:cubicBezTo>
                  <a:cubicBezTo>
                    <a:pt x="166" y="236"/>
                    <a:pt x="166" y="236"/>
                    <a:pt x="165" y="237"/>
                  </a:cubicBezTo>
                  <a:cubicBezTo>
                    <a:pt x="121" y="281"/>
                    <a:pt x="121" y="281"/>
                    <a:pt x="121" y="281"/>
                  </a:cubicBezTo>
                  <a:cubicBezTo>
                    <a:pt x="120" y="282"/>
                    <a:pt x="119" y="282"/>
                    <a:pt x="119" y="283"/>
                  </a:cubicBezTo>
                  <a:cubicBezTo>
                    <a:pt x="117" y="284"/>
                    <a:pt x="95" y="298"/>
                    <a:pt x="70" y="2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35">
              <a:extLst>
                <a:ext uri="{FF2B5EF4-FFF2-40B4-BE49-F238E27FC236}">
                  <a16:creationId xmlns:a16="http://schemas.microsoft.com/office/drawing/2014/main" id="{6B3EB09E-3147-4D8A-A38E-FC2ECF756010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9325" y="2489200"/>
              <a:ext cx="280987" cy="160337"/>
            </a:xfrm>
            <a:custGeom>
              <a:avLst/>
              <a:gdLst>
                <a:gd name="T0" fmla="*/ 135 w 261"/>
                <a:gd name="T1" fmla="*/ 149 h 149"/>
                <a:gd name="T2" fmla="*/ 125 w 261"/>
                <a:gd name="T3" fmla="*/ 145 h 149"/>
                <a:gd name="T4" fmla="*/ 5 w 261"/>
                <a:gd name="T5" fmla="*/ 25 h 149"/>
                <a:gd name="T6" fmla="*/ 5 w 261"/>
                <a:gd name="T7" fmla="*/ 5 h 149"/>
                <a:gd name="T8" fmla="*/ 25 w 261"/>
                <a:gd name="T9" fmla="*/ 5 h 149"/>
                <a:gd name="T10" fmla="*/ 137 w 261"/>
                <a:gd name="T11" fmla="*/ 117 h 149"/>
                <a:gd name="T12" fmla="*/ 252 w 261"/>
                <a:gd name="T13" fmla="*/ 118 h 149"/>
                <a:gd name="T14" fmla="*/ 257 w 261"/>
                <a:gd name="T15" fmla="*/ 137 h 149"/>
                <a:gd name="T16" fmla="*/ 238 w 261"/>
                <a:gd name="T17" fmla="*/ 142 h 149"/>
                <a:gd name="T18" fmla="*/ 143 w 261"/>
                <a:gd name="T19" fmla="*/ 146 h 149"/>
                <a:gd name="T20" fmla="*/ 135 w 261"/>
                <a:gd name="T21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1" h="149">
                  <a:moveTo>
                    <a:pt x="135" y="149"/>
                  </a:moveTo>
                  <a:cubicBezTo>
                    <a:pt x="131" y="149"/>
                    <a:pt x="128" y="148"/>
                    <a:pt x="125" y="14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137" y="117"/>
                    <a:pt x="137" y="117"/>
                    <a:pt x="137" y="117"/>
                  </a:cubicBezTo>
                  <a:cubicBezTo>
                    <a:pt x="156" y="107"/>
                    <a:pt x="200" y="91"/>
                    <a:pt x="252" y="118"/>
                  </a:cubicBezTo>
                  <a:cubicBezTo>
                    <a:pt x="258" y="121"/>
                    <a:pt x="261" y="130"/>
                    <a:pt x="257" y="137"/>
                  </a:cubicBezTo>
                  <a:cubicBezTo>
                    <a:pt x="254" y="143"/>
                    <a:pt x="245" y="146"/>
                    <a:pt x="238" y="142"/>
                  </a:cubicBezTo>
                  <a:cubicBezTo>
                    <a:pt x="186" y="115"/>
                    <a:pt x="144" y="146"/>
                    <a:pt x="143" y="146"/>
                  </a:cubicBezTo>
                  <a:cubicBezTo>
                    <a:pt x="141" y="148"/>
                    <a:pt x="138" y="149"/>
                    <a:pt x="135" y="1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7" name="Freeform 36">
              <a:extLst>
                <a:ext uri="{FF2B5EF4-FFF2-40B4-BE49-F238E27FC236}">
                  <a16:creationId xmlns:a16="http://schemas.microsoft.com/office/drawing/2014/main" id="{3F4CEF49-8B40-4D3A-A7A4-8576168245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1950" y="2655888"/>
              <a:ext cx="119062" cy="117475"/>
            </a:xfrm>
            <a:custGeom>
              <a:avLst/>
              <a:gdLst>
                <a:gd name="T0" fmla="*/ 15 w 110"/>
                <a:gd name="T1" fmla="*/ 109 h 109"/>
                <a:gd name="T2" fmla="*/ 5 w 110"/>
                <a:gd name="T3" fmla="*/ 105 h 109"/>
                <a:gd name="T4" fmla="*/ 5 w 110"/>
                <a:gd name="T5" fmla="*/ 85 h 109"/>
                <a:gd name="T6" fmla="*/ 85 w 110"/>
                <a:gd name="T7" fmla="*/ 5 h 109"/>
                <a:gd name="T8" fmla="*/ 105 w 110"/>
                <a:gd name="T9" fmla="*/ 5 h 109"/>
                <a:gd name="T10" fmla="*/ 105 w 110"/>
                <a:gd name="T11" fmla="*/ 25 h 109"/>
                <a:gd name="T12" fmla="*/ 25 w 110"/>
                <a:gd name="T13" fmla="*/ 105 h 109"/>
                <a:gd name="T14" fmla="*/ 15 w 110"/>
                <a:gd name="T1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" h="109">
                  <a:moveTo>
                    <a:pt x="15" y="109"/>
                  </a:moveTo>
                  <a:cubicBezTo>
                    <a:pt x="11" y="109"/>
                    <a:pt x="8" y="108"/>
                    <a:pt x="5" y="105"/>
                  </a:cubicBezTo>
                  <a:cubicBezTo>
                    <a:pt x="0" y="99"/>
                    <a:pt x="0" y="91"/>
                    <a:pt x="5" y="85"/>
                  </a:cubicBezTo>
                  <a:cubicBezTo>
                    <a:pt x="85" y="5"/>
                    <a:pt x="85" y="5"/>
                    <a:pt x="85" y="5"/>
                  </a:cubicBezTo>
                  <a:cubicBezTo>
                    <a:pt x="91" y="0"/>
                    <a:pt x="99" y="0"/>
                    <a:pt x="105" y="5"/>
                  </a:cubicBezTo>
                  <a:cubicBezTo>
                    <a:pt x="110" y="11"/>
                    <a:pt x="110" y="19"/>
                    <a:pt x="105" y="25"/>
                  </a:cubicBezTo>
                  <a:cubicBezTo>
                    <a:pt x="25" y="105"/>
                    <a:pt x="25" y="105"/>
                    <a:pt x="25" y="105"/>
                  </a:cubicBezTo>
                  <a:cubicBezTo>
                    <a:pt x="22" y="108"/>
                    <a:pt x="19" y="109"/>
                    <a:pt x="15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8" name="Freeform 37">
              <a:extLst>
                <a:ext uri="{FF2B5EF4-FFF2-40B4-BE49-F238E27FC236}">
                  <a16:creationId xmlns:a16="http://schemas.microsoft.com/office/drawing/2014/main" id="{7B581D17-0F0E-408B-A576-40231D6018A4}"/>
                </a:ext>
              </a:extLst>
            </p:cNvPr>
            <p:cNvSpPr>
              <a:spLocks/>
            </p:cNvSpPr>
            <p:nvPr/>
          </p:nvSpPr>
          <p:spPr bwMode="auto">
            <a:xfrm>
              <a:off x="5816225" y="2776538"/>
              <a:ext cx="82550" cy="142875"/>
            </a:xfrm>
            <a:custGeom>
              <a:avLst/>
              <a:gdLst>
                <a:gd name="T0" fmla="*/ 16 w 77"/>
                <a:gd name="T1" fmla="*/ 132 h 132"/>
                <a:gd name="T2" fmla="*/ 5 w 77"/>
                <a:gd name="T3" fmla="*/ 126 h 132"/>
                <a:gd name="T4" fmla="*/ 8 w 77"/>
                <a:gd name="T5" fmla="*/ 107 h 132"/>
                <a:gd name="T6" fmla="*/ 31 w 77"/>
                <a:gd name="T7" fmla="*/ 34 h 132"/>
                <a:gd name="T8" fmla="*/ 35 w 77"/>
                <a:gd name="T9" fmla="*/ 22 h 132"/>
                <a:gd name="T10" fmla="*/ 52 w 77"/>
                <a:gd name="T11" fmla="*/ 5 h 132"/>
                <a:gd name="T12" fmla="*/ 72 w 77"/>
                <a:gd name="T13" fmla="*/ 5 h 132"/>
                <a:gd name="T14" fmla="*/ 72 w 77"/>
                <a:gd name="T15" fmla="*/ 25 h 132"/>
                <a:gd name="T16" fmla="*/ 60 w 77"/>
                <a:gd name="T17" fmla="*/ 37 h 132"/>
                <a:gd name="T18" fmla="*/ 24 w 77"/>
                <a:gd name="T19" fmla="*/ 129 h 132"/>
                <a:gd name="T20" fmla="*/ 16 w 77"/>
                <a:gd name="T21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32">
                  <a:moveTo>
                    <a:pt x="16" y="132"/>
                  </a:moveTo>
                  <a:cubicBezTo>
                    <a:pt x="12" y="132"/>
                    <a:pt x="7" y="130"/>
                    <a:pt x="5" y="126"/>
                  </a:cubicBezTo>
                  <a:cubicBezTo>
                    <a:pt x="0" y="120"/>
                    <a:pt x="2" y="111"/>
                    <a:pt x="8" y="107"/>
                  </a:cubicBezTo>
                  <a:cubicBezTo>
                    <a:pt x="9" y="106"/>
                    <a:pt x="39" y="83"/>
                    <a:pt x="31" y="34"/>
                  </a:cubicBezTo>
                  <a:cubicBezTo>
                    <a:pt x="30" y="30"/>
                    <a:pt x="32" y="25"/>
                    <a:pt x="35" y="22"/>
                  </a:cubicBezTo>
                  <a:cubicBezTo>
                    <a:pt x="52" y="5"/>
                    <a:pt x="52" y="5"/>
                    <a:pt x="52" y="5"/>
                  </a:cubicBezTo>
                  <a:cubicBezTo>
                    <a:pt x="58" y="0"/>
                    <a:pt x="66" y="0"/>
                    <a:pt x="72" y="5"/>
                  </a:cubicBezTo>
                  <a:cubicBezTo>
                    <a:pt x="77" y="11"/>
                    <a:pt x="77" y="19"/>
                    <a:pt x="72" y="25"/>
                  </a:cubicBezTo>
                  <a:cubicBezTo>
                    <a:pt x="60" y="37"/>
                    <a:pt x="60" y="37"/>
                    <a:pt x="60" y="37"/>
                  </a:cubicBezTo>
                  <a:cubicBezTo>
                    <a:pt x="66" y="99"/>
                    <a:pt x="26" y="128"/>
                    <a:pt x="24" y="129"/>
                  </a:cubicBezTo>
                  <a:cubicBezTo>
                    <a:pt x="22" y="131"/>
                    <a:pt x="19" y="132"/>
                    <a:pt x="16" y="1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9" name="Freeform 38">
              <a:extLst>
                <a:ext uri="{FF2B5EF4-FFF2-40B4-BE49-F238E27FC236}">
                  <a16:creationId xmlns:a16="http://schemas.microsoft.com/office/drawing/2014/main" id="{C1625175-7A7E-4016-BF5E-40E6AD01F0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7738" y="2816225"/>
              <a:ext cx="157162" cy="166687"/>
            </a:xfrm>
            <a:custGeom>
              <a:avLst/>
              <a:gdLst>
                <a:gd name="T0" fmla="*/ 63 w 146"/>
                <a:gd name="T1" fmla="*/ 155 h 155"/>
                <a:gd name="T2" fmla="*/ 53 w 146"/>
                <a:gd name="T3" fmla="*/ 151 h 155"/>
                <a:gd name="T4" fmla="*/ 53 w 146"/>
                <a:gd name="T5" fmla="*/ 131 h 155"/>
                <a:gd name="T6" fmla="*/ 100 w 146"/>
                <a:gd name="T7" fmla="*/ 82 h 155"/>
                <a:gd name="T8" fmla="*/ 101 w 146"/>
                <a:gd name="T9" fmla="*/ 46 h 155"/>
                <a:gd name="T10" fmla="*/ 68 w 146"/>
                <a:gd name="T11" fmla="*/ 48 h 155"/>
                <a:gd name="T12" fmla="*/ 25 w 146"/>
                <a:gd name="T13" fmla="*/ 85 h 155"/>
                <a:gd name="T14" fmla="*/ 6 w 146"/>
                <a:gd name="T15" fmla="*/ 84 h 155"/>
                <a:gd name="T16" fmla="*/ 7 w 146"/>
                <a:gd name="T17" fmla="*/ 65 h 155"/>
                <a:gd name="T18" fmla="*/ 50 w 146"/>
                <a:gd name="T19" fmla="*/ 27 h 155"/>
                <a:gd name="T20" fmla="*/ 50 w 146"/>
                <a:gd name="T21" fmla="*/ 26 h 155"/>
                <a:gd name="T22" fmla="*/ 122 w 146"/>
                <a:gd name="T23" fmla="*/ 28 h 155"/>
                <a:gd name="T24" fmla="*/ 122 w 146"/>
                <a:gd name="T25" fmla="*/ 100 h 155"/>
                <a:gd name="T26" fmla="*/ 121 w 146"/>
                <a:gd name="T27" fmla="*/ 101 h 155"/>
                <a:gd name="T28" fmla="*/ 73 w 146"/>
                <a:gd name="T29" fmla="*/ 151 h 155"/>
                <a:gd name="T30" fmla="*/ 63 w 146"/>
                <a:gd name="T31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6" h="155">
                  <a:moveTo>
                    <a:pt x="63" y="155"/>
                  </a:moveTo>
                  <a:cubicBezTo>
                    <a:pt x="60" y="155"/>
                    <a:pt x="56" y="154"/>
                    <a:pt x="53" y="151"/>
                  </a:cubicBezTo>
                  <a:cubicBezTo>
                    <a:pt x="48" y="146"/>
                    <a:pt x="48" y="137"/>
                    <a:pt x="53" y="131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103" y="79"/>
                    <a:pt x="114" y="61"/>
                    <a:pt x="101" y="46"/>
                  </a:cubicBezTo>
                  <a:cubicBezTo>
                    <a:pt x="88" y="33"/>
                    <a:pt x="72" y="45"/>
                    <a:pt x="68" y="48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19" y="91"/>
                    <a:pt x="11" y="90"/>
                    <a:pt x="6" y="84"/>
                  </a:cubicBezTo>
                  <a:cubicBezTo>
                    <a:pt x="0" y="78"/>
                    <a:pt x="1" y="70"/>
                    <a:pt x="7" y="65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6"/>
                    <a:pt x="50" y="26"/>
                    <a:pt x="50" y="26"/>
                  </a:cubicBezTo>
                  <a:cubicBezTo>
                    <a:pt x="64" y="15"/>
                    <a:pt x="97" y="0"/>
                    <a:pt x="122" y="28"/>
                  </a:cubicBezTo>
                  <a:cubicBezTo>
                    <a:pt x="146" y="54"/>
                    <a:pt x="132" y="86"/>
                    <a:pt x="122" y="100"/>
                  </a:cubicBezTo>
                  <a:cubicBezTo>
                    <a:pt x="122" y="100"/>
                    <a:pt x="121" y="100"/>
                    <a:pt x="121" y="101"/>
                  </a:cubicBezTo>
                  <a:cubicBezTo>
                    <a:pt x="73" y="151"/>
                    <a:pt x="73" y="151"/>
                    <a:pt x="73" y="151"/>
                  </a:cubicBezTo>
                  <a:cubicBezTo>
                    <a:pt x="70" y="154"/>
                    <a:pt x="67" y="155"/>
                    <a:pt x="63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0" name="Freeform 39">
              <a:extLst>
                <a:ext uri="{FF2B5EF4-FFF2-40B4-BE49-F238E27FC236}">
                  <a16:creationId xmlns:a16="http://schemas.microsoft.com/office/drawing/2014/main" id="{C033BF90-7001-423E-A74E-99B1EE6411E3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3775" y="2878138"/>
              <a:ext cx="174625" cy="176212"/>
            </a:xfrm>
            <a:custGeom>
              <a:avLst/>
              <a:gdLst>
                <a:gd name="T0" fmla="*/ 66 w 161"/>
                <a:gd name="T1" fmla="*/ 163 h 163"/>
                <a:gd name="T2" fmla="*/ 56 w 161"/>
                <a:gd name="T3" fmla="*/ 159 h 163"/>
                <a:gd name="T4" fmla="*/ 56 w 161"/>
                <a:gd name="T5" fmla="*/ 139 h 163"/>
                <a:gd name="T6" fmla="*/ 117 w 161"/>
                <a:gd name="T7" fmla="*/ 79 h 163"/>
                <a:gd name="T8" fmla="*/ 115 w 161"/>
                <a:gd name="T9" fmla="*/ 45 h 163"/>
                <a:gd name="T10" fmla="*/ 83 w 161"/>
                <a:gd name="T11" fmla="*/ 45 h 163"/>
                <a:gd name="T12" fmla="*/ 25 w 161"/>
                <a:gd name="T13" fmla="*/ 96 h 163"/>
                <a:gd name="T14" fmla="*/ 6 w 161"/>
                <a:gd name="T15" fmla="*/ 95 h 163"/>
                <a:gd name="T16" fmla="*/ 7 w 161"/>
                <a:gd name="T17" fmla="*/ 76 h 163"/>
                <a:gd name="T18" fmla="*/ 64 w 161"/>
                <a:gd name="T19" fmla="*/ 25 h 163"/>
                <a:gd name="T20" fmla="*/ 133 w 161"/>
                <a:gd name="T21" fmla="*/ 23 h 163"/>
                <a:gd name="T22" fmla="*/ 139 w 161"/>
                <a:gd name="T23" fmla="*/ 96 h 163"/>
                <a:gd name="T24" fmla="*/ 138 w 161"/>
                <a:gd name="T25" fmla="*/ 98 h 163"/>
                <a:gd name="T26" fmla="*/ 76 w 161"/>
                <a:gd name="T27" fmla="*/ 159 h 163"/>
                <a:gd name="T28" fmla="*/ 66 w 161"/>
                <a:gd name="T2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1" h="163">
                  <a:moveTo>
                    <a:pt x="66" y="163"/>
                  </a:moveTo>
                  <a:cubicBezTo>
                    <a:pt x="62" y="163"/>
                    <a:pt x="59" y="162"/>
                    <a:pt x="56" y="159"/>
                  </a:cubicBezTo>
                  <a:cubicBezTo>
                    <a:pt x="51" y="153"/>
                    <a:pt x="51" y="144"/>
                    <a:pt x="56" y="139"/>
                  </a:cubicBezTo>
                  <a:cubicBezTo>
                    <a:pt x="117" y="79"/>
                    <a:pt x="117" y="79"/>
                    <a:pt x="117" y="79"/>
                  </a:cubicBezTo>
                  <a:cubicBezTo>
                    <a:pt x="121" y="74"/>
                    <a:pt x="131" y="57"/>
                    <a:pt x="115" y="45"/>
                  </a:cubicBezTo>
                  <a:cubicBezTo>
                    <a:pt x="99" y="32"/>
                    <a:pt x="85" y="43"/>
                    <a:pt x="83" y="45"/>
                  </a:cubicBezTo>
                  <a:cubicBezTo>
                    <a:pt x="25" y="96"/>
                    <a:pt x="25" y="96"/>
                    <a:pt x="25" y="96"/>
                  </a:cubicBezTo>
                  <a:cubicBezTo>
                    <a:pt x="20" y="102"/>
                    <a:pt x="11" y="101"/>
                    <a:pt x="6" y="95"/>
                  </a:cubicBezTo>
                  <a:cubicBezTo>
                    <a:pt x="0" y="90"/>
                    <a:pt x="1" y="81"/>
                    <a:pt x="7" y="76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75" y="14"/>
                    <a:pt x="104" y="0"/>
                    <a:pt x="133" y="23"/>
                  </a:cubicBezTo>
                  <a:cubicBezTo>
                    <a:pt x="161" y="45"/>
                    <a:pt x="152" y="79"/>
                    <a:pt x="139" y="96"/>
                  </a:cubicBezTo>
                  <a:cubicBezTo>
                    <a:pt x="139" y="97"/>
                    <a:pt x="138" y="97"/>
                    <a:pt x="138" y="98"/>
                  </a:cubicBezTo>
                  <a:cubicBezTo>
                    <a:pt x="76" y="159"/>
                    <a:pt x="76" y="159"/>
                    <a:pt x="76" y="159"/>
                  </a:cubicBezTo>
                  <a:cubicBezTo>
                    <a:pt x="73" y="162"/>
                    <a:pt x="70" y="163"/>
                    <a:pt x="66" y="1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1" name="Freeform 40">
              <a:extLst>
                <a:ext uri="{FF2B5EF4-FFF2-40B4-BE49-F238E27FC236}">
                  <a16:creationId xmlns:a16="http://schemas.microsoft.com/office/drawing/2014/main" id="{B210ED6D-E30C-4204-A0EC-CAC98991B7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19338" y="2933700"/>
              <a:ext cx="187325" cy="177800"/>
            </a:xfrm>
            <a:custGeom>
              <a:avLst/>
              <a:gdLst>
                <a:gd name="T0" fmla="*/ 82 w 174"/>
                <a:gd name="T1" fmla="*/ 165 h 165"/>
                <a:gd name="T2" fmla="*/ 72 w 174"/>
                <a:gd name="T3" fmla="*/ 161 h 165"/>
                <a:gd name="T4" fmla="*/ 72 w 174"/>
                <a:gd name="T5" fmla="*/ 141 h 165"/>
                <a:gd name="T6" fmla="*/ 133 w 174"/>
                <a:gd name="T7" fmla="*/ 79 h 165"/>
                <a:gd name="T8" fmla="*/ 126 w 174"/>
                <a:gd name="T9" fmla="*/ 42 h 165"/>
                <a:gd name="T10" fmla="*/ 91 w 174"/>
                <a:gd name="T11" fmla="*/ 44 h 165"/>
                <a:gd name="T12" fmla="*/ 25 w 174"/>
                <a:gd name="T13" fmla="*/ 108 h 165"/>
                <a:gd name="T14" fmla="*/ 5 w 174"/>
                <a:gd name="T15" fmla="*/ 108 h 165"/>
                <a:gd name="T16" fmla="*/ 5 w 174"/>
                <a:gd name="T17" fmla="*/ 88 h 165"/>
                <a:gd name="T18" fmla="*/ 72 w 174"/>
                <a:gd name="T19" fmla="*/ 23 h 165"/>
                <a:gd name="T20" fmla="*/ 74 w 174"/>
                <a:gd name="T21" fmla="*/ 21 h 165"/>
                <a:gd name="T22" fmla="*/ 144 w 174"/>
                <a:gd name="T23" fmla="*/ 22 h 165"/>
                <a:gd name="T24" fmla="*/ 156 w 174"/>
                <a:gd name="T25" fmla="*/ 96 h 165"/>
                <a:gd name="T26" fmla="*/ 154 w 174"/>
                <a:gd name="T27" fmla="*/ 98 h 165"/>
                <a:gd name="T28" fmla="*/ 92 w 174"/>
                <a:gd name="T29" fmla="*/ 161 h 165"/>
                <a:gd name="T30" fmla="*/ 82 w 174"/>
                <a:gd name="T31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4" h="165">
                  <a:moveTo>
                    <a:pt x="82" y="165"/>
                  </a:moveTo>
                  <a:cubicBezTo>
                    <a:pt x="78" y="165"/>
                    <a:pt x="75" y="164"/>
                    <a:pt x="72" y="161"/>
                  </a:cubicBezTo>
                  <a:cubicBezTo>
                    <a:pt x="67" y="156"/>
                    <a:pt x="67" y="147"/>
                    <a:pt x="72" y="141"/>
                  </a:cubicBezTo>
                  <a:cubicBezTo>
                    <a:pt x="133" y="79"/>
                    <a:pt x="133" y="79"/>
                    <a:pt x="133" y="79"/>
                  </a:cubicBezTo>
                  <a:cubicBezTo>
                    <a:pt x="136" y="74"/>
                    <a:pt x="143" y="58"/>
                    <a:pt x="126" y="42"/>
                  </a:cubicBezTo>
                  <a:cubicBezTo>
                    <a:pt x="114" y="31"/>
                    <a:pt x="95" y="42"/>
                    <a:pt x="91" y="44"/>
                  </a:cubicBezTo>
                  <a:cubicBezTo>
                    <a:pt x="25" y="108"/>
                    <a:pt x="25" y="108"/>
                    <a:pt x="25" y="108"/>
                  </a:cubicBezTo>
                  <a:cubicBezTo>
                    <a:pt x="19" y="113"/>
                    <a:pt x="10" y="113"/>
                    <a:pt x="5" y="108"/>
                  </a:cubicBezTo>
                  <a:cubicBezTo>
                    <a:pt x="0" y="102"/>
                    <a:pt x="0" y="93"/>
                    <a:pt x="5" y="88"/>
                  </a:cubicBezTo>
                  <a:cubicBezTo>
                    <a:pt x="72" y="23"/>
                    <a:pt x="72" y="23"/>
                    <a:pt x="72" y="23"/>
                  </a:cubicBezTo>
                  <a:cubicBezTo>
                    <a:pt x="73" y="22"/>
                    <a:pt x="73" y="22"/>
                    <a:pt x="74" y="21"/>
                  </a:cubicBezTo>
                  <a:cubicBezTo>
                    <a:pt x="89" y="11"/>
                    <a:pt x="121" y="0"/>
                    <a:pt x="144" y="22"/>
                  </a:cubicBezTo>
                  <a:cubicBezTo>
                    <a:pt x="174" y="49"/>
                    <a:pt x="165" y="82"/>
                    <a:pt x="156" y="96"/>
                  </a:cubicBezTo>
                  <a:cubicBezTo>
                    <a:pt x="155" y="97"/>
                    <a:pt x="155" y="97"/>
                    <a:pt x="154" y="98"/>
                  </a:cubicBezTo>
                  <a:cubicBezTo>
                    <a:pt x="92" y="161"/>
                    <a:pt x="92" y="161"/>
                    <a:pt x="92" y="161"/>
                  </a:cubicBezTo>
                  <a:cubicBezTo>
                    <a:pt x="89" y="164"/>
                    <a:pt x="86" y="165"/>
                    <a:pt x="82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2" name="Freeform 41">
              <a:extLst>
                <a:ext uri="{FF2B5EF4-FFF2-40B4-BE49-F238E27FC236}">
                  <a16:creationId xmlns:a16="http://schemas.microsoft.com/office/drawing/2014/main" id="{2EE1F430-281E-4350-9C14-8D2B6CC2B357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8713" y="2994025"/>
              <a:ext cx="166687" cy="150812"/>
            </a:xfrm>
            <a:custGeom>
              <a:avLst/>
              <a:gdLst>
                <a:gd name="T0" fmla="*/ 93 w 155"/>
                <a:gd name="T1" fmla="*/ 140 h 140"/>
                <a:gd name="T2" fmla="*/ 83 w 155"/>
                <a:gd name="T3" fmla="*/ 136 h 140"/>
                <a:gd name="T4" fmla="*/ 83 w 155"/>
                <a:gd name="T5" fmla="*/ 116 h 140"/>
                <a:gd name="T6" fmla="*/ 108 w 155"/>
                <a:gd name="T7" fmla="*/ 90 h 140"/>
                <a:gd name="T8" fmla="*/ 109 w 155"/>
                <a:gd name="T9" fmla="*/ 50 h 140"/>
                <a:gd name="T10" fmla="*/ 71 w 155"/>
                <a:gd name="T11" fmla="*/ 49 h 140"/>
                <a:gd name="T12" fmla="*/ 25 w 155"/>
                <a:gd name="T13" fmla="*/ 96 h 140"/>
                <a:gd name="T14" fmla="*/ 5 w 155"/>
                <a:gd name="T15" fmla="*/ 96 h 140"/>
                <a:gd name="T16" fmla="*/ 5 w 155"/>
                <a:gd name="T17" fmla="*/ 76 h 140"/>
                <a:gd name="T18" fmla="*/ 52 w 155"/>
                <a:gd name="T19" fmla="*/ 29 h 140"/>
                <a:gd name="T20" fmla="*/ 53 w 155"/>
                <a:gd name="T21" fmla="*/ 28 h 140"/>
                <a:gd name="T22" fmla="*/ 129 w 155"/>
                <a:gd name="T23" fmla="*/ 31 h 140"/>
                <a:gd name="T24" fmla="*/ 130 w 155"/>
                <a:gd name="T25" fmla="*/ 108 h 140"/>
                <a:gd name="T26" fmla="*/ 129 w 155"/>
                <a:gd name="T27" fmla="*/ 109 h 140"/>
                <a:gd name="T28" fmla="*/ 103 w 155"/>
                <a:gd name="T29" fmla="*/ 136 h 140"/>
                <a:gd name="T30" fmla="*/ 93 w 155"/>
                <a:gd name="T31" fmla="*/ 14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5" h="140">
                  <a:moveTo>
                    <a:pt x="93" y="140"/>
                  </a:moveTo>
                  <a:cubicBezTo>
                    <a:pt x="90" y="140"/>
                    <a:pt x="86" y="139"/>
                    <a:pt x="83" y="136"/>
                  </a:cubicBezTo>
                  <a:cubicBezTo>
                    <a:pt x="78" y="131"/>
                    <a:pt x="78" y="122"/>
                    <a:pt x="83" y="116"/>
                  </a:cubicBezTo>
                  <a:cubicBezTo>
                    <a:pt x="108" y="90"/>
                    <a:pt x="108" y="90"/>
                    <a:pt x="108" y="90"/>
                  </a:cubicBezTo>
                  <a:cubicBezTo>
                    <a:pt x="111" y="86"/>
                    <a:pt x="124" y="66"/>
                    <a:pt x="109" y="50"/>
                  </a:cubicBezTo>
                  <a:cubicBezTo>
                    <a:pt x="94" y="33"/>
                    <a:pt x="76" y="46"/>
                    <a:pt x="71" y="49"/>
                  </a:cubicBezTo>
                  <a:cubicBezTo>
                    <a:pt x="25" y="96"/>
                    <a:pt x="25" y="96"/>
                    <a:pt x="25" y="96"/>
                  </a:cubicBezTo>
                  <a:cubicBezTo>
                    <a:pt x="19" y="101"/>
                    <a:pt x="11" y="101"/>
                    <a:pt x="5" y="96"/>
                  </a:cubicBezTo>
                  <a:cubicBezTo>
                    <a:pt x="0" y="90"/>
                    <a:pt x="0" y="82"/>
                    <a:pt x="5" y="76"/>
                  </a:cubicBezTo>
                  <a:cubicBezTo>
                    <a:pt x="52" y="29"/>
                    <a:pt x="52" y="29"/>
                    <a:pt x="52" y="29"/>
                  </a:cubicBezTo>
                  <a:cubicBezTo>
                    <a:pt x="52" y="29"/>
                    <a:pt x="53" y="29"/>
                    <a:pt x="53" y="28"/>
                  </a:cubicBezTo>
                  <a:cubicBezTo>
                    <a:pt x="68" y="16"/>
                    <a:pt x="103" y="0"/>
                    <a:pt x="129" y="31"/>
                  </a:cubicBezTo>
                  <a:cubicBezTo>
                    <a:pt x="155" y="59"/>
                    <a:pt x="141" y="93"/>
                    <a:pt x="130" y="108"/>
                  </a:cubicBezTo>
                  <a:cubicBezTo>
                    <a:pt x="130" y="108"/>
                    <a:pt x="129" y="108"/>
                    <a:pt x="129" y="109"/>
                  </a:cubicBezTo>
                  <a:cubicBezTo>
                    <a:pt x="103" y="136"/>
                    <a:pt x="103" y="136"/>
                    <a:pt x="103" y="136"/>
                  </a:cubicBezTo>
                  <a:cubicBezTo>
                    <a:pt x="100" y="139"/>
                    <a:pt x="97" y="140"/>
                    <a:pt x="93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3" name="Freeform 42">
              <a:extLst>
                <a:ext uri="{FF2B5EF4-FFF2-40B4-BE49-F238E27FC236}">
                  <a16:creationId xmlns:a16="http://schemas.microsoft.com/office/drawing/2014/main" id="{6484816E-EEFC-4BFB-8022-91984F30A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7150" y="2921000"/>
              <a:ext cx="90487" cy="90487"/>
            </a:xfrm>
            <a:custGeom>
              <a:avLst/>
              <a:gdLst>
                <a:gd name="T0" fmla="*/ 69 w 84"/>
                <a:gd name="T1" fmla="*/ 84 h 84"/>
                <a:gd name="T2" fmla="*/ 59 w 84"/>
                <a:gd name="T3" fmla="*/ 80 h 84"/>
                <a:gd name="T4" fmla="*/ 5 w 84"/>
                <a:gd name="T5" fmla="*/ 25 h 84"/>
                <a:gd name="T6" fmla="*/ 5 w 84"/>
                <a:gd name="T7" fmla="*/ 5 h 84"/>
                <a:gd name="T8" fmla="*/ 25 w 84"/>
                <a:gd name="T9" fmla="*/ 5 h 84"/>
                <a:gd name="T10" fmla="*/ 79 w 84"/>
                <a:gd name="T11" fmla="*/ 60 h 84"/>
                <a:gd name="T12" fmla="*/ 79 w 84"/>
                <a:gd name="T13" fmla="*/ 80 h 84"/>
                <a:gd name="T14" fmla="*/ 69 w 84"/>
                <a:gd name="T15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84">
                  <a:moveTo>
                    <a:pt x="69" y="84"/>
                  </a:moveTo>
                  <a:cubicBezTo>
                    <a:pt x="65" y="84"/>
                    <a:pt x="62" y="83"/>
                    <a:pt x="59" y="80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0"/>
                    <a:pt x="5" y="5"/>
                  </a:cubicBezTo>
                  <a:cubicBezTo>
                    <a:pt x="11" y="0"/>
                    <a:pt x="20" y="0"/>
                    <a:pt x="25" y="5"/>
                  </a:cubicBezTo>
                  <a:cubicBezTo>
                    <a:pt x="79" y="60"/>
                    <a:pt x="79" y="60"/>
                    <a:pt x="79" y="60"/>
                  </a:cubicBezTo>
                  <a:cubicBezTo>
                    <a:pt x="84" y="66"/>
                    <a:pt x="84" y="75"/>
                    <a:pt x="79" y="80"/>
                  </a:cubicBezTo>
                  <a:cubicBezTo>
                    <a:pt x="76" y="83"/>
                    <a:pt x="73" y="84"/>
                    <a:pt x="69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4" name="Freeform 43">
              <a:extLst>
                <a:ext uri="{FF2B5EF4-FFF2-40B4-BE49-F238E27FC236}">
                  <a16:creationId xmlns:a16="http://schemas.microsoft.com/office/drawing/2014/main" id="{03B2DA2C-3F31-4CAE-902D-B28601DE61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5875" y="2989263"/>
              <a:ext cx="77787" cy="76200"/>
            </a:xfrm>
            <a:custGeom>
              <a:avLst/>
              <a:gdLst>
                <a:gd name="T0" fmla="*/ 57 w 72"/>
                <a:gd name="T1" fmla="*/ 71 h 71"/>
                <a:gd name="T2" fmla="*/ 47 w 72"/>
                <a:gd name="T3" fmla="*/ 67 h 71"/>
                <a:gd name="T4" fmla="*/ 5 w 72"/>
                <a:gd name="T5" fmla="*/ 25 h 71"/>
                <a:gd name="T6" fmla="*/ 5 w 72"/>
                <a:gd name="T7" fmla="*/ 5 h 71"/>
                <a:gd name="T8" fmla="*/ 25 w 72"/>
                <a:gd name="T9" fmla="*/ 5 h 71"/>
                <a:gd name="T10" fmla="*/ 67 w 72"/>
                <a:gd name="T11" fmla="*/ 47 h 71"/>
                <a:gd name="T12" fmla="*/ 67 w 72"/>
                <a:gd name="T13" fmla="*/ 67 h 71"/>
                <a:gd name="T14" fmla="*/ 57 w 72"/>
                <a:gd name="T15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71">
                  <a:moveTo>
                    <a:pt x="57" y="71"/>
                  </a:moveTo>
                  <a:cubicBezTo>
                    <a:pt x="53" y="71"/>
                    <a:pt x="50" y="70"/>
                    <a:pt x="47" y="67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72" y="53"/>
                    <a:pt x="72" y="61"/>
                    <a:pt x="67" y="67"/>
                  </a:cubicBezTo>
                  <a:cubicBezTo>
                    <a:pt x="64" y="70"/>
                    <a:pt x="61" y="71"/>
                    <a:pt x="57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5" name="Freeform 44">
              <a:extLst>
                <a:ext uri="{FF2B5EF4-FFF2-40B4-BE49-F238E27FC236}">
                  <a16:creationId xmlns:a16="http://schemas.microsoft.com/office/drawing/2014/main" id="{A27A2BB4-BA54-4E28-AD78-908EDCAB8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238" y="2855913"/>
              <a:ext cx="90487" cy="90487"/>
            </a:xfrm>
            <a:custGeom>
              <a:avLst/>
              <a:gdLst>
                <a:gd name="T0" fmla="*/ 69 w 84"/>
                <a:gd name="T1" fmla="*/ 83 h 83"/>
                <a:gd name="T2" fmla="*/ 59 w 84"/>
                <a:gd name="T3" fmla="*/ 79 h 83"/>
                <a:gd name="T4" fmla="*/ 5 w 84"/>
                <a:gd name="T5" fmla="*/ 25 h 83"/>
                <a:gd name="T6" fmla="*/ 5 w 84"/>
                <a:gd name="T7" fmla="*/ 5 h 83"/>
                <a:gd name="T8" fmla="*/ 25 w 84"/>
                <a:gd name="T9" fmla="*/ 5 h 83"/>
                <a:gd name="T10" fmla="*/ 79 w 84"/>
                <a:gd name="T11" fmla="*/ 59 h 83"/>
                <a:gd name="T12" fmla="*/ 79 w 84"/>
                <a:gd name="T13" fmla="*/ 79 h 83"/>
                <a:gd name="T14" fmla="*/ 69 w 84"/>
                <a:gd name="T1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4" h="83">
                  <a:moveTo>
                    <a:pt x="69" y="83"/>
                  </a:moveTo>
                  <a:cubicBezTo>
                    <a:pt x="65" y="83"/>
                    <a:pt x="62" y="82"/>
                    <a:pt x="59" y="79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0" y="19"/>
                    <a:pt x="0" y="11"/>
                    <a:pt x="5" y="5"/>
                  </a:cubicBezTo>
                  <a:cubicBezTo>
                    <a:pt x="11" y="0"/>
                    <a:pt x="19" y="0"/>
                    <a:pt x="25" y="5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4" y="65"/>
                    <a:pt x="84" y="73"/>
                    <a:pt x="79" y="79"/>
                  </a:cubicBezTo>
                  <a:cubicBezTo>
                    <a:pt x="76" y="82"/>
                    <a:pt x="73" y="83"/>
                    <a:pt x="69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46F4AF30-9518-47F6-B8B9-7FC33910F889}"/>
              </a:ext>
            </a:extLst>
          </p:cNvPr>
          <p:cNvGrpSpPr/>
          <p:nvPr/>
        </p:nvGrpSpPr>
        <p:grpSpPr>
          <a:xfrm>
            <a:off x="1045644" y="3693032"/>
            <a:ext cx="223575" cy="310288"/>
            <a:chOff x="6781800" y="2305050"/>
            <a:chExt cx="679450" cy="942975"/>
          </a:xfrm>
          <a:solidFill>
            <a:schemeClr val="bg1"/>
          </a:solidFill>
        </p:grpSpPr>
        <p:sp>
          <p:nvSpPr>
            <p:cNvPr id="97" name="Freeform 45">
              <a:extLst>
                <a:ext uri="{FF2B5EF4-FFF2-40B4-BE49-F238E27FC236}">
                  <a16:creationId xmlns:a16="http://schemas.microsoft.com/office/drawing/2014/main" id="{C39C9770-0C09-408F-B1AA-14B59BF0B6D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1800" y="2305050"/>
              <a:ext cx="679450" cy="606425"/>
            </a:xfrm>
            <a:custGeom>
              <a:avLst/>
              <a:gdLst>
                <a:gd name="T0" fmla="*/ 125 w 629"/>
                <a:gd name="T1" fmla="*/ 562 h 562"/>
                <a:gd name="T2" fmla="*/ 116 w 629"/>
                <a:gd name="T3" fmla="*/ 559 h 562"/>
                <a:gd name="T4" fmla="*/ 0 w 629"/>
                <a:gd name="T5" fmla="*/ 314 h 562"/>
                <a:gd name="T6" fmla="*/ 314 w 629"/>
                <a:gd name="T7" fmla="*/ 0 h 562"/>
                <a:gd name="T8" fmla="*/ 629 w 629"/>
                <a:gd name="T9" fmla="*/ 314 h 562"/>
                <a:gd name="T10" fmla="*/ 518 w 629"/>
                <a:gd name="T11" fmla="*/ 554 h 562"/>
                <a:gd name="T12" fmla="*/ 498 w 629"/>
                <a:gd name="T13" fmla="*/ 552 h 562"/>
                <a:gd name="T14" fmla="*/ 500 w 629"/>
                <a:gd name="T15" fmla="*/ 532 h 562"/>
                <a:gd name="T16" fmla="*/ 601 w 629"/>
                <a:gd name="T17" fmla="*/ 314 h 562"/>
                <a:gd name="T18" fmla="*/ 314 w 629"/>
                <a:gd name="T19" fmla="*/ 28 h 562"/>
                <a:gd name="T20" fmla="*/ 28 w 629"/>
                <a:gd name="T21" fmla="*/ 314 h 562"/>
                <a:gd name="T22" fmla="*/ 134 w 629"/>
                <a:gd name="T23" fmla="*/ 537 h 562"/>
                <a:gd name="T24" fmla="*/ 136 w 629"/>
                <a:gd name="T25" fmla="*/ 557 h 562"/>
                <a:gd name="T26" fmla="*/ 125 w 629"/>
                <a:gd name="T27" fmla="*/ 562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9" h="562">
                  <a:moveTo>
                    <a:pt x="125" y="562"/>
                  </a:moveTo>
                  <a:cubicBezTo>
                    <a:pt x="122" y="562"/>
                    <a:pt x="119" y="561"/>
                    <a:pt x="116" y="559"/>
                  </a:cubicBezTo>
                  <a:cubicBezTo>
                    <a:pt x="42" y="499"/>
                    <a:pt x="0" y="410"/>
                    <a:pt x="0" y="314"/>
                  </a:cubicBezTo>
                  <a:cubicBezTo>
                    <a:pt x="0" y="141"/>
                    <a:pt x="141" y="0"/>
                    <a:pt x="314" y="0"/>
                  </a:cubicBezTo>
                  <a:cubicBezTo>
                    <a:pt x="488" y="0"/>
                    <a:pt x="629" y="141"/>
                    <a:pt x="629" y="314"/>
                  </a:cubicBezTo>
                  <a:cubicBezTo>
                    <a:pt x="629" y="407"/>
                    <a:pt x="589" y="494"/>
                    <a:pt x="518" y="554"/>
                  </a:cubicBezTo>
                  <a:cubicBezTo>
                    <a:pt x="512" y="559"/>
                    <a:pt x="503" y="558"/>
                    <a:pt x="498" y="552"/>
                  </a:cubicBezTo>
                  <a:cubicBezTo>
                    <a:pt x="493" y="546"/>
                    <a:pt x="494" y="537"/>
                    <a:pt x="500" y="532"/>
                  </a:cubicBezTo>
                  <a:cubicBezTo>
                    <a:pt x="564" y="478"/>
                    <a:pt x="601" y="398"/>
                    <a:pt x="601" y="314"/>
                  </a:cubicBezTo>
                  <a:cubicBezTo>
                    <a:pt x="601" y="156"/>
                    <a:pt x="472" y="28"/>
                    <a:pt x="314" y="28"/>
                  </a:cubicBezTo>
                  <a:cubicBezTo>
                    <a:pt x="156" y="28"/>
                    <a:pt x="28" y="156"/>
                    <a:pt x="28" y="314"/>
                  </a:cubicBezTo>
                  <a:cubicBezTo>
                    <a:pt x="28" y="401"/>
                    <a:pt x="67" y="483"/>
                    <a:pt x="134" y="537"/>
                  </a:cubicBezTo>
                  <a:cubicBezTo>
                    <a:pt x="140" y="542"/>
                    <a:pt x="141" y="551"/>
                    <a:pt x="136" y="557"/>
                  </a:cubicBezTo>
                  <a:cubicBezTo>
                    <a:pt x="133" y="560"/>
                    <a:pt x="129" y="562"/>
                    <a:pt x="125" y="5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8" name="Freeform 46">
              <a:extLst>
                <a:ext uri="{FF2B5EF4-FFF2-40B4-BE49-F238E27FC236}">
                  <a16:creationId xmlns:a16="http://schemas.microsoft.com/office/drawing/2014/main" id="{7E30BA35-A0B0-4A8A-AAB1-391873B93AE0}"/>
                </a:ext>
              </a:extLst>
            </p:cNvPr>
            <p:cNvSpPr>
              <a:spLocks/>
            </p:cNvSpPr>
            <p:nvPr/>
          </p:nvSpPr>
          <p:spPr bwMode="auto">
            <a:xfrm>
              <a:off x="7042150" y="3197225"/>
              <a:ext cx="161925" cy="50800"/>
            </a:xfrm>
            <a:custGeom>
              <a:avLst/>
              <a:gdLst>
                <a:gd name="T0" fmla="*/ 74 w 150"/>
                <a:gd name="T1" fmla="*/ 47 h 47"/>
                <a:gd name="T2" fmla="*/ 7 w 150"/>
                <a:gd name="T3" fmla="*/ 28 h 47"/>
                <a:gd name="T4" fmla="*/ 5 w 150"/>
                <a:gd name="T5" fmla="*/ 8 h 47"/>
                <a:gd name="T6" fmla="*/ 25 w 150"/>
                <a:gd name="T7" fmla="*/ 6 h 47"/>
                <a:gd name="T8" fmla="*/ 74 w 150"/>
                <a:gd name="T9" fmla="*/ 19 h 47"/>
                <a:gd name="T10" fmla="*/ 126 w 150"/>
                <a:gd name="T11" fmla="*/ 5 h 47"/>
                <a:gd name="T12" fmla="*/ 145 w 150"/>
                <a:gd name="T13" fmla="*/ 8 h 47"/>
                <a:gd name="T14" fmla="*/ 142 w 150"/>
                <a:gd name="T15" fmla="*/ 27 h 47"/>
                <a:gd name="T16" fmla="*/ 74 w 150"/>
                <a:gd name="T1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47">
                  <a:moveTo>
                    <a:pt x="74" y="47"/>
                  </a:moveTo>
                  <a:cubicBezTo>
                    <a:pt x="54" y="47"/>
                    <a:pt x="29" y="45"/>
                    <a:pt x="7" y="28"/>
                  </a:cubicBezTo>
                  <a:cubicBezTo>
                    <a:pt x="1" y="23"/>
                    <a:pt x="0" y="14"/>
                    <a:pt x="5" y="8"/>
                  </a:cubicBezTo>
                  <a:cubicBezTo>
                    <a:pt x="10" y="2"/>
                    <a:pt x="19" y="1"/>
                    <a:pt x="25" y="6"/>
                  </a:cubicBezTo>
                  <a:cubicBezTo>
                    <a:pt x="39" y="17"/>
                    <a:pt x="58" y="19"/>
                    <a:pt x="74" y="19"/>
                  </a:cubicBezTo>
                  <a:cubicBezTo>
                    <a:pt x="96" y="19"/>
                    <a:pt x="113" y="14"/>
                    <a:pt x="126" y="5"/>
                  </a:cubicBezTo>
                  <a:cubicBezTo>
                    <a:pt x="132" y="0"/>
                    <a:pt x="141" y="1"/>
                    <a:pt x="145" y="8"/>
                  </a:cubicBezTo>
                  <a:cubicBezTo>
                    <a:pt x="150" y="14"/>
                    <a:pt x="149" y="23"/>
                    <a:pt x="142" y="27"/>
                  </a:cubicBezTo>
                  <a:cubicBezTo>
                    <a:pt x="125" y="41"/>
                    <a:pt x="102" y="47"/>
                    <a:pt x="7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9" name="Freeform 47">
              <a:extLst>
                <a:ext uri="{FF2B5EF4-FFF2-40B4-BE49-F238E27FC236}">
                  <a16:creationId xmlns:a16="http://schemas.microsoft.com/office/drawing/2014/main" id="{4513D21F-6C7D-4363-85BC-2EA9C968481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918325" y="2909888"/>
              <a:ext cx="407987" cy="282575"/>
            </a:xfrm>
            <a:custGeom>
              <a:avLst/>
              <a:gdLst>
                <a:gd name="T0" fmla="*/ 323 w 377"/>
                <a:gd name="T1" fmla="*/ 261 h 261"/>
                <a:gd name="T2" fmla="*/ 54 w 377"/>
                <a:gd name="T3" fmla="*/ 261 h 261"/>
                <a:gd name="T4" fmla="*/ 0 w 377"/>
                <a:gd name="T5" fmla="*/ 207 h 261"/>
                <a:gd name="T6" fmla="*/ 16 w 377"/>
                <a:gd name="T7" fmla="*/ 168 h 261"/>
                <a:gd name="T8" fmla="*/ 0 w 377"/>
                <a:gd name="T9" fmla="*/ 130 h 261"/>
                <a:gd name="T10" fmla="*/ 16 w 377"/>
                <a:gd name="T11" fmla="*/ 92 h 261"/>
                <a:gd name="T12" fmla="*/ 0 w 377"/>
                <a:gd name="T13" fmla="*/ 54 h 261"/>
                <a:gd name="T14" fmla="*/ 54 w 377"/>
                <a:gd name="T15" fmla="*/ 0 h 261"/>
                <a:gd name="T16" fmla="*/ 323 w 377"/>
                <a:gd name="T17" fmla="*/ 0 h 261"/>
                <a:gd name="T18" fmla="*/ 377 w 377"/>
                <a:gd name="T19" fmla="*/ 54 h 261"/>
                <a:gd name="T20" fmla="*/ 361 w 377"/>
                <a:gd name="T21" fmla="*/ 92 h 261"/>
                <a:gd name="T22" fmla="*/ 377 w 377"/>
                <a:gd name="T23" fmla="*/ 130 h 261"/>
                <a:gd name="T24" fmla="*/ 361 w 377"/>
                <a:gd name="T25" fmla="*/ 168 h 261"/>
                <a:gd name="T26" fmla="*/ 377 w 377"/>
                <a:gd name="T27" fmla="*/ 207 h 261"/>
                <a:gd name="T28" fmla="*/ 323 w 377"/>
                <a:gd name="T29" fmla="*/ 261 h 261"/>
                <a:gd name="T30" fmla="*/ 54 w 377"/>
                <a:gd name="T31" fmla="*/ 28 h 261"/>
                <a:gd name="T32" fmla="*/ 28 w 377"/>
                <a:gd name="T33" fmla="*/ 54 h 261"/>
                <a:gd name="T34" fmla="*/ 46 w 377"/>
                <a:gd name="T35" fmla="*/ 79 h 261"/>
                <a:gd name="T36" fmla="*/ 56 w 377"/>
                <a:gd name="T37" fmla="*/ 92 h 261"/>
                <a:gd name="T38" fmla="*/ 46 w 377"/>
                <a:gd name="T39" fmla="*/ 105 h 261"/>
                <a:gd name="T40" fmla="*/ 28 w 377"/>
                <a:gd name="T41" fmla="*/ 130 h 261"/>
                <a:gd name="T42" fmla="*/ 46 w 377"/>
                <a:gd name="T43" fmla="*/ 155 h 261"/>
                <a:gd name="T44" fmla="*/ 56 w 377"/>
                <a:gd name="T45" fmla="*/ 168 h 261"/>
                <a:gd name="T46" fmla="*/ 46 w 377"/>
                <a:gd name="T47" fmla="*/ 181 h 261"/>
                <a:gd name="T48" fmla="*/ 28 w 377"/>
                <a:gd name="T49" fmla="*/ 207 h 261"/>
                <a:gd name="T50" fmla="*/ 54 w 377"/>
                <a:gd name="T51" fmla="*/ 233 h 261"/>
                <a:gd name="T52" fmla="*/ 323 w 377"/>
                <a:gd name="T53" fmla="*/ 233 h 261"/>
                <a:gd name="T54" fmla="*/ 349 w 377"/>
                <a:gd name="T55" fmla="*/ 207 h 261"/>
                <a:gd name="T56" fmla="*/ 331 w 377"/>
                <a:gd name="T57" fmla="*/ 181 h 261"/>
                <a:gd name="T58" fmla="*/ 321 w 377"/>
                <a:gd name="T59" fmla="*/ 168 h 261"/>
                <a:gd name="T60" fmla="*/ 331 w 377"/>
                <a:gd name="T61" fmla="*/ 155 h 261"/>
                <a:gd name="T62" fmla="*/ 349 w 377"/>
                <a:gd name="T63" fmla="*/ 130 h 261"/>
                <a:gd name="T64" fmla="*/ 331 w 377"/>
                <a:gd name="T65" fmla="*/ 105 h 261"/>
                <a:gd name="T66" fmla="*/ 321 w 377"/>
                <a:gd name="T67" fmla="*/ 92 h 261"/>
                <a:gd name="T68" fmla="*/ 331 w 377"/>
                <a:gd name="T69" fmla="*/ 79 h 261"/>
                <a:gd name="T70" fmla="*/ 349 w 377"/>
                <a:gd name="T71" fmla="*/ 54 h 261"/>
                <a:gd name="T72" fmla="*/ 323 w 377"/>
                <a:gd name="T73" fmla="*/ 28 h 261"/>
                <a:gd name="T74" fmla="*/ 54 w 377"/>
                <a:gd name="T75" fmla="*/ 28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7" h="261">
                  <a:moveTo>
                    <a:pt x="323" y="261"/>
                  </a:moveTo>
                  <a:cubicBezTo>
                    <a:pt x="54" y="261"/>
                    <a:pt x="54" y="261"/>
                    <a:pt x="54" y="261"/>
                  </a:cubicBezTo>
                  <a:cubicBezTo>
                    <a:pt x="24" y="261"/>
                    <a:pt x="0" y="237"/>
                    <a:pt x="0" y="207"/>
                  </a:cubicBezTo>
                  <a:cubicBezTo>
                    <a:pt x="0" y="192"/>
                    <a:pt x="6" y="178"/>
                    <a:pt x="16" y="168"/>
                  </a:cubicBezTo>
                  <a:cubicBezTo>
                    <a:pt x="6" y="158"/>
                    <a:pt x="0" y="145"/>
                    <a:pt x="0" y="130"/>
                  </a:cubicBezTo>
                  <a:cubicBezTo>
                    <a:pt x="0" y="115"/>
                    <a:pt x="6" y="102"/>
                    <a:pt x="16" y="92"/>
                  </a:cubicBezTo>
                  <a:cubicBezTo>
                    <a:pt x="6" y="82"/>
                    <a:pt x="0" y="69"/>
                    <a:pt x="0" y="54"/>
                  </a:cubicBezTo>
                  <a:cubicBezTo>
                    <a:pt x="0" y="24"/>
                    <a:pt x="24" y="0"/>
                    <a:pt x="54" y="0"/>
                  </a:cubicBezTo>
                  <a:cubicBezTo>
                    <a:pt x="323" y="0"/>
                    <a:pt x="323" y="0"/>
                    <a:pt x="323" y="0"/>
                  </a:cubicBezTo>
                  <a:cubicBezTo>
                    <a:pt x="353" y="0"/>
                    <a:pt x="377" y="24"/>
                    <a:pt x="377" y="54"/>
                  </a:cubicBezTo>
                  <a:cubicBezTo>
                    <a:pt x="377" y="69"/>
                    <a:pt x="371" y="82"/>
                    <a:pt x="361" y="92"/>
                  </a:cubicBezTo>
                  <a:cubicBezTo>
                    <a:pt x="371" y="102"/>
                    <a:pt x="377" y="115"/>
                    <a:pt x="377" y="130"/>
                  </a:cubicBezTo>
                  <a:cubicBezTo>
                    <a:pt x="377" y="145"/>
                    <a:pt x="371" y="158"/>
                    <a:pt x="361" y="168"/>
                  </a:cubicBezTo>
                  <a:cubicBezTo>
                    <a:pt x="371" y="178"/>
                    <a:pt x="377" y="192"/>
                    <a:pt x="377" y="207"/>
                  </a:cubicBezTo>
                  <a:cubicBezTo>
                    <a:pt x="377" y="237"/>
                    <a:pt x="353" y="261"/>
                    <a:pt x="323" y="261"/>
                  </a:cubicBezTo>
                  <a:close/>
                  <a:moveTo>
                    <a:pt x="54" y="28"/>
                  </a:moveTo>
                  <a:cubicBezTo>
                    <a:pt x="40" y="28"/>
                    <a:pt x="28" y="40"/>
                    <a:pt x="28" y="54"/>
                  </a:cubicBezTo>
                  <a:cubicBezTo>
                    <a:pt x="28" y="65"/>
                    <a:pt x="35" y="75"/>
                    <a:pt x="46" y="79"/>
                  </a:cubicBezTo>
                  <a:cubicBezTo>
                    <a:pt x="52" y="80"/>
                    <a:pt x="56" y="86"/>
                    <a:pt x="56" y="92"/>
                  </a:cubicBezTo>
                  <a:cubicBezTo>
                    <a:pt x="56" y="98"/>
                    <a:pt x="52" y="104"/>
                    <a:pt x="46" y="105"/>
                  </a:cubicBezTo>
                  <a:cubicBezTo>
                    <a:pt x="35" y="109"/>
                    <a:pt x="28" y="119"/>
                    <a:pt x="28" y="130"/>
                  </a:cubicBezTo>
                  <a:cubicBezTo>
                    <a:pt x="28" y="141"/>
                    <a:pt x="35" y="151"/>
                    <a:pt x="46" y="155"/>
                  </a:cubicBezTo>
                  <a:cubicBezTo>
                    <a:pt x="52" y="156"/>
                    <a:pt x="56" y="162"/>
                    <a:pt x="56" y="168"/>
                  </a:cubicBezTo>
                  <a:cubicBezTo>
                    <a:pt x="56" y="174"/>
                    <a:pt x="52" y="180"/>
                    <a:pt x="46" y="181"/>
                  </a:cubicBezTo>
                  <a:cubicBezTo>
                    <a:pt x="36" y="185"/>
                    <a:pt x="28" y="195"/>
                    <a:pt x="28" y="207"/>
                  </a:cubicBezTo>
                  <a:cubicBezTo>
                    <a:pt x="28" y="221"/>
                    <a:pt x="40" y="233"/>
                    <a:pt x="54" y="233"/>
                  </a:cubicBezTo>
                  <a:cubicBezTo>
                    <a:pt x="323" y="233"/>
                    <a:pt x="323" y="233"/>
                    <a:pt x="323" y="233"/>
                  </a:cubicBezTo>
                  <a:cubicBezTo>
                    <a:pt x="337" y="233"/>
                    <a:pt x="349" y="221"/>
                    <a:pt x="349" y="207"/>
                  </a:cubicBezTo>
                  <a:cubicBezTo>
                    <a:pt x="349" y="195"/>
                    <a:pt x="341" y="185"/>
                    <a:pt x="331" y="181"/>
                  </a:cubicBezTo>
                  <a:cubicBezTo>
                    <a:pt x="325" y="180"/>
                    <a:pt x="321" y="174"/>
                    <a:pt x="321" y="168"/>
                  </a:cubicBezTo>
                  <a:cubicBezTo>
                    <a:pt x="321" y="162"/>
                    <a:pt x="325" y="156"/>
                    <a:pt x="331" y="155"/>
                  </a:cubicBezTo>
                  <a:cubicBezTo>
                    <a:pt x="342" y="151"/>
                    <a:pt x="349" y="141"/>
                    <a:pt x="349" y="130"/>
                  </a:cubicBezTo>
                  <a:cubicBezTo>
                    <a:pt x="349" y="119"/>
                    <a:pt x="342" y="109"/>
                    <a:pt x="331" y="105"/>
                  </a:cubicBezTo>
                  <a:cubicBezTo>
                    <a:pt x="325" y="104"/>
                    <a:pt x="321" y="98"/>
                    <a:pt x="321" y="92"/>
                  </a:cubicBezTo>
                  <a:cubicBezTo>
                    <a:pt x="321" y="86"/>
                    <a:pt x="325" y="80"/>
                    <a:pt x="331" y="79"/>
                  </a:cubicBezTo>
                  <a:cubicBezTo>
                    <a:pt x="342" y="75"/>
                    <a:pt x="349" y="65"/>
                    <a:pt x="349" y="54"/>
                  </a:cubicBezTo>
                  <a:cubicBezTo>
                    <a:pt x="349" y="40"/>
                    <a:pt x="337" y="28"/>
                    <a:pt x="323" y="28"/>
                  </a:cubicBezTo>
                  <a:lnTo>
                    <a:pt x="5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0" name="Freeform 48">
              <a:extLst>
                <a:ext uri="{FF2B5EF4-FFF2-40B4-BE49-F238E27FC236}">
                  <a16:creationId xmlns:a16="http://schemas.microsoft.com/office/drawing/2014/main" id="{9D7AC56F-11AD-44BF-A250-119FF23A62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288" y="2995613"/>
              <a:ext cx="246062" cy="30162"/>
            </a:xfrm>
            <a:custGeom>
              <a:avLst/>
              <a:gdLst>
                <a:gd name="T0" fmla="*/ 213 w 227"/>
                <a:gd name="T1" fmla="*/ 28 h 28"/>
                <a:gd name="T2" fmla="*/ 14 w 227"/>
                <a:gd name="T3" fmla="*/ 28 h 28"/>
                <a:gd name="T4" fmla="*/ 0 w 227"/>
                <a:gd name="T5" fmla="*/ 14 h 28"/>
                <a:gd name="T6" fmla="*/ 14 w 227"/>
                <a:gd name="T7" fmla="*/ 0 h 28"/>
                <a:gd name="T8" fmla="*/ 213 w 227"/>
                <a:gd name="T9" fmla="*/ 0 h 28"/>
                <a:gd name="T10" fmla="*/ 227 w 227"/>
                <a:gd name="T11" fmla="*/ 14 h 28"/>
                <a:gd name="T12" fmla="*/ 213 w 227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8">
                  <a:moveTo>
                    <a:pt x="213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221" y="0"/>
                    <a:pt x="227" y="6"/>
                    <a:pt x="227" y="14"/>
                  </a:cubicBezTo>
                  <a:cubicBezTo>
                    <a:pt x="227" y="22"/>
                    <a:pt x="221" y="28"/>
                    <a:pt x="21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1" name="Freeform 49">
              <a:extLst>
                <a:ext uri="{FF2B5EF4-FFF2-40B4-BE49-F238E27FC236}">
                  <a16:creationId xmlns:a16="http://schemas.microsoft.com/office/drawing/2014/main" id="{A0D30D57-6DD6-4117-A77D-A61B0FA349B2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9288" y="3076575"/>
              <a:ext cx="246062" cy="30162"/>
            </a:xfrm>
            <a:custGeom>
              <a:avLst/>
              <a:gdLst>
                <a:gd name="T0" fmla="*/ 213 w 227"/>
                <a:gd name="T1" fmla="*/ 28 h 28"/>
                <a:gd name="T2" fmla="*/ 14 w 227"/>
                <a:gd name="T3" fmla="*/ 28 h 28"/>
                <a:gd name="T4" fmla="*/ 0 w 227"/>
                <a:gd name="T5" fmla="*/ 14 h 28"/>
                <a:gd name="T6" fmla="*/ 14 w 227"/>
                <a:gd name="T7" fmla="*/ 0 h 28"/>
                <a:gd name="T8" fmla="*/ 213 w 227"/>
                <a:gd name="T9" fmla="*/ 0 h 28"/>
                <a:gd name="T10" fmla="*/ 227 w 227"/>
                <a:gd name="T11" fmla="*/ 14 h 28"/>
                <a:gd name="T12" fmla="*/ 213 w 227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7" h="28">
                  <a:moveTo>
                    <a:pt x="213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13" y="0"/>
                    <a:pt x="213" y="0"/>
                    <a:pt x="213" y="0"/>
                  </a:cubicBezTo>
                  <a:cubicBezTo>
                    <a:pt x="221" y="0"/>
                    <a:pt x="227" y="6"/>
                    <a:pt x="227" y="14"/>
                  </a:cubicBezTo>
                  <a:cubicBezTo>
                    <a:pt x="227" y="22"/>
                    <a:pt x="221" y="28"/>
                    <a:pt x="21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Freeform 50">
              <a:extLst>
                <a:ext uri="{FF2B5EF4-FFF2-40B4-BE49-F238E27FC236}">
                  <a16:creationId xmlns:a16="http://schemas.microsoft.com/office/drawing/2014/main" id="{C29731E8-8B7F-4D44-AE3A-0BABF7907E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016750" y="2562225"/>
              <a:ext cx="211137" cy="376237"/>
            </a:xfrm>
            <a:custGeom>
              <a:avLst/>
              <a:gdLst>
                <a:gd name="T0" fmla="*/ 195 w 195"/>
                <a:gd name="T1" fmla="*/ 17 h 347"/>
                <a:gd name="T2" fmla="*/ 188 w 195"/>
                <a:gd name="T3" fmla="*/ 4 h 347"/>
                <a:gd name="T4" fmla="*/ 169 w 195"/>
                <a:gd name="T5" fmla="*/ 9 h 347"/>
                <a:gd name="T6" fmla="*/ 153 w 195"/>
                <a:gd name="T7" fmla="*/ 39 h 347"/>
                <a:gd name="T8" fmla="*/ 139 w 195"/>
                <a:gd name="T9" fmla="*/ 13 h 347"/>
                <a:gd name="T10" fmla="*/ 132 w 195"/>
                <a:gd name="T11" fmla="*/ 4 h 347"/>
                <a:gd name="T12" fmla="*/ 113 w 195"/>
                <a:gd name="T13" fmla="*/ 9 h 347"/>
                <a:gd name="T14" fmla="*/ 97 w 195"/>
                <a:gd name="T15" fmla="*/ 39 h 347"/>
                <a:gd name="T16" fmla="*/ 84 w 195"/>
                <a:gd name="T17" fmla="*/ 13 h 347"/>
                <a:gd name="T18" fmla="*/ 77 w 195"/>
                <a:gd name="T19" fmla="*/ 4 h 347"/>
                <a:gd name="T20" fmla="*/ 58 w 195"/>
                <a:gd name="T21" fmla="*/ 9 h 347"/>
                <a:gd name="T22" fmla="*/ 41 w 195"/>
                <a:gd name="T23" fmla="*/ 39 h 347"/>
                <a:gd name="T24" fmla="*/ 26 w 195"/>
                <a:gd name="T25" fmla="*/ 11 h 347"/>
                <a:gd name="T26" fmla="*/ 8 w 195"/>
                <a:gd name="T27" fmla="*/ 5 h 347"/>
                <a:gd name="T28" fmla="*/ 0 w 195"/>
                <a:gd name="T29" fmla="*/ 17 h 347"/>
                <a:gd name="T30" fmla="*/ 0 w 195"/>
                <a:gd name="T31" fmla="*/ 18 h 347"/>
                <a:gd name="T32" fmla="*/ 0 w 195"/>
                <a:gd name="T33" fmla="*/ 281 h 347"/>
                <a:gd name="T34" fmla="*/ 14 w 195"/>
                <a:gd name="T35" fmla="*/ 295 h 347"/>
                <a:gd name="T36" fmla="*/ 28 w 195"/>
                <a:gd name="T37" fmla="*/ 281 h 347"/>
                <a:gd name="T38" fmla="*/ 28 w 195"/>
                <a:gd name="T39" fmla="*/ 74 h 347"/>
                <a:gd name="T40" fmla="*/ 29 w 195"/>
                <a:gd name="T41" fmla="*/ 75 h 347"/>
                <a:gd name="T42" fmla="*/ 41 w 195"/>
                <a:gd name="T43" fmla="*/ 83 h 347"/>
                <a:gd name="T44" fmla="*/ 41 w 195"/>
                <a:gd name="T45" fmla="*/ 83 h 347"/>
                <a:gd name="T46" fmla="*/ 53 w 195"/>
                <a:gd name="T47" fmla="*/ 76 h 347"/>
                <a:gd name="T48" fmla="*/ 69 w 195"/>
                <a:gd name="T49" fmla="*/ 46 h 347"/>
                <a:gd name="T50" fmla="*/ 85 w 195"/>
                <a:gd name="T51" fmla="*/ 75 h 347"/>
                <a:gd name="T52" fmla="*/ 97 w 195"/>
                <a:gd name="T53" fmla="*/ 83 h 347"/>
                <a:gd name="T54" fmla="*/ 97 w 195"/>
                <a:gd name="T55" fmla="*/ 83 h 347"/>
                <a:gd name="T56" fmla="*/ 109 w 195"/>
                <a:gd name="T57" fmla="*/ 76 h 347"/>
                <a:gd name="T58" fmla="*/ 125 w 195"/>
                <a:gd name="T59" fmla="*/ 46 h 347"/>
                <a:gd name="T60" fmla="*/ 141 w 195"/>
                <a:gd name="T61" fmla="*/ 76 h 347"/>
                <a:gd name="T62" fmla="*/ 153 w 195"/>
                <a:gd name="T63" fmla="*/ 83 h 347"/>
                <a:gd name="T64" fmla="*/ 153 w 195"/>
                <a:gd name="T65" fmla="*/ 83 h 347"/>
                <a:gd name="T66" fmla="*/ 165 w 195"/>
                <a:gd name="T67" fmla="*/ 76 h 347"/>
                <a:gd name="T68" fmla="*/ 167 w 195"/>
                <a:gd name="T69" fmla="*/ 72 h 347"/>
                <a:gd name="T70" fmla="*/ 167 w 195"/>
                <a:gd name="T71" fmla="*/ 333 h 347"/>
                <a:gd name="T72" fmla="*/ 181 w 195"/>
                <a:gd name="T73" fmla="*/ 347 h 347"/>
                <a:gd name="T74" fmla="*/ 195 w 195"/>
                <a:gd name="T75" fmla="*/ 333 h 347"/>
                <a:gd name="T76" fmla="*/ 195 w 195"/>
                <a:gd name="T77" fmla="*/ 18 h 347"/>
                <a:gd name="T78" fmla="*/ 195 w 195"/>
                <a:gd name="T79" fmla="*/ 17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5" h="347">
                  <a:moveTo>
                    <a:pt x="195" y="17"/>
                  </a:moveTo>
                  <a:cubicBezTo>
                    <a:pt x="195" y="12"/>
                    <a:pt x="193" y="6"/>
                    <a:pt x="188" y="4"/>
                  </a:cubicBezTo>
                  <a:cubicBezTo>
                    <a:pt x="181" y="0"/>
                    <a:pt x="172" y="3"/>
                    <a:pt x="169" y="9"/>
                  </a:cubicBezTo>
                  <a:cubicBezTo>
                    <a:pt x="153" y="39"/>
                    <a:pt x="153" y="39"/>
                    <a:pt x="153" y="39"/>
                  </a:cubicBezTo>
                  <a:cubicBezTo>
                    <a:pt x="139" y="13"/>
                    <a:pt x="139" y="13"/>
                    <a:pt x="139" y="13"/>
                  </a:cubicBezTo>
                  <a:cubicBezTo>
                    <a:pt x="138" y="9"/>
                    <a:pt x="135" y="6"/>
                    <a:pt x="132" y="4"/>
                  </a:cubicBezTo>
                  <a:cubicBezTo>
                    <a:pt x="125" y="0"/>
                    <a:pt x="116" y="3"/>
                    <a:pt x="113" y="9"/>
                  </a:cubicBezTo>
                  <a:cubicBezTo>
                    <a:pt x="97" y="39"/>
                    <a:pt x="97" y="39"/>
                    <a:pt x="97" y="39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3" y="9"/>
                    <a:pt x="80" y="6"/>
                    <a:pt x="77" y="4"/>
                  </a:cubicBezTo>
                  <a:cubicBezTo>
                    <a:pt x="70" y="0"/>
                    <a:pt x="61" y="2"/>
                    <a:pt x="58" y="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3" y="4"/>
                    <a:pt x="14" y="1"/>
                    <a:pt x="8" y="5"/>
                  </a:cubicBezTo>
                  <a:cubicBezTo>
                    <a:pt x="3" y="7"/>
                    <a:pt x="0" y="12"/>
                    <a:pt x="0" y="17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281"/>
                    <a:pt x="0" y="281"/>
                    <a:pt x="0" y="281"/>
                  </a:cubicBezTo>
                  <a:cubicBezTo>
                    <a:pt x="0" y="289"/>
                    <a:pt x="6" y="295"/>
                    <a:pt x="14" y="295"/>
                  </a:cubicBezTo>
                  <a:cubicBezTo>
                    <a:pt x="22" y="295"/>
                    <a:pt x="28" y="289"/>
                    <a:pt x="28" y="281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29" y="75"/>
                    <a:pt x="29" y="75"/>
                    <a:pt x="29" y="75"/>
                  </a:cubicBezTo>
                  <a:cubicBezTo>
                    <a:pt x="31" y="80"/>
                    <a:pt x="36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6" y="83"/>
                    <a:pt x="51" y="80"/>
                    <a:pt x="53" y="76"/>
                  </a:cubicBezTo>
                  <a:cubicBezTo>
                    <a:pt x="69" y="46"/>
                    <a:pt x="69" y="46"/>
                    <a:pt x="69" y="46"/>
                  </a:cubicBezTo>
                  <a:cubicBezTo>
                    <a:pt x="85" y="75"/>
                    <a:pt x="85" y="75"/>
                    <a:pt x="85" y="75"/>
                  </a:cubicBezTo>
                  <a:cubicBezTo>
                    <a:pt x="87" y="80"/>
                    <a:pt x="92" y="83"/>
                    <a:pt x="97" y="83"/>
                  </a:cubicBezTo>
                  <a:cubicBezTo>
                    <a:pt x="97" y="83"/>
                    <a:pt x="97" y="83"/>
                    <a:pt x="97" y="83"/>
                  </a:cubicBezTo>
                  <a:cubicBezTo>
                    <a:pt x="102" y="83"/>
                    <a:pt x="107" y="80"/>
                    <a:pt x="109" y="76"/>
                  </a:cubicBezTo>
                  <a:cubicBezTo>
                    <a:pt x="125" y="46"/>
                    <a:pt x="125" y="46"/>
                    <a:pt x="125" y="46"/>
                  </a:cubicBezTo>
                  <a:cubicBezTo>
                    <a:pt x="141" y="76"/>
                    <a:pt x="141" y="76"/>
                    <a:pt x="141" y="76"/>
                  </a:cubicBezTo>
                  <a:cubicBezTo>
                    <a:pt x="143" y="80"/>
                    <a:pt x="148" y="83"/>
                    <a:pt x="153" y="83"/>
                  </a:cubicBezTo>
                  <a:cubicBezTo>
                    <a:pt x="153" y="83"/>
                    <a:pt x="153" y="83"/>
                    <a:pt x="153" y="83"/>
                  </a:cubicBezTo>
                  <a:cubicBezTo>
                    <a:pt x="158" y="83"/>
                    <a:pt x="163" y="80"/>
                    <a:pt x="165" y="76"/>
                  </a:cubicBezTo>
                  <a:cubicBezTo>
                    <a:pt x="167" y="72"/>
                    <a:pt x="167" y="72"/>
                    <a:pt x="167" y="72"/>
                  </a:cubicBezTo>
                  <a:cubicBezTo>
                    <a:pt x="167" y="333"/>
                    <a:pt x="167" y="333"/>
                    <a:pt x="167" y="333"/>
                  </a:cubicBezTo>
                  <a:cubicBezTo>
                    <a:pt x="167" y="341"/>
                    <a:pt x="173" y="347"/>
                    <a:pt x="181" y="347"/>
                  </a:cubicBezTo>
                  <a:cubicBezTo>
                    <a:pt x="189" y="347"/>
                    <a:pt x="195" y="341"/>
                    <a:pt x="195" y="333"/>
                  </a:cubicBezTo>
                  <a:cubicBezTo>
                    <a:pt x="195" y="18"/>
                    <a:pt x="195" y="18"/>
                    <a:pt x="195" y="18"/>
                  </a:cubicBezTo>
                  <a:cubicBezTo>
                    <a:pt x="195" y="18"/>
                    <a:pt x="195" y="18"/>
                    <a:pt x="19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3C5CC4C9-1240-441D-ADD1-6F58CA5A1AE8}"/>
              </a:ext>
            </a:extLst>
          </p:cNvPr>
          <p:cNvGrpSpPr/>
          <p:nvPr/>
        </p:nvGrpSpPr>
        <p:grpSpPr>
          <a:xfrm>
            <a:off x="4886604" y="4580262"/>
            <a:ext cx="302974" cy="271632"/>
            <a:chOff x="1670301" y="5240338"/>
            <a:chExt cx="920750" cy="825499"/>
          </a:xfrm>
          <a:solidFill>
            <a:schemeClr val="bg1"/>
          </a:solidFill>
        </p:grpSpPr>
        <p:sp>
          <p:nvSpPr>
            <p:cNvPr id="104" name="Freeform 22">
              <a:extLst>
                <a:ext uri="{FF2B5EF4-FFF2-40B4-BE49-F238E27FC236}">
                  <a16:creationId xmlns:a16="http://schemas.microsoft.com/office/drawing/2014/main" id="{A35C73C5-5526-4C46-82C1-65CF3C84C2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37001" y="5240338"/>
              <a:ext cx="387350" cy="117475"/>
            </a:xfrm>
            <a:custGeom>
              <a:avLst/>
              <a:gdLst>
                <a:gd name="T0" fmla="*/ 14 w 359"/>
                <a:gd name="T1" fmla="*/ 109 h 109"/>
                <a:gd name="T2" fmla="*/ 0 w 359"/>
                <a:gd name="T3" fmla="*/ 95 h 109"/>
                <a:gd name="T4" fmla="*/ 0 w 359"/>
                <a:gd name="T5" fmla="*/ 46 h 109"/>
                <a:gd name="T6" fmla="*/ 46 w 359"/>
                <a:gd name="T7" fmla="*/ 0 h 109"/>
                <a:gd name="T8" fmla="*/ 313 w 359"/>
                <a:gd name="T9" fmla="*/ 0 h 109"/>
                <a:gd name="T10" fmla="*/ 359 w 359"/>
                <a:gd name="T11" fmla="*/ 46 h 109"/>
                <a:gd name="T12" fmla="*/ 359 w 359"/>
                <a:gd name="T13" fmla="*/ 95 h 109"/>
                <a:gd name="T14" fmla="*/ 345 w 359"/>
                <a:gd name="T15" fmla="*/ 109 h 109"/>
                <a:gd name="T16" fmla="*/ 331 w 359"/>
                <a:gd name="T17" fmla="*/ 95 h 109"/>
                <a:gd name="T18" fmla="*/ 331 w 359"/>
                <a:gd name="T19" fmla="*/ 46 h 109"/>
                <a:gd name="T20" fmla="*/ 313 w 359"/>
                <a:gd name="T21" fmla="*/ 28 h 109"/>
                <a:gd name="T22" fmla="*/ 46 w 359"/>
                <a:gd name="T23" fmla="*/ 28 h 109"/>
                <a:gd name="T24" fmla="*/ 28 w 359"/>
                <a:gd name="T25" fmla="*/ 46 h 109"/>
                <a:gd name="T26" fmla="*/ 28 w 359"/>
                <a:gd name="T27" fmla="*/ 95 h 109"/>
                <a:gd name="T28" fmla="*/ 14 w 359"/>
                <a:gd name="T29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59" h="109">
                  <a:moveTo>
                    <a:pt x="14" y="109"/>
                  </a:moveTo>
                  <a:cubicBezTo>
                    <a:pt x="6" y="109"/>
                    <a:pt x="0" y="103"/>
                    <a:pt x="0" y="9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0"/>
                    <a:pt x="20" y="0"/>
                    <a:pt x="46" y="0"/>
                  </a:cubicBezTo>
                  <a:cubicBezTo>
                    <a:pt x="313" y="0"/>
                    <a:pt x="313" y="0"/>
                    <a:pt x="313" y="0"/>
                  </a:cubicBezTo>
                  <a:cubicBezTo>
                    <a:pt x="339" y="0"/>
                    <a:pt x="359" y="20"/>
                    <a:pt x="359" y="46"/>
                  </a:cubicBezTo>
                  <a:cubicBezTo>
                    <a:pt x="359" y="95"/>
                    <a:pt x="359" y="95"/>
                    <a:pt x="359" y="95"/>
                  </a:cubicBezTo>
                  <a:cubicBezTo>
                    <a:pt x="359" y="103"/>
                    <a:pt x="353" y="109"/>
                    <a:pt x="345" y="109"/>
                  </a:cubicBezTo>
                  <a:cubicBezTo>
                    <a:pt x="337" y="109"/>
                    <a:pt x="331" y="103"/>
                    <a:pt x="331" y="95"/>
                  </a:cubicBezTo>
                  <a:cubicBezTo>
                    <a:pt x="331" y="46"/>
                    <a:pt x="331" y="46"/>
                    <a:pt x="331" y="46"/>
                  </a:cubicBezTo>
                  <a:cubicBezTo>
                    <a:pt x="331" y="36"/>
                    <a:pt x="323" y="28"/>
                    <a:pt x="313" y="28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36" y="28"/>
                    <a:pt x="28" y="36"/>
                    <a:pt x="28" y="46"/>
                  </a:cubicBezTo>
                  <a:cubicBezTo>
                    <a:pt x="28" y="95"/>
                    <a:pt x="28" y="95"/>
                    <a:pt x="28" y="95"/>
                  </a:cubicBezTo>
                  <a:cubicBezTo>
                    <a:pt x="28" y="103"/>
                    <a:pt x="22" y="109"/>
                    <a:pt x="14" y="1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" name="Freeform 61">
              <a:extLst>
                <a:ext uri="{FF2B5EF4-FFF2-40B4-BE49-F238E27FC236}">
                  <a16:creationId xmlns:a16="http://schemas.microsoft.com/office/drawing/2014/main" id="{A9E1B09A-3E28-4457-82DF-4449CA124B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70301" y="5378450"/>
              <a:ext cx="920750" cy="687387"/>
            </a:xfrm>
            <a:custGeom>
              <a:avLst/>
              <a:gdLst>
                <a:gd name="T0" fmla="*/ 758 w 852"/>
                <a:gd name="T1" fmla="*/ 636 h 636"/>
                <a:gd name="T2" fmla="*/ 94 w 852"/>
                <a:gd name="T3" fmla="*/ 636 h 636"/>
                <a:gd name="T4" fmla="*/ 0 w 852"/>
                <a:gd name="T5" fmla="*/ 542 h 636"/>
                <a:gd name="T6" fmla="*/ 0 w 852"/>
                <a:gd name="T7" fmla="*/ 94 h 636"/>
                <a:gd name="T8" fmla="*/ 94 w 852"/>
                <a:gd name="T9" fmla="*/ 0 h 636"/>
                <a:gd name="T10" fmla="*/ 758 w 852"/>
                <a:gd name="T11" fmla="*/ 0 h 636"/>
                <a:gd name="T12" fmla="*/ 852 w 852"/>
                <a:gd name="T13" fmla="*/ 94 h 636"/>
                <a:gd name="T14" fmla="*/ 852 w 852"/>
                <a:gd name="T15" fmla="*/ 542 h 636"/>
                <a:gd name="T16" fmla="*/ 758 w 852"/>
                <a:gd name="T17" fmla="*/ 636 h 636"/>
                <a:gd name="T18" fmla="*/ 94 w 852"/>
                <a:gd name="T19" fmla="*/ 28 h 636"/>
                <a:gd name="T20" fmla="*/ 28 w 852"/>
                <a:gd name="T21" fmla="*/ 94 h 636"/>
                <a:gd name="T22" fmla="*/ 28 w 852"/>
                <a:gd name="T23" fmla="*/ 542 h 636"/>
                <a:gd name="T24" fmla="*/ 94 w 852"/>
                <a:gd name="T25" fmla="*/ 608 h 636"/>
                <a:gd name="T26" fmla="*/ 758 w 852"/>
                <a:gd name="T27" fmla="*/ 608 h 636"/>
                <a:gd name="T28" fmla="*/ 824 w 852"/>
                <a:gd name="T29" fmla="*/ 542 h 636"/>
                <a:gd name="T30" fmla="*/ 824 w 852"/>
                <a:gd name="T31" fmla="*/ 94 h 636"/>
                <a:gd name="T32" fmla="*/ 758 w 852"/>
                <a:gd name="T33" fmla="*/ 28 h 636"/>
                <a:gd name="T34" fmla="*/ 94 w 852"/>
                <a:gd name="T35" fmla="*/ 28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52" h="636">
                  <a:moveTo>
                    <a:pt x="758" y="636"/>
                  </a:moveTo>
                  <a:cubicBezTo>
                    <a:pt x="94" y="636"/>
                    <a:pt x="94" y="636"/>
                    <a:pt x="94" y="636"/>
                  </a:cubicBezTo>
                  <a:cubicBezTo>
                    <a:pt x="42" y="636"/>
                    <a:pt x="0" y="594"/>
                    <a:pt x="0" y="542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42"/>
                    <a:pt x="42" y="0"/>
                    <a:pt x="94" y="0"/>
                  </a:cubicBezTo>
                  <a:cubicBezTo>
                    <a:pt x="758" y="0"/>
                    <a:pt x="758" y="0"/>
                    <a:pt x="758" y="0"/>
                  </a:cubicBezTo>
                  <a:cubicBezTo>
                    <a:pt x="810" y="0"/>
                    <a:pt x="852" y="42"/>
                    <a:pt x="852" y="94"/>
                  </a:cubicBezTo>
                  <a:cubicBezTo>
                    <a:pt x="852" y="542"/>
                    <a:pt x="852" y="542"/>
                    <a:pt x="852" y="542"/>
                  </a:cubicBezTo>
                  <a:cubicBezTo>
                    <a:pt x="852" y="594"/>
                    <a:pt x="810" y="636"/>
                    <a:pt x="758" y="636"/>
                  </a:cubicBezTo>
                  <a:close/>
                  <a:moveTo>
                    <a:pt x="94" y="28"/>
                  </a:moveTo>
                  <a:cubicBezTo>
                    <a:pt x="58" y="28"/>
                    <a:pt x="28" y="58"/>
                    <a:pt x="28" y="94"/>
                  </a:cubicBezTo>
                  <a:cubicBezTo>
                    <a:pt x="28" y="542"/>
                    <a:pt x="28" y="542"/>
                    <a:pt x="28" y="542"/>
                  </a:cubicBezTo>
                  <a:cubicBezTo>
                    <a:pt x="28" y="578"/>
                    <a:pt x="58" y="608"/>
                    <a:pt x="94" y="608"/>
                  </a:cubicBezTo>
                  <a:cubicBezTo>
                    <a:pt x="758" y="608"/>
                    <a:pt x="758" y="608"/>
                    <a:pt x="758" y="608"/>
                  </a:cubicBezTo>
                  <a:cubicBezTo>
                    <a:pt x="794" y="608"/>
                    <a:pt x="824" y="578"/>
                    <a:pt x="824" y="542"/>
                  </a:cubicBezTo>
                  <a:cubicBezTo>
                    <a:pt x="824" y="94"/>
                    <a:pt x="824" y="94"/>
                    <a:pt x="824" y="94"/>
                  </a:cubicBezTo>
                  <a:cubicBezTo>
                    <a:pt x="824" y="58"/>
                    <a:pt x="794" y="28"/>
                    <a:pt x="758" y="28"/>
                  </a:cubicBezTo>
                  <a:lnTo>
                    <a:pt x="9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" name="Freeform 62">
              <a:extLst>
                <a:ext uri="{FF2B5EF4-FFF2-40B4-BE49-F238E27FC236}">
                  <a16:creationId xmlns:a16="http://schemas.microsoft.com/office/drawing/2014/main" id="{42BC0342-7BA9-4DA9-B5A3-4D7633880F39}"/>
                </a:ext>
              </a:extLst>
            </p:cNvPr>
            <p:cNvSpPr>
              <a:spLocks/>
            </p:cNvSpPr>
            <p:nvPr/>
          </p:nvSpPr>
          <p:spPr bwMode="auto">
            <a:xfrm>
              <a:off x="2243388" y="5657850"/>
              <a:ext cx="341312" cy="30162"/>
            </a:xfrm>
            <a:custGeom>
              <a:avLst/>
              <a:gdLst>
                <a:gd name="T0" fmla="*/ 301 w 315"/>
                <a:gd name="T1" fmla="*/ 28 h 28"/>
                <a:gd name="T2" fmla="*/ 14 w 315"/>
                <a:gd name="T3" fmla="*/ 28 h 28"/>
                <a:gd name="T4" fmla="*/ 0 w 315"/>
                <a:gd name="T5" fmla="*/ 14 h 28"/>
                <a:gd name="T6" fmla="*/ 14 w 315"/>
                <a:gd name="T7" fmla="*/ 0 h 28"/>
                <a:gd name="T8" fmla="*/ 301 w 315"/>
                <a:gd name="T9" fmla="*/ 0 h 28"/>
                <a:gd name="T10" fmla="*/ 315 w 315"/>
                <a:gd name="T11" fmla="*/ 14 h 28"/>
                <a:gd name="T12" fmla="*/ 301 w 315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5" h="28">
                  <a:moveTo>
                    <a:pt x="301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301" y="0"/>
                    <a:pt x="301" y="0"/>
                    <a:pt x="301" y="0"/>
                  </a:cubicBezTo>
                  <a:cubicBezTo>
                    <a:pt x="309" y="0"/>
                    <a:pt x="315" y="6"/>
                    <a:pt x="315" y="14"/>
                  </a:cubicBezTo>
                  <a:cubicBezTo>
                    <a:pt x="315" y="22"/>
                    <a:pt x="309" y="28"/>
                    <a:pt x="301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7" name="Freeform 63">
              <a:extLst>
                <a:ext uri="{FF2B5EF4-FFF2-40B4-BE49-F238E27FC236}">
                  <a16:creationId xmlns:a16="http://schemas.microsoft.com/office/drawing/2014/main" id="{EF5EBC15-9053-496D-8E46-1292661D97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1888" y="5657850"/>
              <a:ext cx="347662" cy="30162"/>
            </a:xfrm>
            <a:custGeom>
              <a:avLst/>
              <a:gdLst>
                <a:gd name="T0" fmla="*/ 309 w 323"/>
                <a:gd name="T1" fmla="*/ 28 h 28"/>
                <a:gd name="T2" fmla="*/ 14 w 323"/>
                <a:gd name="T3" fmla="*/ 28 h 28"/>
                <a:gd name="T4" fmla="*/ 0 w 323"/>
                <a:gd name="T5" fmla="*/ 14 h 28"/>
                <a:gd name="T6" fmla="*/ 14 w 323"/>
                <a:gd name="T7" fmla="*/ 0 h 28"/>
                <a:gd name="T8" fmla="*/ 309 w 323"/>
                <a:gd name="T9" fmla="*/ 0 h 28"/>
                <a:gd name="T10" fmla="*/ 323 w 323"/>
                <a:gd name="T11" fmla="*/ 14 h 28"/>
                <a:gd name="T12" fmla="*/ 309 w 323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3" h="28">
                  <a:moveTo>
                    <a:pt x="309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7" y="0"/>
                    <a:pt x="323" y="6"/>
                    <a:pt x="323" y="14"/>
                  </a:cubicBezTo>
                  <a:cubicBezTo>
                    <a:pt x="323" y="22"/>
                    <a:pt x="317" y="28"/>
                    <a:pt x="309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8" name="Freeform 64">
              <a:extLst>
                <a:ext uri="{FF2B5EF4-FFF2-40B4-BE49-F238E27FC236}">
                  <a16:creationId xmlns:a16="http://schemas.microsoft.com/office/drawing/2014/main" id="{20C37FF7-E24B-4CB9-AB57-2EDF981571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40188" y="5607050"/>
              <a:ext cx="182562" cy="127000"/>
            </a:xfrm>
            <a:custGeom>
              <a:avLst/>
              <a:gdLst>
                <a:gd name="T0" fmla="*/ 154 w 168"/>
                <a:gd name="T1" fmla="*/ 118 h 118"/>
                <a:gd name="T2" fmla="*/ 14 w 168"/>
                <a:gd name="T3" fmla="*/ 118 h 118"/>
                <a:gd name="T4" fmla="*/ 0 w 168"/>
                <a:gd name="T5" fmla="*/ 104 h 118"/>
                <a:gd name="T6" fmla="*/ 0 w 168"/>
                <a:gd name="T7" fmla="*/ 14 h 118"/>
                <a:gd name="T8" fmla="*/ 14 w 168"/>
                <a:gd name="T9" fmla="*/ 0 h 118"/>
                <a:gd name="T10" fmla="*/ 154 w 168"/>
                <a:gd name="T11" fmla="*/ 0 h 118"/>
                <a:gd name="T12" fmla="*/ 168 w 168"/>
                <a:gd name="T13" fmla="*/ 14 h 118"/>
                <a:gd name="T14" fmla="*/ 168 w 168"/>
                <a:gd name="T15" fmla="*/ 104 h 118"/>
                <a:gd name="T16" fmla="*/ 154 w 168"/>
                <a:gd name="T17" fmla="*/ 118 h 118"/>
                <a:gd name="T18" fmla="*/ 28 w 168"/>
                <a:gd name="T19" fmla="*/ 90 h 118"/>
                <a:gd name="T20" fmla="*/ 140 w 168"/>
                <a:gd name="T21" fmla="*/ 90 h 118"/>
                <a:gd name="T22" fmla="*/ 140 w 168"/>
                <a:gd name="T23" fmla="*/ 28 h 118"/>
                <a:gd name="T24" fmla="*/ 28 w 168"/>
                <a:gd name="T25" fmla="*/ 28 h 118"/>
                <a:gd name="T26" fmla="*/ 28 w 168"/>
                <a:gd name="T27" fmla="*/ 9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8" h="118">
                  <a:moveTo>
                    <a:pt x="154" y="118"/>
                  </a:moveTo>
                  <a:cubicBezTo>
                    <a:pt x="14" y="118"/>
                    <a:pt x="14" y="118"/>
                    <a:pt x="14" y="118"/>
                  </a:cubicBezTo>
                  <a:cubicBezTo>
                    <a:pt x="6" y="118"/>
                    <a:pt x="0" y="112"/>
                    <a:pt x="0" y="10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62" y="0"/>
                    <a:pt x="168" y="6"/>
                    <a:pt x="168" y="14"/>
                  </a:cubicBezTo>
                  <a:cubicBezTo>
                    <a:pt x="168" y="104"/>
                    <a:pt x="168" y="104"/>
                    <a:pt x="168" y="104"/>
                  </a:cubicBezTo>
                  <a:cubicBezTo>
                    <a:pt x="168" y="112"/>
                    <a:pt x="162" y="118"/>
                    <a:pt x="154" y="118"/>
                  </a:cubicBezTo>
                  <a:close/>
                  <a:moveTo>
                    <a:pt x="28" y="90"/>
                  </a:moveTo>
                  <a:cubicBezTo>
                    <a:pt x="140" y="90"/>
                    <a:pt x="140" y="90"/>
                    <a:pt x="140" y="90"/>
                  </a:cubicBezTo>
                  <a:cubicBezTo>
                    <a:pt x="140" y="28"/>
                    <a:pt x="140" y="28"/>
                    <a:pt x="140" y="28"/>
                  </a:cubicBezTo>
                  <a:cubicBezTo>
                    <a:pt x="28" y="28"/>
                    <a:pt x="28" y="28"/>
                    <a:pt x="28" y="28"/>
                  </a:cubicBezTo>
                  <a:lnTo>
                    <a:pt x="28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A2E6EC91-AD25-43A8-BFE9-B6DC458A9388}"/>
              </a:ext>
            </a:extLst>
          </p:cNvPr>
          <p:cNvGrpSpPr/>
          <p:nvPr/>
        </p:nvGrpSpPr>
        <p:grpSpPr>
          <a:xfrm>
            <a:off x="4904364" y="5476514"/>
            <a:ext cx="267454" cy="300363"/>
            <a:chOff x="3388198" y="5210175"/>
            <a:chExt cx="812800" cy="912812"/>
          </a:xfrm>
          <a:solidFill>
            <a:schemeClr val="bg1"/>
          </a:solidFill>
        </p:grpSpPr>
        <p:sp>
          <p:nvSpPr>
            <p:cNvPr id="110" name="Freeform 6">
              <a:extLst>
                <a:ext uri="{FF2B5EF4-FFF2-40B4-BE49-F238E27FC236}">
                  <a16:creationId xmlns:a16="http://schemas.microsoft.com/office/drawing/2014/main" id="{69771A80-9043-42B4-BAE0-5286827727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6661" y="5210175"/>
              <a:ext cx="303212" cy="87312"/>
            </a:xfrm>
            <a:custGeom>
              <a:avLst/>
              <a:gdLst>
                <a:gd name="T0" fmla="*/ 14 w 281"/>
                <a:gd name="T1" fmla="*/ 81 h 81"/>
                <a:gd name="T2" fmla="*/ 0 w 281"/>
                <a:gd name="T3" fmla="*/ 67 h 81"/>
                <a:gd name="T4" fmla="*/ 0 w 281"/>
                <a:gd name="T5" fmla="*/ 14 h 81"/>
                <a:gd name="T6" fmla="*/ 14 w 281"/>
                <a:gd name="T7" fmla="*/ 0 h 81"/>
                <a:gd name="T8" fmla="*/ 267 w 281"/>
                <a:gd name="T9" fmla="*/ 0 h 81"/>
                <a:gd name="T10" fmla="*/ 281 w 281"/>
                <a:gd name="T11" fmla="*/ 14 h 81"/>
                <a:gd name="T12" fmla="*/ 281 w 281"/>
                <a:gd name="T13" fmla="*/ 65 h 81"/>
                <a:gd name="T14" fmla="*/ 267 w 281"/>
                <a:gd name="T15" fmla="*/ 79 h 81"/>
                <a:gd name="T16" fmla="*/ 253 w 281"/>
                <a:gd name="T17" fmla="*/ 65 h 81"/>
                <a:gd name="T18" fmla="*/ 253 w 281"/>
                <a:gd name="T19" fmla="*/ 28 h 81"/>
                <a:gd name="T20" fmla="*/ 28 w 281"/>
                <a:gd name="T21" fmla="*/ 28 h 81"/>
                <a:gd name="T22" fmla="*/ 28 w 281"/>
                <a:gd name="T23" fmla="*/ 67 h 81"/>
                <a:gd name="T24" fmla="*/ 14 w 281"/>
                <a:gd name="T25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1" h="81">
                  <a:moveTo>
                    <a:pt x="14" y="81"/>
                  </a:moveTo>
                  <a:cubicBezTo>
                    <a:pt x="6" y="81"/>
                    <a:pt x="0" y="75"/>
                    <a:pt x="0" y="67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67" y="0"/>
                    <a:pt x="267" y="0"/>
                    <a:pt x="267" y="0"/>
                  </a:cubicBezTo>
                  <a:cubicBezTo>
                    <a:pt x="275" y="0"/>
                    <a:pt x="281" y="6"/>
                    <a:pt x="281" y="14"/>
                  </a:cubicBezTo>
                  <a:cubicBezTo>
                    <a:pt x="281" y="65"/>
                    <a:pt x="281" y="65"/>
                    <a:pt x="281" y="65"/>
                  </a:cubicBezTo>
                  <a:cubicBezTo>
                    <a:pt x="281" y="73"/>
                    <a:pt x="275" y="79"/>
                    <a:pt x="267" y="79"/>
                  </a:cubicBezTo>
                  <a:cubicBezTo>
                    <a:pt x="259" y="79"/>
                    <a:pt x="253" y="73"/>
                    <a:pt x="253" y="65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75"/>
                    <a:pt x="22" y="81"/>
                    <a:pt x="14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1" name="Freeform 65">
              <a:extLst>
                <a:ext uri="{FF2B5EF4-FFF2-40B4-BE49-F238E27FC236}">
                  <a16:creationId xmlns:a16="http://schemas.microsoft.com/office/drawing/2014/main" id="{D7B3816C-2B69-4A78-B31D-9B1E7E72C00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0586" y="5805488"/>
              <a:ext cx="717550" cy="39687"/>
            </a:xfrm>
            <a:custGeom>
              <a:avLst/>
              <a:gdLst>
                <a:gd name="T0" fmla="*/ 624 w 664"/>
                <a:gd name="T1" fmla="*/ 36 h 36"/>
                <a:gd name="T2" fmla="*/ 36 w 664"/>
                <a:gd name="T3" fmla="*/ 36 h 36"/>
                <a:gd name="T4" fmla="*/ 13 w 664"/>
                <a:gd name="T5" fmla="*/ 34 h 36"/>
                <a:gd name="T6" fmla="*/ 1 w 664"/>
                <a:gd name="T7" fmla="*/ 18 h 36"/>
                <a:gd name="T8" fmla="*/ 17 w 664"/>
                <a:gd name="T9" fmla="*/ 6 h 36"/>
                <a:gd name="T10" fmla="*/ 36 w 664"/>
                <a:gd name="T11" fmla="*/ 8 h 36"/>
                <a:gd name="T12" fmla="*/ 623 w 664"/>
                <a:gd name="T13" fmla="*/ 8 h 36"/>
                <a:gd name="T14" fmla="*/ 644 w 664"/>
                <a:gd name="T15" fmla="*/ 3 h 36"/>
                <a:gd name="T16" fmla="*/ 661 w 664"/>
                <a:gd name="T17" fmla="*/ 12 h 36"/>
                <a:gd name="T18" fmla="*/ 652 w 664"/>
                <a:gd name="T19" fmla="*/ 29 h 36"/>
                <a:gd name="T20" fmla="*/ 627 w 664"/>
                <a:gd name="T21" fmla="*/ 36 h 36"/>
                <a:gd name="T22" fmla="*/ 624 w 664"/>
                <a:gd name="T2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64" h="36">
                  <a:moveTo>
                    <a:pt x="624" y="36"/>
                  </a:moveTo>
                  <a:cubicBezTo>
                    <a:pt x="36" y="36"/>
                    <a:pt x="36" y="36"/>
                    <a:pt x="36" y="36"/>
                  </a:cubicBezTo>
                  <a:cubicBezTo>
                    <a:pt x="27" y="36"/>
                    <a:pt x="19" y="35"/>
                    <a:pt x="13" y="34"/>
                  </a:cubicBezTo>
                  <a:cubicBezTo>
                    <a:pt x="5" y="33"/>
                    <a:pt x="0" y="25"/>
                    <a:pt x="1" y="18"/>
                  </a:cubicBezTo>
                  <a:cubicBezTo>
                    <a:pt x="2" y="10"/>
                    <a:pt x="10" y="5"/>
                    <a:pt x="17" y="6"/>
                  </a:cubicBezTo>
                  <a:cubicBezTo>
                    <a:pt x="23" y="7"/>
                    <a:pt x="29" y="8"/>
                    <a:pt x="36" y="8"/>
                  </a:cubicBezTo>
                  <a:cubicBezTo>
                    <a:pt x="623" y="8"/>
                    <a:pt x="623" y="8"/>
                    <a:pt x="623" y="8"/>
                  </a:cubicBezTo>
                  <a:cubicBezTo>
                    <a:pt x="626" y="7"/>
                    <a:pt x="634" y="6"/>
                    <a:pt x="644" y="3"/>
                  </a:cubicBezTo>
                  <a:cubicBezTo>
                    <a:pt x="651" y="0"/>
                    <a:pt x="659" y="4"/>
                    <a:pt x="661" y="12"/>
                  </a:cubicBezTo>
                  <a:cubicBezTo>
                    <a:pt x="664" y="19"/>
                    <a:pt x="660" y="27"/>
                    <a:pt x="652" y="29"/>
                  </a:cubicBezTo>
                  <a:cubicBezTo>
                    <a:pt x="638" y="34"/>
                    <a:pt x="627" y="36"/>
                    <a:pt x="627" y="36"/>
                  </a:cubicBezTo>
                  <a:cubicBezTo>
                    <a:pt x="626" y="36"/>
                    <a:pt x="625" y="36"/>
                    <a:pt x="624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2" name="Freeform 66">
              <a:extLst>
                <a:ext uri="{FF2B5EF4-FFF2-40B4-BE49-F238E27FC236}">
                  <a16:creationId xmlns:a16="http://schemas.microsoft.com/office/drawing/2014/main" id="{3126A05E-7731-45C0-A62F-283400B3B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6023" y="5316538"/>
              <a:ext cx="434975" cy="693737"/>
            </a:xfrm>
            <a:custGeom>
              <a:avLst/>
              <a:gdLst>
                <a:gd name="T0" fmla="*/ 331 w 404"/>
                <a:gd name="T1" fmla="*/ 642 h 642"/>
                <a:gd name="T2" fmla="*/ 317 w 404"/>
                <a:gd name="T3" fmla="*/ 630 h 642"/>
                <a:gd name="T4" fmla="*/ 329 w 404"/>
                <a:gd name="T5" fmla="*/ 614 h 642"/>
                <a:gd name="T6" fmla="*/ 376 w 404"/>
                <a:gd name="T7" fmla="*/ 569 h 642"/>
                <a:gd name="T8" fmla="*/ 376 w 404"/>
                <a:gd name="T9" fmla="*/ 74 h 642"/>
                <a:gd name="T10" fmla="*/ 319 w 404"/>
                <a:gd name="T11" fmla="*/ 28 h 642"/>
                <a:gd name="T12" fmla="*/ 14 w 404"/>
                <a:gd name="T13" fmla="*/ 28 h 642"/>
                <a:gd name="T14" fmla="*/ 0 w 404"/>
                <a:gd name="T15" fmla="*/ 14 h 642"/>
                <a:gd name="T16" fmla="*/ 14 w 404"/>
                <a:gd name="T17" fmla="*/ 0 h 642"/>
                <a:gd name="T18" fmla="*/ 319 w 404"/>
                <a:gd name="T19" fmla="*/ 0 h 642"/>
                <a:gd name="T20" fmla="*/ 404 w 404"/>
                <a:gd name="T21" fmla="*/ 74 h 642"/>
                <a:gd name="T22" fmla="*/ 404 w 404"/>
                <a:gd name="T23" fmla="*/ 569 h 642"/>
                <a:gd name="T24" fmla="*/ 333 w 404"/>
                <a:gd name="T25" fmla="*/ 642 h 642"/>
                <a:gd name="T26" fmla="*/ 331 w 404"/>
                <a:gd name="T27" fmla="*/ 642 h 6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4" h="642">
                  <a:moveTo>
                    <a:pt x="331" y="642"/>
                  </a:moveTo>
                  <a:cubicBezTo>
                    <a:pt x="324" y="642"/>
                    <a:pt x="318" y="637"/>
                    <a:pt x="317" y="630"/>
                  </a:cubicBezTo>
                  <a:cubicBezTo>
                    <a:pt x="316" y="622"/>
                    <a:pt x="322" y="615"/>
                    <a:pt x="329" y="614"/>
                  </a:cubicBezTo>
                  <a:cubicBezTo>
                    <a:pt x="356" y="611"/>
                    <a:pt x="376" y="591"/>
                    <a:pt x="376" y="569"/>
                  </a:cubicBezTo>
                  <a:cubicBezTo>
                    <a:pt x="376" y="74"/>
                    <a:pt x="376" y="74"/>
                    <a:pt x="376" y="74"/>
                  </a:cubicBezTo>
                  <a:cubicBezTo>
                    <a:pt x="376" y="49"/>
                    <a:pt x="350" y="28"/>
                    <a:pt x="319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66" y="0"/>
                    <a:pt x="404" y="33"/>
                    <a:pt x="404" y="74"/>
                  </a:cubicBezTo>
                  <a:cubicBezTo>
                    <a:pt x="404" y="569"/>
                    <a:pt x="404" y="569"/>
                    <a:pt x="404" y="569"/>
                  </a:cubicBezTo>
                  <a:cubicBezTo>
                    <a:pt x="404" y="606"/>
                    <a:pt x="373" y="637"/>
                    <a:pt x="333" y="642"/>
                  </a:cubicBezTo>
                  <a:cubicBezTo>
                    <a:pt x="332" y="642"/>
                    <a:pt x="332" y="642"/>
                    <a:pt x="331" y="6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3" name="Freeform 67">
              <a:extLst>
                <a:ext uri="{FF2B5EF4-FFF2-40B4-BE49-F238E27FC236}">
                  <a16:creationId xmlns:a16="http://schemas.microsoft.com/office/drawing/2014/main" id="{CE7EFF14-1B00-46FA-8CBA-14F67617BF5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88198" y="5318125"/>
              <a:ext cx="379412" cy="693737"/>
            </a:xfrm>
            <a:custGeom>
              <a:avLst/>
              <a:gdLst>
                <a:gd name="T0" fmla="*/ 337 w 351"/>
                <a:gd name="T1" fmla="*/ 641 h 641"/>
                <a:gd name="T2" fmla="*/ 84 w 351"/>
                <a:gd name="T3" fmla="*/ 641 h 641"/>
                <a:gd name="T4" fmla="*/ 0 w 351"/>
                <a:gd name="T5" fmla="*/ 567 h 641"/>
                <a:gd name="T6" fmla="*/ 0 w 351"/>
                <a:gd name="T7" fmla="*/ 72 h 641"/>
                <a:gd name="T8" fmla="*/ 52 w 351"/>
                <a:gd name="T9" fmla="*/ 3 h 641"/>
                <a:gd name="T10" fmla="*/ 70 w 351"/>
                <a:gd name="T11" fmla="*/ 11 h 641"/>
                <a:gd name="T12" fmla="*/ 62 w 351"/>
                <a:gd name="T13" fmla="*/ 29 h 641"/>
                <a:gd name="T14" fmla="*/ 28 w 351"/>
                <a:gd name="T15" fmla="*/ 72 h 641"/>
                <a:gd name="T16" fmla="*/ 28 w 351"/>
                <a:gd name="T17" fmla="*/ 567 h 641"/>
                <a:gd name="T18" fmla="*/ 84 w 351"/>
                <a:gd name="T19" fmla="*/ 613 h 641"/>
                <a:gd name="T20" fmla="*/ 337 w 351"/>
                <a:gd name="T21" fmla="*/ 613 h 641"/>
                <a:gd name="T22" fmla="*/ 351 w 351"/>
                <a:gd name="T23" fmla="*/ 627 h 641"/>
                <a:gd name="T24" fmla="*/ 337 w 351"/>
                <a:gd name="T25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1" h="641">
                  <a:moveTo>
                    <a:pt x="337" y="641"/>
                  </a:moveTo>
                  <a:cubicBezTo>
                    <a:pt x="84" y="641"/>
                    <a:pt x="84" y="641"/>
                    <a:pt x="84" y="641"/>
                  </a:cubicBezTo>
                  <a:cubicBezTo>
                    <a:pt x="38" y="641"/>
                    <a:pt x="0" y="608"/>
                    <a:pt x="0" y="567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42"/>
                    <a:pt x="20" y="16"/>
                    <a:pt x="52" y="3"/>
                  </a:cubicBezTo>
                  <a:cubicBezTo>
                    <a:pt x="59" y="0"/>
                    <a:pt x="67" y="4"/>
                    <a:pt x="70" y="11"/>
                  </a:cubicBezTo>
                  <a:cubicBezTo>
                    <a:pt x="73" y="18"/>
                    <a:pt x="69" y="26"/>
                    <a:pt x="62" y="29"/>
                  </a:cubicBezTo>
                  <a:cubicBezTo>
                    <a:pt x="41" y="37"/>
                    <a:pt x="28" y="54"/>
                    <a:pt x="28" y="72"/>
                  </a:cubicBezTo>
                  <a:cubicBezTo>
                    <a:pt x="28" y="567"/>
                    <a:pt x="28" y="567"/>
                    <a:pt x="28" y="567"/>
                  </a:cubicBezTo>
                  <a:cubicBezTo>
                    <a:pt x="28" y="592"/>
                    <a:pt x="53" y="613"/>
                    <a:pt x="84" y="613"/>
                  </a:cubicBezTo>
                  <a:cubicBezTo>
                    <a:pt x="337" y="613"/>
                    <a:pt x="337" y="613"/>
                    <a:pt x="337" y="613"/>
                  </a:cubicBezTo>
                  <a:cubicBezTo>
                    <a:pt x="345" y="613"/>
                    <a:pt x="351" y="619"/>
                    <a:pt x="351" y="627"/>
                  </a:cubicBezTo>
                  <a:cubicBezTo>
                    <a:pt x="351" y="635"/>
                    <a:pt x="345" y="641"/>
                    <a:pt x="337" y="6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68">
              <a:extLst>
                <a:ext uri="{FF2B5EF4-FFF2-40B4-BE49-F238E27FC236}">
                  <a16:creationId xmlns:a16="http://schemas.microsoft.com/office/drawing/2014/main" id="{8BA68DD2-A42C-4CC7-82EC-034C4B0788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478686" y="5213350"/>
              <a:ext cx="269875" cy="565150"/>
            </a:xfrm>
            <a:custGeom>
              <a:avLst/>
              <a:gdLst>
                <a:gd name="T0" fmla="*/ 166 w 250"/>
                <a:gd name="T1" fmla="*/ 523 h 523"/>
                <a:gd name="T2" fmla="*/ 84 w 250"/>
                <a:gd name="T3" fmla="*/ 523 h 523"/>
                <a:gd name="T4" fmla="*/ 0 w 250"/>
                <a:gd name="T5" fmla="*/ 450 h 523"/>
                <a:gd name="T6" fmla="*/ 0 w 250"/>
                <a:gd name="T7" fmla="*/ 73 h 523"/>
                <a:gd name="T8" fmla="*/ 84 w 250"/>
                <a:gd name="T9" fmla="*/ 0 h 523"/>
                <a:gd name="T10" fmla="*/ 166 w 250"/>
                <a:gd name="T11" fmla="*/ 0 h 523"/>
                <a:gd name="T12" fmla="*/ 250 w 250"/>
                <a:gd name="T13" fmla="*/ 73 h 523"/>
                <a:gd name="T14" fmla="*/ 250 w 250"/>
                <a:gd name="T15" fmla="*/ 450 h 523"/>
                <a:gd name="T16" fmla="*/ 166 w 250"/>
                <a:gd name="T17" fmla="*/ 523 h 523"/>
                <a:gd name="T18" fmla="*/ 84 w 250"/>
                <a:gd name="T19" fmla="*/ 28 h 523"/>
                <a:gd name="T20" fmla="*/ 28 w 250"/>
                <a:gd name="T21" fmla="*/ 73 h 523"/>
                <a:gd name="T22" fmla="*/ 28 w 250"/>
                <a:gd name="T23" fmla="*/ 450 h 523"/>
                <a:gd name="T24" fmla="*/ 84 w 250"/>
                <a:gd name="T25" fmla="*/ 495 h 523"/>
                <a:gd name="T26" fmla="*/ 166 w 250"/>
                <a:gd name="T27" fmla="*/ 495 h 523"/>
                <a:gd name="T28" fmla="*/ 222 w 250"/>
                <a:gd name="T29" fmla="*/ 450 h 523"/>
                <a:gd name="T30" fmla="*/ 222 w 250"/>
                <a:gd name="T31" fmla="*/ 73 h 523"/>
                <a:gd name="T32" fmla="*/ 166 w 250"/>
                <a:gd name="T33" fmla="*/ 28 h 523"/>
                <a:gd name="T34" fmla="*/ 84 w 250"/>
                <a:gd name="T35" fmla="*/ 28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0" h="523">
                  <a:moveTo>
                    <a:pt x="166" y="523"/>
                  </a:moveTo>
                  <a:cubicBezTo>
                    <a:pt x="84" y="523"/>
                    <a:pt x="84" y="523"/>
                    <a:pt x="84" y="523"/>
                  </a:cubicBezTo>
                  <a:cubicBezTo>
                    <a:pt x="38" y="523"/>
                    <a:pt x="0" y="490"/>
                    <a:pt x="0" y="45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33"/>
                    <a:pt x="38" y="0"/>
                    <a:pt x="84" y="0"/>
                  </a:cubicBezTo>
                  <a:cubicBezTo>
                    <a:pt x="166" y="0"/>
                    <a:pt x="166" y="0"/>
                    <a:pt x="166" y="0"/>
                  </a:cubicBezTo>
                  <a:cubicBezTo>
                    <a:pt x="212" y="0"/>
                    <a:pt x="250" y="33"/>
                    <a:pt x="250" y="73"/>
                  </a:cubicBezTo>
                  <a:cubicBezTo>
                    <a:pt x="250" y="450"/>
                    <a:pt x="250" y="450"/>
                    <a:pt x="250" y="450"/>
                  </a:cubicBezTo>
                  <a:cubicBezTo>
                    <a:pt x="250" y="490"/>
                    <a:pt x="212" y="523"/>
                    <a:pt x="166" y="523"/>
                  </a:cubicBezTo>
                  <a:close/>
                  <a:moveTo>
                    <a:pt x="84" y="28"/>
                  </a:moveTo>
                  <a:cubicBezTo>
                    <a:pt x="54" y="28"/>
                    <a:pt x="28" y="49"/>
                    <a:pt x="28" y="73"/>
                  </a:cubicBezTo>
                  <a:cubicBezTo>
                    <a:pt x="28" y="450"/>
                    <a:pt x="28" y="450"/>
                    <a:pt x="28" y="450"/>
                  </a:cubicBezTo>
                  <a:cubicBezTo>
                    <a:pt x="28" y="474"/>
                    <a:pt x="54" y="495"/>
                    <a:pt x="84" y="495"/>
                  </a:cubicBezTo>
                  <a:cubicBezTo>
                    <a:pt x="166" y="495"/>
                    <a:pt x="166" y="495"/>
                    <a:pt x="166" y="495"/>
                  </a:cubicBezTo>
                  <a:cubicBezTo>
                    <a:pt x="196" y="495"/>
                    <a:pt x="222" y="474"/>
                    <a:pt x="222" y="450"/>
                  </a:cubicBezTo>
                  <a:cubicBezTo>
                    <a:pt x="222" y="73"/>
                    <a:pt x="222" y="73"/>
                    <a:pt x="222" y="73"/>
                  </a:cubicBezTo>
                  <a:cubicBezTo>
                    <a:pt x="222" y="49"/>
                    <a:pt x="196" y="28"/>
                    <a:pt x="166" y="28"/>
                  </a:cubicBezTo>
                  <a:lnTo>
                    <a:pt x="84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69">
              <a:extLst>
                <a:ext uri="{FF2B5EF4-FFF2-40B4-BE49-F238E27FC236}">
                  <a16:creationId xmlns:a16="http://schemas.microsoft.com/office/drawing/2014/main" id="{3FE267A2-F29B-4097-B91A-3CA701B766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1261" y="5878513"/>
              <a:ext cx="355600" cy="30162"/>
            </a:xfrm>
            <a:custGeom>
              <a:avLst/>
              <a:gdLst>
                <a:gd name="T0" fmla="*/ 316 w 330"/>
                <a:gd name="T1" fmla="*/ 28 h 28"/>
                <a:gd name="T2" fmla="*/ 14 w 330"/>
                <a:gd name="T3" fmla="*/ 28 h 28"/>
                <a:gd name="T4" fmla="*/ 0 w 330"/>
                <a:gd name="T5" fmla="*/ 14 h 28"/>
                <a:gd name="T6" fmla="*/ 14 w 330"/>
                <a:gd name="T7" fmla="*/ 0 h 28"/>
                <a:gd name="T8" fmla="*/ 316 w 330"/>
                <a:gd name="T9" fmla="*/ 0 h 28"/>
                <a:gd name="T10" fmla="*/ 330 w 330"/>
                <a:gd name="T11" fmla="*/ 14 h 28"/>
                <a:gd name="T12" fmla="*/ 316 w 330"/>
                <a:gd name="T13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0" h="28">
                  <a:moveTo>
                    <a:pt x="316" y="28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6" y="28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24" y="0"/>
                    <a:pt x="330" y="6"/>
                    <a:pt x="330" y="14"/>
                  </a:cubicBezTo>
                  <a:cubicBezTo>
                    <a:pt x="330" y="22"/>
                    <a:pt x="324" y="28"/>
                    <a:pt x="3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70">
              <a:extLst>
                <a:ext uri="{FF2B5EF4-FFF2-40B4-BE49-F238E27FC236}">
                  <a16:creationId xmlns:a16="http://schemas.microsoft.com/office/drawing/2014/main" id="{B3BC8752-B648-45E8-B32A-E114BAD1EA8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86661" y="5880100"/>
              <a:ext cx="303212" cy="242887"/>
            </a:xfrm>
            <a:custGeom>
              <a:avLst/>
              <a:gdLst>
                <a:gd name="T0" fmla="*/ 267 w 281"/>
                <a:gd name="T1" fmla="*/ 225 h 225"/>
                <a:gd name="T2" fmla="*/ 14 w 281"/>
                <a:gd name="T3" fmla="*/ 225 h 225"/>
                <a:gd name="T4" fmla="*/ 0 w 281"/>
                <a:gd name="T5" fmla="*/ 211 h 225"/>
                <a:gd name="T6" fmla="*/ 0 w 281"/>
                <a:gd name="T7" fmla="*/ 14 h 225"/>
                <a:gd name="T8" fmla="*/ 14 w 281"/>
                <a:gd name="T9" fmla="*/ 0 h 225"/>
                <a:gd name="T10" fmla="*/ 267 w 281"/>
                <a:gd name="T11" fmla="*/ 0 h 225"/>
                <a:gd name="T12" fmla="*/ 281 w 281"/>
                <a:gd name="T13" fmla="*/ 14 h 225"/>
                <a:gd name="T14" fmla="*/ 281 w 281"/>
                <a:gd name="T15" fmla="*/ 211 h 225"/>
                <a:gd name="T16" fmla="*/ 267 w 281"/>
                <a:gd name="T17" fmla="*/ 225 h 225"/>
                <a:gd name="T18" fmla="*/ 28 w 281"/>
                <a:gd name="T19" fmla="*/ 197 h 225"/>
                <a:gd name="T20" fmla="*/ 253 w 281"/>
                <a:gd name="T21" fmla="*/ 197 h 225"/>
                <a:gd name="T22" fmla="*/ 253 w 281"/>
                <a:gd name="T23" fmla="*/ 28 h 225"/>
                <a:gd name="T24" fmla="*/ 28 w 281"/>
                <a:gd name="T25" fmla="*/ 28 h 225"/>
                <a:gd name="T26" fmla="*/ 28 w 281"/>
                <a:gd name="T27" fmla="*/ 197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1" h="225">
                  <a:moveTo>
                    <a:pt x="267" y="225"/>
                  </a:moveTo>
                  <a:cubicBezTo>
                    <a:pt x="14" y="225"/>
                    <a:pt x="14" y="225"/>
                    <a:pt x="14" y="225"/>
                  </a:cubicBezTo>
                  <a:cubicBezTo>
                    <a:pt x="6" y="225"/>
                    <a:pt x="0" y="219"/>
                    <a:pt x="0" y="21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67" y="0"/>
                    <a:pt x="267" y="0"/>
                    <a:pt x="267" y="0"/>
                  </a:cubicBezTo>
                  <a:cubicBezTo>
                    <a:pt x="275" y="0"/>
                    <a:pt x="281" y="6"/>
                    <a:pt x="281" y="14"/>
                  </a:cubicBezTo>
                  <a:cubicBezTo>
                    <a:pt x="281" y="211"/>
                    <a:pt x="281" y="211"/>
                    <a:pt x="281" y="211"/>
                  </a:cubicBezTo>
                  <a:cubicBezTo>
                    <a:pt x="281" y="219"/>
                    <a:pt x="275" y="225"/>
                    <a:pt x="267" y="225"/>
                  </a:cubicBezTo>
                  <a:close/>
                  <a:moveTo>
                    <a:pt x="28" y="197"/>
                  </a:moveTo>
                  <a:cubicBezTo>
                    <a:pt x="253" y="197"/>
                    <a:pt x="253" y="197"/>
                    <a:pt x="253" y="197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8" y="28"/>
                    <a:pt x="28" y="28"/>
                    <a:pt x="28" y="28"/>
                  </a:cubicBezTo>
                  <a:lnTo>
                    <a:pt x="28" y="1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9" name="Freeform 71">
              <a:extLst>
                <a:ext uri="{FF2B5EF4-FFF2-40B4-BE49-F238E27FC236}">
                  <a16:creationId xmlns:a16="http://schemas.microsoft.com/office/drawing/2014/main" id="{C02E7F6B-00E5-4B4B-A06A-F7445B272D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2536" y="5413375"/>
              <a:ext cx="273050" cy="90487"/>
            </a:xfrm>
            <a:custGeom>
              <a:avLst/>
              <a:gdLst>
                <a:gd name="T0" fmla="*/ 172 w 172"/>
                <a:gd name="T1" fmla="*/ 57 h 57"/>
                <a:gd name="T2" fmla="*/ 0 w 172"/>
                <a:gd name="T3" fmla="*/ 57 h 57"/>
                <a:gd name="T4" fmla="*/ 0 w 172"/>
                <a:gd name="T5" fmla="*/ 0 h 57"/>
                <a:gd name="T6" fmla="*/ 172 w 172"/>
                <a:gd name="T7" fmla="*/ 0 h 57"/>
                <a:gd name="T8" fmla="*/ 172 w 172"/>
                <a:gd name="T9" fmla="*/ 57 h 57"/>
                <a:gd name="T10" fmla="*/ 172 w 172"/>
                <a:gd name="T1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" h="57">
                  <a:moveTo>
                    <a:pt x="172" y="57"/>
                  </a:moveTo>
                  <a:lnTo>
                    <a:pt x="0" y="57"/>
                  </a:lnTo>
                  <a:lnTo>
                    <a:pt x="0" y="0"/>
                  </a:lnTo>
                  <a:lnTo>
                    <a:pt x="172" y="0"/>
                  </a:lnTo>
                  <a:lnTo>
                    <a:pt x="172" y="57"/>
                  </a:lnTo>
                  <a:lnTo>
                    <a:pt x="172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0" name="Freeform 72">
              <a:extLst>
                <a:ext uri="{FF2B5EF4-FFF2-40B4-BE49-F238E27FC236}">
                  <a16:creationId xmlns:a16="http://schemas.microsoft.com/office/drawing/2014/main" id="{A7ABF384-E803-42FF-83E8-B7E2EEB22C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2536" y="5538788"/>
              <a:ext cx="74612" cy="49212"/>
            </a:xfrm>
            <a:custGeom>
              <a:avLst/>
              <a:gdLst>
                <a:gd name="T0" fmla="*/ 47 w 47"/>
                <a:gd name="T1" fmla="*/ 31 h 31"/>
                <a:gd name="T2" fmla="*/ 0 w 47"/>
                <a:gd name="T3" fmla="*/ 31 h 31"/>
                <a:gd name="T4" fmla="*/ 0 w 47"/>
                <a:gd name="T5" fmla="*/ 0 h 31"/>
                <a:gd name="T6" fmla="*/ 47 w 47"/>
                <a:gd name="T7" fmla="*/ 0 h 31"/>
                <a:gd name="T8" fmla="*/ 47 w 47"/>
                <a:gd name="T9" fmla="*/ 31 h 31"/>
                <a:gd name="T10" fmla="*/ 47 w 47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31">
                  <a:moveTo>
                    <a:pt x="47" y="31"/>
                  </a:moveTo>
                  <a:lnTo>
                    <a:pt x="0" y="31"/>
                  </a:lnTo>
                  <a:lnTo>
                    <a:pt x="0" y="0"/>
                  </a:lnTo>
                  <a:lnTo>
                    <a:pt x="47" y="0"/>
                  </a:lnTo>
                  <a:lnTo>
                    <a:pt x="47" y="31"/>
                  </a:lnTo>
                  <a:lnTo>
                    <a:pt x="47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1" name="Freeform 73">
              <a:extLst>
                <a:ext uri="{FF2B5EF4-FFF2-40B4-BE49-F238E27FC236}">
                  <a16:creationId xmlns:a16="http://schemas.microsoft.com/office/drawing/2014/main" id="{406D70B8-01CA-497F-92F6-29F9EC94EAD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961" y="5538788"/>
              <a:ext cx="76200" cy="49212"/>
            </a:xfrm>
            <a:custGeom>
              <a:avLst/>
              <a:gdLst>
                <a:gd name="T0" fmla="*/ 48 w 48"/>
                <a:gd name="T1" fmla="*/ 31 h 31"/>
                <a:gd name="T2" fmla="*/ 0 w 48"/>
                <a:gd name="T3" fmla="*/ 31 h 31"/>
                <a:gd name="T4" fmla="*/ 0 w 48"/>
                <a:gd name="T5" fmla="*/ 0 h 31"/>
                <a:gd name="T6" fmla="*/ 48 w 48"/>
                <a:gd name="T7" fmla="*/ 0 h 31"/>
                <a:gd name="T8" fmla="*/ 48 w 48"/>
                <a:gd name="T9" fmla="*/ 31 h 31"/>
                <a:gd name="T10" fmla="*/ 48 w 48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1">
                  <a:moveTo>
                    <a:pt x="48" y="31"/>
                  </a:moveTo>
                  <a:lnTo>
                    <a:pt x="0" y="31"/>
                  </a:lnTo>
                  <a:lnTo>
                    <a:pt x="0" y="0"/>
                  </a:lnTo>
                  <a:lnTo>
                    <a:pt x="48" y="0"/>
                  </a:lnTo>
                  <a:lnTo>
                    <a:pt x="48" y="31"/>
                  </a:lnTo>
                  <a:lnTo>
                    <a:pt x="48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2" name="Freeform 74">
              <a:extLst>
                <a:ext uri="{FF2B5EF4-FFF2-40B4-BE49-F238E27FC236}">
                  <a16:creationId xmlns:a16="http://schemas.microsoft.com/office/drawing/2014/main" id="{978F417A-70E4-4EA0-90BE-A73926886F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9386" y="5538788"/>
              <a:ext cx="76200" cy="49212"/>
            </a:xfrm>
            <a:custGeom>
              <a:avLst/>
              <a:gdLst>
                <a:gd name="T0" fmla="*/ 48 w 48"/>
                <a:gd name="T1" fmla="*/ 31 h 31"/>
                <a:gd name="T2" fmla="*/ 0 w 48"/>
                <a:gd name="T3" fmla="*/ 31 h 31"/>
                <a:gd name="T4" fmla="*/ 0 w 48"/>
                <a:gd name="T5" fmla="*/ 0 h 31"/>
                <a:gd name="T6" fmla="*/ 48 w 48"/>
                <a:gd name="T7" fmla="*/ 0 h 31"/>
                <a:gd name="T8" fmla="*/ 48 w 48"/>
                <a:gd name="T9" fmla="*/ 31 h 31"/>
                <a:gd name="T10" fmla="*/ 48 w 48"/>
                <a:gd name="T11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1">
                  <a:moveTo>
                    <a:pt x="48" y="31"/>
                  </a:moveTo>
                  <a:lnTo>
                    <a:pt x="0" y="31"/>
                  </a:lnTo>
                  <a:lnTo>
                    <a:pt x="0" y="0"/>
                  </a:lnTo>
                  <a:lnTo>
                    <a:pt x="48" y="0"/>
                  </a:lnTo>
                  <a:lnTo>
                    <a:pt x="48" y="31"/>
                  </a:lnTo>
                  <a:lnTo>
                    <a:pt x="48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3" name="Freeform 75">
              <a:extLst>
                <a:ext uri="{FF2B5EF4-FFF2-40B4-BE49-F238E27FC236}">
                  <a16:creationId xmlns:a16="http://schemas.microsoft.com/office/drawing/2014/main" id="{A7963689-3BED-4E41-919F-CA67A22C2A5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2536" y="5616575"/>
              <a:ext cx="74612" cy="47625"/>
            </a:xfrm>
            <a:custGeom>
              <a:avLst/>
              <a:gdLst>
                <a:gd name="T0" fmla="*/ 47 w 47"/>
                <a:gd name="T1" fmla="*/ 30 h 30"/>
                <a:gd name="T2" fmla="*/ 0 w 47"/>
                <a:gd name="T3" fmla="*/ 30 h 30"/>
                <a:gd name="T4" fmla="*/ 0 w 47"/>
                <a:gd name="T5" fmla="*/ 0 h 30"/>
                <a:gd name="T6" fmla="*/ 47 w 47"/>
                <a:gd name="T7" fmla="*/ 0 h 30"/>
                <a:gd name="T8" fmla="*/ 47 w 47"/>
                <a:gd name="T9" fmla="*/ 30 h 30"/>
                <a:gd name="T10" fmla="*/ 47 w 47"/>
                <a:gd name="T1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30">
                  <a:moveTo>
                    <a:pt x="47" y="30"/>
                  </a:moveTo>
                  <a:lnTo>
                    <a:pt x="0" y="30"/>
                  </a:lnTo>
                  <a:lnTo>
                    <a:pt x="0" y="0"/>
                  </a:lnTo>
                  <a:lnTo>
                    <a:pt x="47" y="0"/>
                  </a:lnTo>
                  <a:lnTo>
                    <a:pt x="47" y="30"/>
                  </a:lnTo>
                  <a:lnTo>
                    <a:pt x="47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4" name="Freeform 76">
              <a:extLst>
                <a:ext uri="{FF2B5EF4-FFF2-40B4-BE49-F238E27FC236}">
                  <a16:creationId xmlns:a16="http://schemas.microsoft.com/office/drawing/2014/main" id="{9DE7F7CA-27E4-47A4-AC62-0B6CC217FA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961" y="5616575"/>
              <a:ext cx="76200" cy="47625"/>
            </a:xfrm>
            <a:custGeom>
              <a:avLst/>
              <a:gdLst>
                <a:gd name="T0" fmla="*/ 48 w 48"/>
                <a:gd name="T1" fmla="*/ 30 h 30"/>
                <a:gd name="T2" fmla="*/ 0 w 48"/>
                <a:gd name="T3" fmla="*/ 30 h 30"/>
                <a:gd name="T4" fmla="*/ 0 w 48"/>
                <a:gd name="T5" fmla="*/ 0 h 30"/>
                <a:gd name="T6" fmla="*/ 48 w 48"/>
                <a:gd name="T7" fmla="*/ 0 h 30"/>
                <a:gd name="T8" fmla="*/ 48 w 48"/>
                <a:gd name="T9" fmla="*/ 30 h 30"/>
                <a:gd name="T10" fmla="*/ 48 w 48"/>
                <a:gd name="T1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0">
                  <a:moveTo>
                    <a:pt x="48" y="30"/>
                  </a:moveTo>
                  <a:lnTo>
                    <a:pt x="0" y="30"/>
                  </a:lnTo>
                  <a:lnTo>
                    <a:pt x="0" y="0"/>
                  </a:lnTo>
                  <a:lnTo>
                    <a:pt x="48" y="0"/>
                  </a:lnTo>
                  <a:lnTo>
                    <a:pt x="48" y="30"/>
                  </a:lnTo>
                  <a:lnTo>
                    <a:pt x="4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5" name="Freeform 77">
              <a:extLst>
                <a:ext uri="{FF2B5EF4-FFF2-40B4-BE49-F238E27FC236}">
                  <a16:creationId xmlns:a16="http://schemas.microsoft.com/office/drawing/2014/main" id="{15F6CFD9-5200-40C1-9CB1-069A84D997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9386" y="5616575"/>
              <a:ext cx="76200" cy="47625"/>
            </a:xfrm>
            <a:custGeom>
              <a:avLst/>
              <a:gdLst>
                <a:gd name="T0" fmla="*/ 48 w 48"/>
                <a:gd name="T1" fmla="*/ 30 h 30"/>
                <a:gd name="T2" fmla="*/ 0 w 48"/>
                <a:gd name="T3" fmla="*/ 30 h 30"/>
                <a:gd name="T4" fmla="*/ 0 w 48"/>
                <a:gd name="T5" fmla="*/ 0 h 30"/>
                <a:gd name="T6" fmla="*/ 48 w 48"/>
                <a:gd name="T7" fmla="*/ 0 h 30"/>
                <a:gd name="T8" fmla="*/ 48 w 48"/>
                <a:gd name="T9" fmla="*/ 30 h 30"/>
                <a:gd name="T10" fmla="*/ 48 w 48"/>
                <a:gd name="T1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0">
                  <a:moveTo>
                    <a:pt x="48" y="30"/>
                  </a:moveTo>
                  <a:lnTo>
                    <a:pt x="0" y="30"/>
                  </a:lnTo>
                  <a:lnTo>
                    <a:pt x="0" y="0"/>
                  </a:lnTo>
                  <a:lnTo>
                    <a:pt x="48" y="0"/>
                  </a:lnTo>
                  <a:lnTo>
                    <a:pt x="48" y="30"/>
                  </a:lnTo>
                  <a:lnTo>
                    <a:pt x="4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6" name="Freeform 78">
              <a:extLst>
                <a:ext uri="{FF2B5EF4-FFF2-40B4-BE49-F238E27FC236}">
                  <a16:creationId xmlns:a16="http://schemas.microsoft.com/office/drawing/2014/main" id="{FAA76D18-5AA1-48D9-82E5-2E54989A98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2536" y="5694363"/>
              <a:ext cx="74612" cy="47625"/>
            </a:xfrm>
            <a:custGeom>
              <a:avLst/>
              <a:gdLst>
                <a:gd name="T0" fmla="*/ 47 w 47"/>
                <a:gd name="T1" fmla="*/ 30 h 30"/>
                <a:gd name="T2" fmla="*/ 0 w 47"/>
                <a:gd name="T3" fmla="*/ 30 h 30"/>
                <a:gd name="T4" fmla="*/ 0 w 47"/>
                <a:gd name="T5" fmla="*/ 0 h 30"/>
                <a:gd name="T6" fmla="*/ 47 w 47"/>
                <a:gd name="T7" fmla="*/ 0 h 30"/>
                <a:gd name="T8" fmla="*/ 47 w 47"/>
                <a:gd name="T9" fmla="*/ 30 h 30"/>
                <a:gd name="T10" fmla="*/ 47 w 47"/>
                <a:gd name="T1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" h="30">
                  <a:moveTo>
                    <a:pt x="47" y="30"/>
                  </a:moveTo>
                  <a:lnTo>
                    <a:pt x="0" y="30"/>
                  </a:lnTo>
                  <a:lnTo>
                    <a:pt x="0" y="0"/>
                  </a:lnTo>
                  <a:lnTo>
                    <a:pt x="47" y="0"/>
                  </a:lnTo>
                  <a:lnTo>
                    <a:pt x="47" y="30"/>
                  </a:lnTo>
                  <a:lnTo>
                    <a:pt x="47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7" name="Freeform 79">
              <a:extLst>
                <a:ext uri="{FF2B5EF4-FFF2-40B4-BE49-F238E27FC236}">
                  <a16:creationId xmlns:a16="http://schemas.microsoft.com/office/drawing/2014/main" id="{805EADD5-BC40-49F3-A27B-CB7339A06E5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961" y="5694363"/>
              <a:ext cx="76200" cy="47625"/>
            </a:xfrm>
            <a:custGeom>
              <a:avLst/>
              <a:gdLst>
                <a:gd name="T0" fmla="*/ 48 w 48"/>
                <a:gd name="T1" fmla="*/ 30 h 30"/>
                <a:gd name="T2" fmla="*/ 0 w 48"/>
                <a:gd name="T3" fmla="*/ 30 h 30"/>
                <a:gd name="T4" fmla="*/ 0 w 48"/>
                <a:gd name="T5" fmla="*/ 0 h 30"/>
                <a:gd name="T6" fmla="*/ 48 w 48"/>
                <a:gd name="T7" fmla="*/ 0 h 30"/>
                <a:gd name="T8" fmla="*/ 48 w 48"/>
                <a:gd name="T9" fmla="*/ 30 h 30"/>
                <a:gd name="T10" fmla="*/ 48 w 48"/>
                <a:gd name="T1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0">
                  <a:moveTo>
                    <a:pt x="48" y="30"/>
                  </a:moveTo>
                  <a:lnTo>
                    <a:pt x="0" y="30"/>
                  </a:lnTo>
                  <a:lnTo>
                    <a:pt x="0" y="0"/>
                  </a:lnTo>
                  <a:lnTo>
                    <a:pt x="48" y="0"/>
                  </a:lnTo>
                  <a:lnTo>
                    <a:pt x="48" y="30"/>
                  </a:lnTo>
                  <a:lnTo>
                    <a:pt x="4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8" name="Freeform 80">
              <a:extLst>
                <a:ext uri="{FF2B5EF4-FFF2-40B4-BE49-F238E27FC236}">
                  <a16:creationId xmlns:a16="http://schemas.microsoft.com/office/drawing/2014/main" id="{5F315476-EB0A-41F7-B38A-B88ADFC523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99386" y="5694363"/>
              <a:ext cx="76200" cy="47625"/>
            </a:xfrm>
            <a:custGeom>
              <a:avLst/>
              <a:gdLst>
                <a:gd name="T0" fmla="*/ 48 w 48"/>
                <a:gd name="T1" fmla="*/ 30 h 30"/>
                <a:gd name="T2" fmla="*/ 0 w 48"/>
                <a:gd name="T3" fmla="*/ 30 h 30"/>
                <a:gd name="T4" fmla="*/ 0 w 48"/>
                <a:gd name="T5" fmla="*/ 0 h 30"/>
                <a:gd name="T6" fmla="*/ 48 w 48"/>
                <a:gd name="T7" fmla="*/ 0 h 30"/>
                <a:gd name="T8" fmla="*/ 48 w 48"/>
                <a:gd name="T9" fmla="*/ 30 h 30"/>
                <a:gd name="T10" fmla="*/ 48 w 48"/>
                <a:gd name="T11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" h="30">
                  <a:moveTo>
                    <a:pt x="48" y="30"/>
                  </a:moveTo>
                  <a:lnTo>
                    <a:pt x="0" y="30"/>
                  </a:lnTo>
                  <a:lnTo>
                    <a:pt x="0" y="0"/>
                  </a:lnTo>
                  <a:lnTo>
                    <a:pt x="48" y="0"/>
                  </a:lnTo>
                  <a:lnTo>
                    <a:pt x="48" y="30"/>
                  </a:lnTo>
                  <a:lnTo>
                    <a:pt x="4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59" name="그룹 158">
            <a:extLst>
              <a:ext uri="{FF2B5EF4-FFF2-40B4-BE49-F238E27FC236}">
                <a16:creationId xmlns:a16="http://schemas.microsoft.com/office/drawing/2014/main" id="{667CD4D9-096E-427A-B337-8E16C5C5B532}"/>
              </a:ext>
            </a:extLst>
          </p:cNvPr>
          <p:cNvGrpSpPr/>
          <p:nvPr/>
        </p:nvGrpSpPr>
        <p:grpSpPr>
          <a:xfrm>
            <a:off x="4896529" y="3715117"/>
            <a:ext cx="283125" cy="293572"/>
            <a:chOff x="3367561" y="3794125"/>
            <a:chExt cx="860425" cy="892175"/>
          </a:xfrm>
          <a:solidFill>
            <a:schemeClr val="bg1"/>
          </a:solidFill>
        </p:grpSpPr>
        <p:sp>
          <p:nvSpPr>
            <p:cNvPr id="160" name="Freeform 14">
              <a:extLst>
                <a:ext uri="{FF2B5EF4-FFF2-40B4-BE49-F238E27FC236}">
                  <a16:creationId xmlns:a16="http://schemas.microsoft.com/office/drawing/2014/main" id="{B2CC7D69-F043-4CA9-823B-399C2FF333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5861" y="4473575"/>
              <a:ext cx="120650" cy="192087"/>
            </a:xfrm>
            <a:custGeom>
              <a:avLst/>
              <a:gdLst>
                <a:gd name="T0" fmla="*/ 56 w 112"/>
                <a:gd name="T1" fmla="*/ 177 h 177"/>
                <a:gd name="T2" fmla="*/ 0 w 112"/>
                <a:gd name="T3" fmla="*/ 121 h 177"/>
                <a:gd name="T4" fmla="*/ 0 w 112"/>
                <a:gd name="T5" fmla="*/ 14 h 177"/>
                <a:gd name="T6" fmla="*/ 14 w 112"/>
                <a:gd name="T7" fmla="*/ 0 h 177"/>
                <a:gd name="T8" fmla="*/ 28 w 112"/>
                <a:gd name="T9" fmla="*/ 14 h 177"/>
                <a:gd name="T10" fmla="*/ 28 w 112"/>
                <a:gd name="T11" fmla="*/ 121 h 177"/>
                <a:gd name="T12" fmla="*/ 56 w 112"/>
                <a:gd name="T13" fmla="*/ 149 h 177"/>
                <a:gd name="T14" fmla="*/ 84 w 112"/>
                <a:gd name="T15" fmla="*/ 121 h 177"/>
                <a:gd name="T16" fmla="*/ 84 w 112"/>
                <a:gd name="T17" fmla="*/ 14 h 177"/>
                <a:gd name="T18" fmla="*/ 98 w 112"/>
                <a:gd name="T19" fmla="*/ 0 h 177"/>
                <a:gd name="T20" fmla="*/ 112 w 112"/>
                <a:gd name="T21" fmla="*/ 14 h 177"/>
                <a:gd name="T22" fmla="*/ 112 w 112"/>
                <a:gd name="T23" fmla="*/ 121 h 177"/>
                <a:gd name="T24" fmla="*/ 56 w 112"/>
                <a:gd name="T25" fmla="*/ 177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2" h="177">
                  <a:moveTo>
                    <a:pt x="56" y="177"/>
                  </a:moveTo>
                  <a:cubicBezTo>
                    <a:pt x="25" y="177"/>
                    <a:pt x="0" y="152"/>
                    <a:pt x="0" y="1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6"/>
                    <a:pt x="41" y="149"/>
                    <a:pt x="56" y="149"/>
                  </a:cubicBezTo>
                  <a:cubicBezTo>
                    <a:pt x="72" y="149"/>
                    <a:pt x="84" y="137"/>
                    <a:pt x="84" y="121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6"/>
                    <a:pt x="90" y="0"/>
                    <a:pt x="98" y="0"/>
                  </a:cubicBezTo>
                  <a:cubicBezTo>
                    <a:pt x="106" y="0"/>
                    <a:pt x="112" y="6"/>
                    <a:pt x="112" y="14"/>
                  </a:cubicBezTo>
                  <a:cubicBezTo>
                    <a:pt x="112" y="121"/>
                    <a:pt x="112" y="121"/>
                    <a:pt x="112" y="121"/>
                  </a:cubicBezTo>
                  <a:cubicBezTo>
                    <a:pt x="112" y="152"/>
                    <a:pt x="87" y="177"/>
                    <a:pt x="56" y="1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1" name="Freeform 15">
              <a:extLst>
                <a:ext uri="{FF2B5EF4-FFF2-40B4-BE49-F238E27FC236}">
                  <a16:creationId xmlns:a16="http://schemas.microsoft.com/office/drawing/2014/main" id="{18452B29-E6E3-452C-A20E-8A1CB7B72B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8848" y="4468813"/>
              <a:ext cx="223837" cy="217487"/>
            </a:xfrm>
            <a:custGeom>
              <a:avLst/>
              <a:gdLst>
                <a:gd name="T0" fmla="*/ 60 w 206"/>
                <a:gd name="T1" fmla="*/ 202 h 202"/>
                <a:gd name="T2" fmla="*/ 18 w 206"/>
                <a:gd name="T3" fmla="*/ 184 h 202"/>
                <a:gd name="T4" fmla="*/ 18 w 206"/>
                <a:gd name="T5" fmla="*/ 184 h 202"/>
                <a:gd name="T6" fmla="*/ 0 w 206"/>
                <a:gd name="T7" fmla="*/ 140 h 202"/>
                <a:gd name="T8" fmla="*/ 13 w 206"/>
                <a:gd name="T9" fmla="*/ 110 h 202"/>
                <a:gd name="T10" fmla="*/ 118 w 206"/>
                <a:gd name="T11" fmla="*/ 5 h 202"/>
                <a:gd name="T12" fmla="*/ 138 w 206"/>
                <a:gd name="T13" fmla="*/ 5 h 202"/>
                <a:gd name="T14" fmla="*/ 138 w 206"/>
                <a:gd name="T15" fmla="*/ 25 h 202"/>
                <a:gd name="T16" fmla="*/ 33 w 206"/>
                <a:gd name="T17" fmla="*/ 130 h 202"/>
                <a:gd name="T18" fmla="*/ 33 w 206"/>
                <a:gd name="T19" fmla="*/ 130 h 202"/>
                <a:gd name="T20" fmla="*/ 28 w 206"/>
                <a:gd name="T21" fmla="*/ 141 h 202"/>
                <a:gd name="T22" fmla="*/ 38 w 206"/>
                <a:gd name="T23" fmla="*/ 164 h 202"/>
                <a:gd name="T24" fmla="*/ 61 w 206"/>
                <a:gd name="T25" fmla="*/ 174 h 202"/>
                <a:gd name="T26" fmla="*/ 72 w 206"/>
                <a:gd name="T27" fmla="*/ 169 h 202"/>
                <a:gd name="T28" fmla="*/ 72 w 206"/>
                <a:gd name="T29" fmla="*/ 169 h 202"/>
                <a:gd name="T30" fmla="*/ 181 w 206"/>
                <a:gd name="T31" fmla="*/ 61 h 202"/>
                <a:gd name="T32" fmla="*/ 201 w 206"/>
                <a:gd name="T33" fmla="*/ 61 h 202"/>
                <a:gd name="T34" fmla="*/ 201 w 206"/>
                <a:gd name="T35" fmla="*/ 81 h 202"/>
                <a:gd name="T36" fmla="*/ 92 w 206"/>
                <a:gd name="T37" fmla="*/ 189 h 202"/>
                <a:gd name="T38" fmla="*/ 62 w 206"/>
                <a:gd name="T39" fmla="*/ 202 h 202"/>
                <a:gd name="T40" fmla="*/ 60 w 206"/>
                <a:gd name="T41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6" h="202">
                  <a:moveTo>
                    <a:pt x="60" y="202"/>
                  </a:moveTo>
                  <a:cubicBezTo>
                    <a:pt x="46" y="202"/>
                    <a:pt x="30" y="196"/>
                    <a:pt x="18" y="184"/>
                  </a:cubicBezTo>
                  <a:cubicBezTo>
                    <a:pt x="18" y="184"/>
                    <a:pt x="18" y="184"/>
                    <a:pt x="18" y="184"/>
                  </a:cubicBezTo>
                  <a:cubicBezTo>
                    <a:pt x="6" y="171"/>
                    <a:pt x="0" y="155"/>
                    <a:pt x="0" y="140"/>
                  </a:cubicBezTo>
                  <a:cubicBezTo>
                    <a:pt x="0" y="128"/>
                    <a:pt x="5" y="118"/>
                    <a:pt x="13" y="110"/>
                  </a:cubicBezTo>
                  <a:cubicBezTo>
                    <a:pt x="118" y="5"/>
                    <a:pt x="118" y="5"/>
                    <a:pt x="118" y="5"/>
                  </a:cubicBezTo>
                  <a:cubicBezTo>
                    <a:pt x="124" y="0"/>
                    <a:pt x="132" y="0"/>
                    <a:pt x="138" y="5"/>
                  </a:cubicBezTo>
                  <a:cubicBezTo>
                    <a:pt x="143" y="11"/>
                    <a:pt x="143" y="19"/>
                    <a:pt x="138" y="25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3" y="130"/>
                    <a:pt x="33" y="130"/>
                    <a:pt x="33" y="130"/>
                  </a:cubicBezTo>
                  <a:cubicBezTo>
                    <a:pt x="30" y="133"/>
                    <a:pt x="28" y="136"/>
                    <a:pt x="28" y="141"/>
                  </a:cubicBezTo>
                  <a:cubicBezTo>
                    <a:pt x="28" y="149"/>
                    <a:pt x="31" y="157"/>
                    <a:pt x="38" y="164"/>
                  </a:cubicBezTo>
                  <a:cubicBezTo>
                    <a:pt x="45" y="171"/>
                    <a:pt x="53" y="174"/>
                    <a:pt x="61" y="174"/>
                  </a:cubicBezTo>
                  <a:cubicBezTo>
                    <a:pt x="66" y="174"/>
                    <a:pt x="69" y="172"/>
                    <a:pt x="72" y="169"/>
                  </a:cubicBezTo>
                  <a:cubicBezTo>
                    <a:pt x="72" y="169"/>
                    <a:pt x="72" y="169"/>
                    <a:pt x="72" y="169"/>
                  </a:cubicBezTo>
                  <a:cubicBezTo>
                    <a:pt x="181" y="61"/>
                    <a:pt x="181" y="61"/>
                    <a:pt x="181" y="61"/>
                  </a:cubicBezTo>
                  <a:cubicBezTo>
                    <a:pt x="187" y="56"/>
                    <a:pt x="196" y="56"/>
                    <a:pt x="201" y="61"/>
                  </a:cubicBezTo>
                  <a:cubicBezTo>
                    <a:pt x="206" y="67"/>
                    <a:pt x="206" y="76"/>
                    <a:pt x="201" y="81"/>
                  </a:cubicBezTo>
                  <a:cubicBezTo>
                    <a:pt x="92" y="189"/>
                    <a:pt x="92" y="189"/>
                    <a:pt x="92" y="189"/>
                  </a:cubicBezTo>
                  <a:cubicBezTo>
                    <a:pt x="84" y="197"/>
                    <a:pt x="74" y="202"/>
                    <a:pt x="62" y="202"/>
                  </a:cubicBezTo>
                  <a:cubicBezTo>
                    <a:pt x="61" y="202"/>
                    <a:pt x="61" y="202"/>
                    <a:pt x="60" y="2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2" name="Freeform 16">
              <a:extLst>
                <a:ext uri="{FF2B5EF4-FFF2-40B4-BE49-F238E27FC236}">
                  <a16:creationId xmlns:a16="http://schemas.microsoft.com/office/drawing/2014/main" id="{975FA683-8FD6-4862-937E-C9A7ACB032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9211" y="4468813"/>
              <a:ext cx="220662" cy="217487"/>
            </a:xfrm>
            <a:custGeom>
              <a:avLst/>
              <a:gdLst>
                <a:gd name="T0" fmla="*/ 145 w 205"/>
                <a:gd name="T1" fmla="*/ 202 h 202"/>
                <a:gd name="T2" fmla="*/ 144 w 205"/>
                <a:gd name="T3" fmla="*/ 202 h 202"/>
                <a:gd name="T4" fmla="*/ 113 w 205"/>
                <a:gd name="T5" fmla="*/ 189 h 202"/>
                <a:gd name="T6" fmla="*/ 5 w 205"/>
                <a:gd name="T7" fmla="*/ 81 h 202"/>
                <a:gd name="T8" fmla="*/ 5 w 205"/>
                <a:gd name="T9" fmla="*/ 61 h 202"/>
                <a:gd name="T10" fmla="*/ 25 w 205"/>
                <a:gd name="T11" fmla="*/ 61 h 202"/>
                <a:gd name="T12" fmla="*/ 133 w 205"/>
                <a:gd name="T13" fmla="*/ 169 h 202"/>
                <a:gd name="T14" fmla="*/ 133 w 205"/>
                <a:gd name="T15" fmla="*/ 169 h 202"/>
                <a:gd name="T16" fmla="*/ 145 w 205"/>
                <a:gd name="T17" fmla="*/ 174 h 202"/>
                <a:gd name="T18" fmla="*/ 167 w 205"/>
                <a:gd name="T19" fmla="*/ 164 h 202"/>
                <a:gd name="T20" fmla="*/ 177 w 205"/>
                <a:gd name="T21" fmla="*/ 141 h 202"/>
                <a:gd name="T22" fmla="*/ 172 w 205"/>
                <a:gd name="T23" fmla="*/ 130 h 202"/>
                <a:gd name="T24" fmla="*/ 172 w 205"/>
                <a:gd name="T25" fmla="*/ 130 h 202"/>
                <a:gd name="T26" fmla="*/ 68 w 205"/>
                <a:gd name="T27" fmla="*/ 25 h 202"/>
                <a:gd name="T28" fmla="*/ 68 w 205"/>
                <a:gd name="T29" fmla="*/ 5 h 202"/>
                <a:gd name="T30" fmla="*/ 88 w 205"/>
                <a:gd name="T31" fmla="*/ 5 h 202"/>
                <a:gd name="T32" fmla="*/ 192 w 205"/>
                <a:gd name="T33" fmla="*/ 110 h 202"/>
                <a:gd name="T34" fmla="*/ 205 w 205"/>
                <a:gd name="T35" fmla="*/ 140 h 202"/>
                <a:gd name="T36" fmla="*/ 187 w 205"/>
                <a:gd name="T37" fmla="*/ 184 h 202"/>
                <a:gd name="T38" fmla="*/ 187 w 205"/>
                <a:gd name="T39" fmla="*/ 184 h 202"/>
                <a:gd name="T40" fmla="*/ 145 w 205"/>
                <a:gd name="T41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5" h="202">
                  <a:moveTo>
                    <a:pt x="145" y="202"/>
                  </a:moveTo>
                  <a:cubicBezTo>
                    <a:pt x="145" y="202"/>
                    <a:pt x="144" y="202"/>
                    <a:pt x="144" y="202"/>
                  </a:cubicBezTo>
                  <a:cubicBezTo>
                    <a:pt x="132" y="202"/>
                    <a:pt x="121" y="197"/>
                    <a:pt x="113" y="189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0" y="75"/>
                    <a:pt x="0" y="67"/>
                    <a:pt x="5" y="61"/>
                  </a:cubicBezTo>
                  <a:cubicBezTo>
                    <a:pt x="11" y="56"/>
                    <a:pt x="19" y="56"/>
                    <a:pt x="25" y="61"/>
                  </a:cubicBezTo>
                  <a:cubicBezTo>
                    <a:pt x="133" y="169"/>
                    <a:pt x="133" y="169"/>
                    <a:pt x="133" y="169"/>
                  </a:cubicBezTo>
                  <a:cubicBezTo>
                    <a:pt x="133" y="169"/>
                    <a:pt x="133" y="169"/>
                    <a:pt x="133" y="169"/>
                  </a:cubicBezTo>
                  <a:cubicBezTo>
                    <a:pt x="137" y="173"/>
                    <a:pt x="141" y="174"/>
                    <a:pt x="145" y="174"/>
                  </a:cubicBezTo>
                  <a:cubicBezTo>
                    <a:pt x="152" y="174"/>
                    <a:pt x="161" y="170"/>
                    <a:pt x="167" y="164"/>
                  </a:cubicBezTo>
                  <a:cubicBezTo>
                    <a:pt x="173" y="157"/>
                    <a:pt x="177" y="149"/>
                    <a:pt x="177" y="141"/>
                  </a:cubicBezTo>
                  <a:cubicBezTo>
                    <a:pt x="177" y="136"/>
                    <a:pt x="175" y="133"/>
                    <a:pt x="172" y="130"/>
                  </a:cubicBezTo>
                  <a:cubicBezTo>
                    <a:pt x="172" y="130"/>
                    <a:pt x="172" y="130"/>
                    <a:pt x="172" y="130"/>
                  </a:cubicBezTo>
                  <a:cubicBezTo>
                    <a:pt x="68" y="25"/>
                    <a:pt x="68" y="25"/>
                    <a:pt x="68" y="25"/>
                  </a:cubicBezTo>
                  <a:cubicBezTo>
                    <a:pt x="63" y="19"/>
                    <a:pt x="63" y="10"/>
                    <a:pt x="68" y="5"/>
                  </a:cubicBezTo>
                  <a:cubicBezTo>
                    <a:pt x="74" y="0"/>
                    <a:pt x="83" y="0"/>
                    <a:pt x="88" y="5"/>
                  </a:cubicBezTo>
                  <a:cubicBezTo>
                    <a:pt x="192" y="110"/>
                    <a:pt x="192" y="110"/>
                    <a:pt x="192" y="110"/>
                  </a:cubicBezTo>
                  <a:cubicBezTo>
                    <a:pt x="200" y="118"/>
                    <a:pt x="205" y="128"/>
                    <a:pt x="205" y="140"/>
                  </a:cubicBezTo>
                  <a:cubicBezTo>
                    <a:pt x="205" y="155"/>
                    <a:pt x="199" y="171"/>
                    <a:pt x="187" y="184"/>
                  </a:cubicBezTo>
                  <a:cubicBezTo>
                    <a:pt x="187" y="184"/>
                    <a:pt x="187" y="184"/>
                    <a:pt x="187" y="184"/>
                  </a:cubicBezTo>
                  <a:cubicBezTo>
                    <a:pt x="176" y="195"/>
                    <a:pt x="160" y="202"/>
                    <a:pt x="145" y="20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3" name="Freeform 17">
              <a:extLst>
                <a:ext uri="{FF2B5EF4-FFF2-40B4-BE49-F238E27FC236}">
                  <a16:creationId xmlns:a16="http://schemas.microsoft.com/office/drawing/2014/main" id="{56A02082-856A-4D5E-A1CF-893476294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7561" y="3794125"/>
              <a:ext cx="860425" cy="120650"/>
            </a:xfrm>
            <a:custGeom>
              <a:avLst/>
              <a:gdLst>
                <a:gd name="T0" fmla="*/ 741 w 797"/>
                <a:gd name="T1" fmla="*/ 112 h 112"/>
                <a:gd name="T2" fmla="*/ 56 w 797"/>
                <a:gd name="T3" fmla="*/ 112 h 112"/>
                <a:gd name="T4" fmla="*/ 0 w 797"/>
                <a:gd name="T5" fmla="*/ 56 h 112"/>
                <a:gd name="T6" fmla="*/ 56 w 797"/>
                <a:gd name="T7" fmla="*/ 0 h 112"/>
                <a:gd name="T8" fmla="*/ 587 w 797"/>
                <a:gd name="T9" fmla="*/ 0 h 112"/>
                <a:gd name="T10" fmla="*/ 601 w 797"/>
                <a:gd name="T11" fmla="*/ 14 h 112"/>
                <a:gd name="T12" fmla="*/ 587 w 797"/>
                <a:gd name="T13" fmla="*/ 28 h 112"/>
                <a:gd name="T14" fmla="*/ 56 w 797"/>
                <a:gd name="T15" fmla="*/ 28 h 112"/>
                <a:gd name="T16" fmla="*/ 28 w 797"/>
                <a:gd name="T17" fmla="*/ 56 h 112"/>
                <a:gd name="T18" fmla="*/ 56 w 797"/>
                <a:gd name="T19" fmla="*/ 84 h 112"/>
                <a:gd name="T20" fmla="*/ 741 w 797"/>
                <a:gd name="T21" fmla="*/ 84 h 112"/>
                <a:gd name="T22" fmla="*/ 769 w 797"/>
                <a:gd name="T23" fmla="*/ 56 h 112"/>
                <a:gd name="T24" fmla="*/ 741 w 797"/>
                <a:gd name="T25" fmla="*/ 28 h 112"/>
                <a:gd name="T26" fmla="*/ 634 w 797"/>
                <a:gd name="T27" fmla="*/ 28 h 112"/>
                <a:gd name="T28" fmla="*/ 620 w 797"/>
                <a:gd name="T29" fmla="*/ 14 h 112"/>
                <a:gd name="T30" fmla="*/ 634 w 797"/>
                <a:gd name="T31" fmla="*/ 0 h 112"/>
                <a:gd name="T32" fmla="*/ 741 w 797"/>
                <a:gd name="T33" fmla="*/ 0 h 112"/>
                <a:gd name="T34" fmla="*/ 797 w 797"/>
                <a:gd name="T35" fmla="*/ 56 h 112"/>
                <a:gd name="T36" fmla="*/ 741 w 797"/>
                <a:gd name="T37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97" h="112">
                  <a:moveTo>
                    <a:pt x="741" y="112"/>
                  </a:moveTo>
                  <a:cubicBezTo>
                    <a:pt x="56" y="112"/>
                    <a:pt x="56" y="112"/>
                    <a:pt x="56" y="112"/>
                  </a:cubicBezTo>
                  <a:cubicBezTo>
                    <a:pt x="25" y="112"/>
                    <a:pt x="0" y="87"/>
                    <a:pt x="0" y="56"/>
                  </a:cubicBezTo>
                  <a:cubicBezTo>
                    <a:pt x="0" y="24"/>
                    <a:pt x="24" y="0"/>
                    <a:pt x="56" y="0"/>
                  </a:cubicBezTo>
                  <a:cubicBezTo>
                    <a:pt x="587" y="0"/>
                    <a:pt x="587" y="0"/>
                    <a:pt x="587" y="0"/>
                  </a:cubicBezTo>
                  <a:cubicBezTo>
                    <a:pt x="595" y="0"/>
                    <a:pt x="601" y="6"/>
                    <a:pt x="601" y="14"/>
                  </a:cubicBezTo>
                  <a:cubicBezTo>
                    <a:pt x="601" y="22"/>
                    <a:pt x="595" y="28"/>
                    <a:pt x="587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40" y="28"/>
                    <a:pt x="28" y="40"/>
                    <a:pt x="28" y="56"/>
                  </a:cubicBezTo>
                  <a:cubicBezTo>
                    <a:pt x="28" y="72"/>
                    <a:pt x="40" y="84"/>
                    <a:pt x="56" y="84"/>
                  </a:cubicBezTo>
                  <a:cubicBezTo>
                    <a:pt x="741" y="84"/>
                    <a:pt x="741" y="84"/>
                    <a:pt x="741" y="84"/>
                  </a:cubicBezTo>
                  <a:cubicBezTo>
                    <a:pt x="756" y="84"/>
                    <a:pt x="769" y="71"/>
                    <a:pt x="769" y="56"/>
                  </a:cubicBezTo>
                  <a:cubicBezTo>
                    <a:pt x="769" y="40"/>
                    <a:pt x="757" y="28"/>
                    <a:pt x="741" y="28"/>
                  </a:cubicBezTo>
                  <a:cubicBezTo>
                    <a:pt x="634" y="28"/>
                    <a:pt x="634" y="28"/>
                    <a:pt x="634" y="28"/>
                  </a:cubicBezTo>
                  <a:cubicBezTo>
                    <a:pt x="626" y="28"/>
                    <a:pt x="620" y="22"/>
                    <a:pt x="620" y="14"/>
                  </a:cubicBezTo>
                  <a:cubicBezTo>
                    <a:pt x="620" y="6"/>
                    <a:pt x="626" y="0"/>
                    <a:pt x="634" y="0"/>
                  </a:cubicBezTo>
                  <a:cubicBezTo>
                    <a:pt x="741" y="0"/>
                    <a:pt x="741" y="0"/>
                    <a:pt x="741" y="0"/>
                  </a:cubicBezTo>
                  <a:cubicBezTo>
                    <a:pt x="772" y="0"/>
                    <a:pt x="797" y="25"/>
                    <a:pt x="797" y="56"/>
                  </a:cubicBezTo>
                  <a:cubicBezTo>
                    <a:pt x="797" y="87"/>
                    <a:pt x="772" y="112"/>
                    <a:pt x="741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4" name="Freeform 18">
              <a:extLst>
                <a:ext uri="{FF2B5EF4-FFF2-40B4-BE49-F238E27FC236}">
                  <a16:creationId xmlns:a16="http://schemas.microsoft.com/office/drawing/2014/main" id="{FDB0DDC1-092D-45CB-A555-5C14FC7A9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7561" y="4338638"/>
              <a:ext cx="860425" cy="120650"/>
            </a:xfrm>
            <a:custGeom>
              <a:avLst/>
              <a:gdLst>
                <a:gd name="T0" fmla="*/ 741 w 797"/>
                <a:gd name="T1" fmla="*/ 112 h 112"/>
                <a:gd name="T2" fmla="*/ 56 w 797"/>
                <a:gd name="T3" fmla="*/ 112 h 112"/>
                <a:gd name="T4" fmla="*/ 0 w 797"/>
                <a:gd name="T5" fmla="*/ 56 h 112"/>
                <a:gd name="T6" fmla="*/ 56 w 797"/>
                <a:gd name="T7" fmla="*/ 0 h 112"/>
                <a:gd name="T8" fmla="*/ 111 w 797"/>
                <a:gd name="T9" fmla="*/ 0 h 112"/>
                <a:gd name="T10" fmla="*/ 125 w 797"/>
                <a:gd name="T11" fmla="*/ 14 h 112"/>
                <a:gd name="T12" fmla="*/ 111 w 797"/>
                <a:gd name="T13" fmla="*/ 28 h 112"/>
                <a:gd name="T14" fmla="*/ 56 w 797"/>
                <a:gd name="T15" fmla="*/ 28 h 112"/>
                <a:gd name="T16" fmla="*/ 28 w 797"/>
                <a:gd name="T17" fmla="*/ 56 h 112"/>
                <a:gd name="T18" fmla="*/ 56 w 797"/>
                <a:gd name="T19" fmla="*/ 84 h 112"/>
                <a:gd name="T20" fmla="*/ 741 w 797"/>
                <a:gd name="T21" fmla="*/ 84 h 112"/>
                <a:gd name="T22" fmla="*/ 769 w 797"/>
                <a:gd name="T23" fmla="*/ 56 h 112"/>
                <a:gd name="T24" fmla="*/ 741 w 797"/>
                <a:gd name="T25" fmla="*/ 28 h 112"/>
                <a:gd name="T26" fmla="*/ 163 w 797"/>
                <a:gd name="T27" fmla="*/ 28 h 112"/>
                <a:gd name="T28" fmla="*/ 149 w 797"/>
                <a:gd name="T29" fmla="*/ 14 h 112"/>
                <a:gd name="T30" fmla="*/ 163 w 797"/>
                <a:gd name="T31" fmla="*/ 0 h 112"/>
                <a:gd name="T32" fmla="*/ 741 w 797"/>
                <a:gd name="T33" fmla="*/ 0 h 112"/>
                <a:gd name="T34" fmla="*/ 797 w 797"/>
                <a:gd name="T35" fmla="*/ 56 h 112"/>
                <a:gd name="T36" fmla="*/ 741 w 797"/>
                <a:gd name="T37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97" h="112">
                  <a:moveTo>
                    <a:pt x="741" y="112"/>
                  </a:moveTo>
                  <a:cubicBezTo>
                    <a:pt x="56" y="112"/>
                    <a:pt x="56" y="112"/>
                    <a:pt x="56" y="112"/>
                  </a:cubicBezTo>
                  <a:cubicBezTo>
                    <a:pt x="25" y="112"/>
                    <a:pt x="0" y="87"/>
                    <a:pt x="0" y="56"/>
                  </a:cubicBezTo>
                  <a:cubicBezTo>
                    <a:pt x="0" y="24"/>
                    <a:pt x="24" y="0"/>
                    <a:pt x="56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9" y="0"/>
                    <a:pt x="125" y="6"/>
                    <a:pt x="125" y="14"/>
                  </a:cubicBezTo>
                  <a:cubicBezTo>
                    <a:pt x="125" y="22"/>
                    <a:pt x="119" y="28"/>
                    <a:pt x="111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40" y="28"/>
                    <a:pt x="28" y="40"/>
                    <a:pt x="28" y="56"/>
                  </a:cubicBezTo>
                  <a:cubicBezTo>
                    <a:pt x="28" y="72"/>
                    <a:pt x="40" y="84"/>
                    <a:pt x="56" y="84"/>
                  </a:cubicBezTo>
                  <a:cubicBezTo>
                    <a:pt x="741" y="84"/>
                    <a:pt x="741" y="84"/>
                    <a:pt x="741" y="84"/>
                  </a:cubicBezTo>
                  <a:cubicBezTo>
                    <a:pt x="756" y="84"/>
                    <a:pt x="769" y="71"/>
                    <a:pt x="769" y="56"/>
                  </a:cubicBezTo>
                  <a:cubicBezTo>
                    <a:pt x="769" y="40"/>
                    <a:pt x="757" y="28"/>
                    <a:pt x="741" y="28"/>
                  </a:cubicBezTo>
                  <a:cubicBezTo>
                    <a:pt x="163" y="28"/>
                    <a:pt x="163" y="28"/>
                    <a:pt x="163" y="28"/>
                  </a:cubicBezTo>
                  <a:cubicBezTo>
                    <a:pt x="155" y="28"/>
                    <a:pt x="149" y="22"/>
                    <a:pt x="149" y="14"/>
                  </a:cubicBezTo>
                  <a:cubicBezTo>
                    <a:pt x="149" y="6"/>
                    <a:pt x="155" y="0"/>
                    <a:pt x="163" y="0"/>
                  </a:cubicBezTo>
                  <a:cubicBezTo>
                    <a:pt x="741" y="0"/>
                    <a:pt x="741" y="0"/>
                    <a:pt x="741" y="0"/>
                  </a:cubicBezTo>
                  <a:cubicBezTo>
                    <a:pt x="772" y="0"/>
                    <a:pt x="797" y="25"/>
                    <a:pt x="797" y="56"/>
                  </a:cubicBezTo>
                  <a:cubicBezTo>
                    <a:pt x="797" y="87"/>
                    <a:pt x="772" y="112"/>
                    <a:pt x="741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5" name="Freeform 19">
              <a:extLst>
                <a:ext uri="{FF2B5EF4-FFF2-40B4-BE49-F238E27FC236}">
                  <a16:creationId xmlns:a16="http://schemas.microsoft.com/office/drawing/2014/main" id="{BF4CF116-786B-4C05-ACED-317772374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13623" y="3971925"/>
              <a:ext cx="334962" cy="336550"/>
            </a:xfrm>
            <a:custGeom>
              <a:avLst/>
              <a:gdLst>
                <a:gd name="T0" fmla="*/ 155 w 311"/>
                <a:gd name="T1" fmla="*/ 311 h 311"/>
                <a:gd name="T2" fmla="*/ 0 w 311"/>
                <a:gd name="T3" fmla="*/ 156 h 311"/>
                <a:gd name="T4" fmla="*/ 64 w 311"/>
                <a:gd name="T5" fmla="*/ 31 h 311"/>
                <a:gd name="T6" fmla="*/ 83 w 311"/>
                <a:gd name="T7" fmla="*/ 34 h 311"/>
                <a:gd name="T8" fmla="*/ 80 w 311"/>
                <a:gd name="T9" fmla="*/ 53 h 311"/>
                <a:gd name="T10" fmla="*/ 28 w 311"/>
                <a:gd name="T11" fmla="*/ 156 h 311"/>
                <a:gd name="T12" fmla="*/ 155 w 311"/>
                <a:gd name="T13" fmla="*/ 283 h 311"/>
                <a:gd name="T14" fmla="*/ 281 w 311"/>
                <a:gd name="T15" fmla="*/ 177 h 311"/>
                <a:gd name="T16" fmla="*/ 158 w 311"/>
                <a:gd name="T17" fmla="*/ 177 h 311"/>
                <a:gd name="T18" fmla="*/ 144 w 311"/>
                <a:gd name="T19" fmla="*/ 163 h 311"/>
                <a:gd name="T20" fmla="*/ 144 w 311"/>
                <a:gd name="T21" fmla="*/ 29 h 311"/>
                <a:gd name="T22" fmla="*/ 116 w 311"/>
                <a:gd name="T23" fmla="*/ 35 h 311"/>
                <a:gd name="T24" fmla="*/ 98 w 311"/>
                <a:gd name="T25" fmla="*/ 27 h 311"/>
                <a:gd name="T26" fmla="*/ 106 w 311"/>
                <a:gd name="T27" fmla="*/ 9 h 311"/>
                <a:gd name="T28" fmla="*/ 155 w 311"/>
                <a:gd name="T29" fmla="*/ 0 h 311"/>
                <a:gd name="T30" fmla="*/ 158 w 311"/>
                <a:gd name="T31" fmla="*/ 0 h 311"/>
                <a:gd name="T32" fmla="*/ 172 w 311"/>
                <a:gd name="T33" fmla="*/ 14 h 311"/>
                <a:gd name="T34" fmla="*/ 172 w 311"/>
                <a:gd name="T35" fmla="*/ 149 h 311"/>
                <a:gd name="T36" fmla="*/ 297 w 311"/>
                <a:gd name="T37" fmla="*/ 149 h 311"/>
                <a:gd name="T38" fmla="*/ 307 w 311"/>
                <a:gd name="T39" fmla="*/ 153 h 311"/>
                <a:gd name="T40" fmla="*/ 311 w 311"/>
                <a:gd name="T41" fmla="*/ 164 h 311"/>
                <a:gd name="T42" fmla="*/ 155 w 311"/>
                <a:gd name="T43" fmla="*/ 311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11" h="311">
                  <a:moveTo>
                    <a:pt x="155" y="311"/>
                  </a:moveTo>
                  <a:cubicBezTo>
                    <a:pt x="70" y="311"/>
                    <a:pt x="0" y="241"/>
                    <a:pt x="0" y="156"/>
                  </a:cubicBezTo>
                  <a:cubicBezTo>
                    <a:pt x="0" y="106"/>
                    <a:pt x="24" y="59"/>
                    <a:pt x="64" y="31"/>
                  </a:cubicBezTo>
                  <a:cubicBezTo>
                    <a:pt x="70" y="26"/>
                    <a:pt x="79" y="28"/>
                    <a:pt x="83" y="34"/>
                  </a:cubicBezTo>
                  <a:cubicBezTo>
                    <a:pt x="88" y="40"/>
                    <a:pt x="86" y="49"/>
                    <a:pt x="80" y="53"/>
                  </a:cubicBezTo>
                  <a:cubicBezTo>
                    <a:pt x="47" y="77"/>
                    <a:pt x="28" y="115"/>
                    <a:pt x="28" y="156"/>
                  </a:cubicBezTo>
                  <a:cubicBezTo>
                    <a:pt x="28" y="226"/>
                    <a:pt x="85" y="283"/>
                    <a:pt x="155" y="283"/>
                  </a:cubicBezTo>
                  <a:cubicBezTo>
                    <a:pt x="218" y="283"/>
                    <a:pt x="271" y="238"/>
                    <a:pt x="281" y="177"/>
                  </a:cubicBezTo>
                  <a:cubicBezTo>
                    <a:pt x="158" y="177"/>
                    <a:pt x="158" y="177"/>
                    <a:pt x="158" y="177"/>
                  </a:cubicBezTo>
                  <a:cubicBezTo>
                    <a:pt x="151" y="177"/>
                    <a:pt x="144" y="171"/>
                    <a:pt x="144" y="163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35" y="30"/>
                    <a:pt x="125" y="32"/>
                    <a:pt x="116" y="35"/>
                  </a:cubicBezTo>
                  <a:cubicBezTo>
                    <a:pt x="108" y="38"/>
                    <a:pt x="100" y="34"/>
                    <a:pt x="98" y="27"/>
                  </a:cubicBezTo>
                  <a:cubicBezTo>
                    <a:pt x="95" y="19"/>
                    <a:pt x="99" y="11"/>
                    <a:pt x="106" y="9"/>
                  </a:cubicBezTo>
                  <a:cubicBezTo>
                    <a:pt x="123" y="3"/>
                    <a:pt x="139" y="0"/>
                    <a:pt x="15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66" y="0"/>
                    <a:pt x="172" y="6"/>
                    <a:pt x="172" y="14"/>
                  </a:cubicBezTo>
                  <a:cubicBezTo>
                    <a:pt x="172" y="149"/>
                    <a:pt x="172" y="149"/>
                    <a:pt x="172" y="149"/>
                  </a:cubicBezTo>
                  <a:cubicBezTo>
                    <a:pt x="297" y="149"/>
                    <a:pt x="297" y="149"/>
                    <a:pt x="297" y="149"/>
                  </a:cubicBezTo>
                  <a:cubicBezTo>
                    <a:pt x="301" y="149"/>
                    <a:pt x="305" y="151"/>
                    <a:pt x="307" y="153"/>
                  </a:cubicBezTo>
                  <a:cubicBezTo>
                    <a:pt x="310" y="156"/>
                    <a:pt x="311" y="160"/>
                    <a:pt x="311" y="164"/>
                  </a:cubicBezTo>
                  <a:cubicBezTo>
                    <a:pt x="307" y="246"/>
                    <a:pt x="238" y="311"/>
                    <a:pt x="155" y="3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6" name="Freeform 20">
              <a:extLst>
                <a:ext uri="{FF2B5EF4-FFF2-40B4-BE49-F238E27FC236}">
                  <a16:creationId xmlns:a16="http://schemas.microsoft.com/office/drawing/2014/main" id="{A33F1FB1-0B2B-44BB-9AD6-021080DA24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23173" y="3944938"/>
              <a:ext cx="150812" cy="158750"/>
            </a:xfrm>
            <a:custGeom>
              <a:avLst/>
              <a:gdLst>
                <a:gd name="T0" fmla="*/ 124 w 139"/>
                <a:gd name="T1" fmla="*/ 146 h 146"/>
                <a:gd name="T2" fmla="*/ 14 w 139"/>
                <a:gd name="T3" fmla="*/ 146 h 146"/>
                <a:gd name="T4" fmla="*/ 0 w 139"/>
                <a:gd name="T5" fmla="*/ 132 h 146"/>
                <a:gd name="T6" fmla="*/ 0 w 139"/>
                <a:gd name="T7" fmla="*/ 14 h 146"/>
                <a:gd name="T8" fmla="*/ 4 w 139"/>
                <a:gd name="T9" fmla="*/ 4 h 146"/>
                <a:gd name="T10" fmla="*/ 14 w 139"/>
                <a:gd name="T11" fmla="*/ 0 h 146"/>
                <a:gd name="T12" fmla="*/ 139 w 139"/>
                <a:gd name="T13" fmla="*/ 126 h 146"/>
                <a:gd name="T14" fmla="*/ 137 w 139"/>
                <a:gd name="T15" fmla="*/ 138 h 146"/>
                <a:gd name="T16" fmla="*/ 124 w 139"/>
                <a:gd name="T17" fmla="*/ 146 h 146"/>
                <a:gd name="T18" fmla="*/ 28 w 139"/>
                <a:gd name="T19" fmla="*/ 118 h 146"/>
                <a:gd name="T20" fmla="*/ 111 w 139"/>
                <a:gd name="T21" fmla="*/ 118 h 146"/>
                <a:gd name="T22" fmla="*/ 28 w 139"/>
                <a:gd name="T23" fmla="*/ 29 h 146"/>
                <a:gd name="T24" fmla="*/ 28 w 139"/>
                <a:gd name="T25" fmla="*/ 118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" h="146">
                  <a:moveTo>
                    <a:pt x="124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6" y="146"/>
                    <a:pt x="0" y="140"/>
                    <a:pt x="0" y="13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0"/>
                    <a:pt x="2" y="7"/>
                    <a:pt x="4" y="4"/>
                  </a:cubicBezTo>
                  <a:cubicBezTo>
                    <a:pt x="7" y="1"/>
                    <a:pt x="10" y="0"/>
                    <a:pt x="14" y="0"/>
                  </a:cubicBezTo>
                  <a:cubicBezTo>
                    <a:pt x="83" y="1"/>
                    <a:pt x="139" y="58"/>
                    <a:pt x="139" y="126"/>
                  </a:cubicBezTo>
                  <a:cubicBezTo>
                    <a:pt x="139" y="129"/>
                    <a:pt x="139" y="133"/>
                    <a:pt x="137" y="138"/>
                  </a:cubicBezTo>
                  <a:cubicBezTo>
                    <a:pt x="134" y="143"/>
                    <a:pt x="129" y="146"/>
                    <a:pt x="124" y="146"/>
                  </a:cubicBezTo>
                  <a:close/>
                  <a:moveTo>
                    <a:pt x="28" y="118"/>
                  </a:moveTo>
                  <a:cubicBezTo>
                    <a:pt x="111" y="118"/>
                    <a:pt x="111" y="118"/>
                    <a:pt x="111" y="118"/>
                  </a:cubicBezTo>
                  <a:cubicBezTo>
                    <a:pt x="107" y="73"/>
                    <a:pt x="72" y="36"/>
                    <a:pt x="28" y="29"/>
                  </a:cubicBezTo>
                  <a:lnTo>
                    <a:pt x="28" y="1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7" name="Freeform 94">
              <a:extLst>
                <a:ext uri="{FF2B5EF4-FFF2-40B4-BE49-F238E27FC236}">
                  <a16:creationId xmlns:a16="http://schemas.microsoft.com/office/drawing/2014/main" id="{C4DB5FC5-74FD-4314-99C7-8819E4417BA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32648" y="3954463"/>
              <a:ext cx="30162" cy="363537"/>
            </a:xfrm>
            <a:custGeom>
              <a:avLst/>
              <a:gdLst>
                <a:gd name="T0" fmla="*/ 14 w 28"/>
                <a:gd name="T1" fmla="*/ 336 h 336"/>
                <a:gd name="T2" fmla="*/ 0 w 28"/>
                <a:gd name="T3" fmla="*/ 322 h 336"/>
                <a:gd name="T4" fmla="*/ 0 w 28"/>
                <a:gd name="T5" fmla="*/ 14 h 336"/>
                <a:gd name="T6" fmla="*/ 14 w 28"/>
                <a:gd name="T7" fmla="*/ 0 h 336"/>
                <a:gd name="T8" fmla="*/ 28 w 28"/>
                <a:gd name="T9" fmla="*/ 14 h 336"/>
                <a:gd name="T10" fmla="*/ 28 w 28"/>
                <a:gd name="T11" fmla="*/ 322 h 336"/>
                <a:gd name="T12" fmla="*/ 14 w 28"/>
                <a:gd name="T13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36">
                  <a:moveTo>
                    <a:pt x="14" y="336"/>
                  </a:moveTo>
                  <a:cubicBezTo>
                    <a:pt x="6" y="336"/>
                    <a:pt x="0" y="330"/>
                    <a:pt x="0" y="32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322"/>
                    <a:pt x="28" y="322"/>
                    <a:pt x="28" y="322"/>
                  </a:cubicBezTo>
                  <a:cubicBezTo>
                    <a:pt x="28" y="330"/>
                    <a:pt x="22" y="336"/>
                    <a:pt x="14" y="3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8" name="Freeform 95">
              <a:extLst>
                <a:ext uri="{FF2B5EF4-FFF2-40B4-BE49-F238E27FC236}">
                  <a16:creationId xmlns:a16="http://schemas.microsoft.com/office/drawing/2014/main" id="{275F8713-70D8-4D21-9CF7-7A1962E4AA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7498" y="3954463"/>
              <a:ext cx="30162" cy="363537"/>
            </a:xfrm>
            <a:custGeom>
              <a:avLst/>
              <a:gdLst>
                <a:gd name="T0" fmla="*/ 14 w 28"/>
                <a:gd name="T1" fmla="*/ 336 h 336"/>
                <a:gd name="T2" fmla="*/ 0 w 28"/>
                <a:gd name="T3" fmla="*/ 322 h 336"/>
                <a:gd name="T4" fmla="*/ 0 w 28"/>
                <a:gd name="T5" fmla="*/ 14 h 336"/>
                <a:gd name="T6" fmla="*/ 14 w 28"/>
                <a:gd name="T7" fmla="*/ 0 h 336"/>
                <a:gd name="T8" fmla="*/ 28 w 28"/>
                <a:gd name="T9" fmla="*/ 14 h 336"/>
                <a:gd name="T10" fmla="*/ 28 w 28"/>
                <a:gd name="T11" fmla="*/ 322 h 336"/>
                <a:gd name="T12" fmla="*/ 14 w 28"/>
                <a:gd name="T13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336">
                  <a:moveTo>
                    <a:pt x="14" y="336"/>
                  </a:moveTo>
                  <a:cubicBezTo>
                    <a:pt x="6" y="336"/>
                    <a:pt x="0" y="330"/>
                    <a:pt x="0" y="322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322"/>
                    <a:pt x="28" y="322"/>
                    <a:pt x="28" y="322"/>
                  </a:cubicBezTo>
                  <a:cubicBezTo>
                    <a:pt x="28" y="330"/>
                    <a:pt x="22" y="336"/>
                    <a:pt x="14" y="3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17" name="그림 1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700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2E456BA2-2703-4BFC-A17C-5140CE50C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22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3F3AD2F2-143C-4620-BA0C-90EAB0C6C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주요 </a:t>
            </a:r>
            <a:r>
              <a:rPr lang="ko-KR" altLang="en-US" dirty="0" err="1" smtClean="0"/>
              <a:t>고객현황</a:t>
            </a:r>
            <a:r>
              <a:rPr lang="ko-KR" altLang="en-US" dirty="0" smtClean="0"/>
              <a:t> </a:t>
            </a:r>
            <a:r>
              <a:rPr lang="en-US" altLang="ko-KR" sz="1100" dirty="0" smtClean="0"/>
              <a:t>(2025</a:t>
            </a:r>
            <a:r>
              <a:rPr lang="ko-KR" altLang="en-US" sz="1100" dirty="0" smtClean="0"/>
              <a:t>년 기준</a:t>
            </a:r>
            <a:r>
              <a:rPr lang="en-US" altLang="ko-KR" sz="1100" dirty="0" smtClean="0"/>
              <a:t>)</a:t>
            </a:r>
            <a:endParaRPr lang="ko-KR" altLang="en-US" sz="1100" dirty="0"/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3A418196-5E93-490C-B4F0-62424D325D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672776"/>
              </p:ext>
            </p:extLst>
          </p:nvPr>
        </p:nvGraphicFramePr>
        <p:xfrm>
          <a:off x="5995447" y="2168165"/>
          <a:ext cx="5283356" cy="29109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9036">
                  <a:extLst>
                    <a:ext uri="{9D8B030D-6E8A-4147-A177-3AD203B41FA5}">
                      <a16:colId xmlns:a16="http://schemas.microsoft.com/office/drawing/2014/main" val="2546432396"/>
                    </a:ext>
                  </a:extLst>
                </a:gridCol>
                <a:gridCol w="1256519">
                  <a:extLst>
                    <a:ext uri="{9D8B030D-6E8A-4147-A177-3AD203B41FA5}">
                      <a16:colId xmlns:a16="http://schemas.microsoft.com/office/drawing/2014/main" val="849814121"/>
                    </a:ext>
                  </a:extLst>
                </a:gridCol>
                <a:gridCol w="2907801">
                  <a:extLst>
                    <a:ext uri="{9D8B030D-6E8A-4147-A177-3AD203B41FA5}">
                      <a16:colId xmlns:a16="http://schemas.microsoft.com/office/drawing/2014/main" val="3642458091"/>
                    </a:ext>
                  </a:extLst>
                </a:gridCol>
              </a:tblGrid>
              <a:tr h="970306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거래처 명칭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린나이</a:t>
                      </a: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 코리아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 거래금액 </a:t>
                      </a: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5,022</a:t>
                      </a: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백만원 </a:t>
                      </a: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(46.97%)    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8687242"/>
                  </a:ext>
                </a:extLst>
              </a:tr>
              <a:tr h="97030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거래처 명칭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조달청</a:t>
                      </a: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(</a:t>
                      </a: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전국</a:t>
                      </a: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)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거래금액 </a:t>
                      </a: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3,193</a:t>
                      </a: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백만원 </a:t>
                      </a: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(29.86%)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7707285"/>
                  </a:ext>
                </a:extLst>
              </a:tr>
              <a:tr h="97030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거래처 명칭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기타 거래처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거래금액 </a:t>
                      </a: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2,552</a:t>
                      </a: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백만원 </a:t>
                      </a:r>
                      <a:r>
                        <a:rPr kumimoji="0" lang="en-US" altLang="ko-KR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(23.17%)</a:t>
                      </a:r>
                      <a:endParaRPr kumimoji="0" lang="ko-KR" alt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6126312"/>
                  </a:ext>
                </a:extLst>
              </a:tr>
            </a:tbl>
          </a:graphicData>
        </a:graphic>
      </p:graphicFrame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725976"/>
              </p:ext>
            </p:extLst>
          </p:nvPr>
        </p:nvGraphicFramePr>
        <p:xfrm>
          <a:off x="5995447" y="4944633"/>
          <a:ext cx="5283356" cy="741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7295">
                  <a:extLst>
                    <a:ext uri="{9D8B030D-6E8A-4147-A177-3AD203B41FA5}">
                      <a16:colId xmlns:a16="http://schemas.microsoft.com/office/drawing/2014/main" val="1347158862"/>
                    </a:ext>
                  </a:extLst>
                </a:gridCol>
                <a:gridCol w="1193508">
                  <a:extLst>
                    <a:ext uri="{9D8B030D-6E8A-4147-A177-3AD203B41FA5}">
                      <a16:colId xmlns:a16="http://schemas.microsoft.com/office/drawing/2014/main" val="727343438"/>
                    </a:ext>
                  </a:extLst>
                </a:gridCol>
                <a:gridCol w="2972553">
                  <a:extLst>
                    <a:ext uri="{9D8B030D-6E8A-4147-A177-3AD203B41FA5}">
                      <a16:colId xmlns:a16="http://schemas.microsoft.com/office/drawing/2014/main" val="2531184425"/>
                    </a:ext>
                  </a:extLst>
                </a:gridCol>
              </a:tblGrid>
              <a:tr h="741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합     계</a:t>
                      </a:r>
                      <a:endParaRPr kumimoji="0" lang="en-US" altLang="ko-KR" sz="12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(2025</a:t>
                      </a:r>
                      <a:r>
                        <a:rPr kumimoji="0" lang="ko-KR" altLang="en-US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년 기준</a:t>
                      </a:r>
                      <a:r>
                        <a:rPr kumimoji="0" lang="en-US" altLang="ko-KR" sz="1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)</a:t>
                      </a:r>
                      <a:endParaRPr kumimoji="0" lang="ko-KR" alt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매출액   </a:t>
                      </a:r>
                      <a:r>
                        <a:rPr kumimoji="0" lang="en-US" altLang="ko-KR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10,692</a:t>
                      </a:r>
                      <a:r>
                        <a:rPr kumimoji="0" lang="ko-KR" altLang="en-US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백만원</a:t>
                      </a:r>
                      <a:endParaRPr kumimoji="0" lang="ko-KR" alt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맑은 고딕"/>
                        <a:ea typeface="맑은 고딕"/>
                        <a:cs typeface="+mn-cs"/>
                      </a:endParaRPr>
                    </a:p>
                  </a:txBody>
                  <a:tcPr marL="144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8189756"/>
                  </a:ext>
                </a:extLst>
              </a:tr>
            </a:tbl>
          </a:graphicData>
        </a:graphic>
      </p:graphicFrame>
      <p:graphicFrame>
        <p:nvGraphicFramePr>
          <p:cNvPr id="8" name="차트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2992605"/>
              </p:ext>
            </p:extLst>
          </p:nvPr>
        </p:nvGraphicFramePr>
        <p:xfrm>
          <a:off x="838200" y="2168164"/>
          <a:ext cx="4743450" cy="36198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86113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BCC075C5-93EC-4A0A-90E1-2C87FDCC6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23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AB25896E-BB1E-4F92-90F1-1363A8D6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877"/>
            <a:ext cx="10515600" cy="625582"/>
          </a:xfrm>
        </p:spPr>
        <p:txBody>
          <a:bodyPr/>
          <a:lstStyle/>
          <a:p>
            <a:r>
              <a:rPr lang="ko-KR" altLang="en-US" dirty="0" smtClean="0"/>
              <a:t>제품 </a:t>
            </a:r>
            <a:r>
              <a:rPr lang="ko-KR" altLang="en-US" dirty="0"/>
              <a:t>개발현황</a:t>
            </a:r>
            <a:endParaRPr lang="en-US" altLang="ko-KR" dirty="0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4D457163-BA18-4085-9786-B9CDB1E80C87}"/>
              </a:ext>
            </a:extLst>
          </p:cNvPr>
          <p:cNvSpPr/>
          <p:nvPr/>
        </p:nvSpPr>
        <p:spPr>
          <a:xfrm>
            <a:off x="0" y="4157823"/>
            <a:ext cx="11125567" cy="1993900"/>
          </a:xfrm>
          <a:custGeom>
            <a:avLst/>
            <a:gdLst>
              <a:gd name="connsiteX0" fmla="*/ 0 w 11125567"/>
              <a:gd name="connsiteY0" fmla="*/ 0 h 1993900"/>
              <a:gd name="connsiteX1" fmla="*/ 10128617 w 11125567"/>
              <a:gd name="connsiteY1" fmla="*/ 0 h 1993900"/>
              <a:gd name="connsiteX2" fmla="*/ 11125567 w 11125567"/>
              <a:gd name="connsiteY2" fmla="*/ 996950 h 1993900"/>
              <a:gd name="connsiteX3" fmla="*/ 10128617 w 11125567"/>
              <a:gd name="connsiteY3" fmla="*/ 1993900 h 1993900"/>
              <a:gd name="connsiteX4" fmla="*/ 0 w 11125567"/>
              <a:gd name="connsiteY4" fmla="*/ 1993900 h 1993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25567" h="1993900">
                <a:moveTo>
                  <a:pt x="0" y="0"/>
                </a:moveTo>
                <a:lnTo>
                  <a:pt x="10128617" y="0"/>
                </a:lnTo>
                <a:cubicBezTo>
                  <a:pt x="10679217" y="0"/>
                  <a:pt x="11125567" y="446350"/>
                  <a:pt x="11125567" y="996950"/>
                </a:cubicBezTo>
                <a:cubicBezTo>
                  <a:pt x="11125567" y="1547550"/>
                  <a:pt x="10679217" y="1993900"/>
                  <a:pt x="10128617" y="1993900"/>
                </a:cubicBezTo>
                <a:lnTo>
                  <a:pt x="0" y="19939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0" name="자유형: 도형 19">
            <a:extLst>
              <a:ext uri="{FF2B5EF4-FFF2-40B4-BE49-F238E27FC236}">
                <a16:creationId xmlns:a16="http://schemas.microsoft.com/office/drawing/2014/main" id="{5837F901-40E6-4BB4-9823-3EC9CE983A4B}"/>
              </a:ext>
            </a:extLst>
          </p:cNvPr>
          <p:cNvSpPr/>
          <p:nvPr/>
        </p:nvSpPr>
        <p:spPr>
          <a:xfrm flipH="1">
            <a:off x="1066433" y="1930966"/>
            <a:ext cx="11125567" cy="1993900"/>
          </a:xfrm>
          <a:custGeom>
            <a:avLst/>
            <a:gdLst>
              <a:gd name="connsiteX0" fmla="*/ 0 w 11125567"/>
              <a:gd name="connsiteY0" fmla="*/ 0 h 1993900"/>
              <a:gd name="connsiteX1" fmla="*/ 10128617 w 11125567"/>
              <a:gd name="connsiteY1" fmla="*/ 0 h 1993900"/>
              <a:gd name="connsiteX2" fmla="*/ 11125567 w 11125567"/>
              <a:gd name="connsiteY2" fmla="*/ 996950 h 1993900"/>
              <a:gd name="connsiteX3" fmla="*/ 10128617 w 11125567"/>
              <a:gd name="connsiteY3" fmla="*/ 1993900 h 1993900"/>
              <a:gd name="connsiteX4" fmla="*/ 0 w 11125567"/>
              <a:gd name="connsiteY4" fmla="*/ 1993900 h 1993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125567" h="1993900">
                <a:moveTo>
                  <a:pt x="0" y="0"/>
                </a:moveTo>
                <a:lnTo>
                  <a:pt x="10128617" y="0"/>
                </a:lnTo>
                <a:cubicBezTo>
                  <a:pt x="10679217" y="0"/>
                  <a:pt x="11125567" y="446350"/>
                  <a:pt x="11125567" y="996950"/>
                </a:cubicBezTo>
                <a:cubicBezTo>
                  <a:pt x="11125567" y="1547550"/>
                  <a:pt x="10679217" y="1993900"/>
                  <a:pt x="10128617" y="1993900"/>
                </a:cubicBezTo>
                <a:lnTo>
                  <a:pt x="0" y="19939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7F1D11F-A7BF-4F50-BCAE-F959B9AA58FE}"/>
              </a:ext>
            </a:extLst>
          </p:cNvPr>
          <p:cNvSpPr txBox="1"/>
          <p:nvPr/>
        </p:nvSpPr>
        <p:spPr>
          <a:xfrm>
            <a:off x="886071" y="2712472"/>
            <a:ext cx="2023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서비스 </a:t>
            </a:r>
            <a:r>
              <a:rPr lang="ko-KR" altLang="en-US" sz="1400" b="1" dirty="0" smtClean="0">
                <a:solidFill>
                  <a:schemeClr val="bg1"/>
                </a:solidFill>
                <a:latin typeface="+mn-ea"/>
              </a:rPr>
              <a:t>개선 및</a:t>
            </a:r>
            <a:endParaRPr lang="en-US" altLang="ko-KR" sz="1400" b="1" dirty="0" smtClean="0">
              <a:solidFill>
                <a:schemeClr val="bg1"/>
              </a:solidFill>
              <a:latin typeface="+mn-ea"/>
            </a:endParaRPr>
          </a:p>
          <a:p>
            <a:pPr algn="ctr"/>
            <a:r>
              <a:rPr lang="ko-KR" altLang="en-US" sz="1400" b="1" dirty="0" smtClean="0">
                <a:solidFill>
                  <a:schemeClr val="bg1"/>
                </a:solidFill>
                <a:latin typeface="+mn-ea"/>
              </a:rPr>
              <a:t>       신규 개발</a:t>
            </a:r>
            <a:endParaRPr lang="ko-KR" altLang="en-US" sz="1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BABF2E81-3627-4ABF-8A99-FF74A599B078}"/>
              </a:ext>
            </a:extLst>
          </p:cNvPr>
          <p:cNvSpPr/>
          <p:nvPr/>
        </p:nvSpPr>
        <p:spPr>
          <a:xfrm>
            <a:off x="6610080" y="2712472"/>
            <a:ext cx="5245124" cy="43088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fontAlgn="base"/>
            <a:r>
              <a:rPr lang="ko-KR" altLang="en-US" sz="1100" dirty="0">
                <a:solidFill>
                  <a:schemeClr val="bg1"/>
                </a:solidFill>
                <a:latin typeface="+mn-ea"/>
              </a:rPr>
              <a:t>서비스 체계</a:t>
            </a:r>
            <a:r>
              <a:rPr lang="en-US" altLang="ko-KR" sz="11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bg1"/>
                </a:solidFill>
                <a:latin typeface="+mn-ea"/>
              </a:rPr>
              <a:t>서비스 시간</a:t>
            </a:r>
            <a:r>
              <a:rPr lang="en-US" altLang="ko-KR" sz="11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bg1"/>
                </a:solidFill>
                <a:latin typeface="+mn-ea"/>
              </a:rPr>
              <a:t>서비스 비용</a:t>
            </a:r>
            <a:r>
              <a:rPr lang="en-US" altLang="ko-KR" sz="11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bg1"/>
                </a:solidFill>
                <a:latin typeface="+mn-ea"/>
              </a:rPr>
              <a:t>서비스 방법</a:t>
            </a:r>
            <a:r>
              <a:rPr lang="en-US" altLang="ko-KR" sz="11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100" dirty="0">
                <a:solidFill>
                  <a:schemeClr val="bg1"/>
                </a:solidFill>
                <a:latin typeface="+mn-ea"/>
              </a:rPr>
              <a:t>서비스 생산성 </a:t>
            </a:r>
            <a:r>
              <a:rPr lang="ko-KR" altLang="en-US" sz="1100" dirty="0" smtClean="0">
                <a:solidFill>
                  <a:schemeClr val="bg1"/>
                </a:solidFill>
                <a:latin typeface="+mn-ea"/>
              </a:rPr>
              <a:t>등 </a:t>
            </a:r>
            <a:endParaRPr lang="en-US" altLang="ko-KR" sz="1100" dirty="0" smtClean="0">
              <a:solidFill>
                <a:schemeClr val="bg1"/>
              </a:solidFill>
              <a:latin typeface="+mn-ea"/>
            </a:endParaRPr>
          </a:p>
          <a:p>
            <a:pPr fontAlgn="base"/>
            <a:r>
              <a:rPr lang="ko-KR" altLang="en-US" sz="1100" dirty="0" smtClean="0">
                <a:solidFill>
                  <a:schemeClr val="bg1"/>
                </a:solidFill>
                <a:latin typeface="+mn-ea"/>
              </a:rPr>
              <a:t>혁신적 개선 예정</a:t>
            </a:r>
            <a:endParaRPr lang="ko-KR" altLang="en-US" sz="1100" dirty="0">
              <a:solidFill>
                <a:schemeClr val="bg1"/>
              </a:solidFill>
              <a:latin typeface="+mn-ea"/>
            </a:endParaRPr>
          </a:p>
        </p:txBody>
      </p:sp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CD5AEAF7-FFBD-4334-9A96-0E0373A9A5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942271"/>
              </p:ext>
            </p:extLst>
          </p:nvPr>
        </p:nvGraphicFramePr>
        <p:xfrm>
          <a:off x="2496887" y="1923095"/>
          <a:ext cx="3863092" cy="184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64445">
                  <a:extLst>
                    <a:ext uri="{9D8B030D-6E8A-4147-A177-3AD203B41FA5}">
                      <a16:colId xmlns:a16="http://schemas.microsoft.com/office/drawing/2014/main" val="2546432396"/>
                    </a:ext>
                  </a:extLst>
                </a:gridCol>
                <a:gridCol w="2398647">
                  <a:extLst>
                    <a:ext uri="{9D8B030D-6E8A-4147-A177-3AD203B41FA5}">
                      <a16:colId xmlns:a16="http://schemas.microsoft.com/office/drawing/2014/main" val="84981412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100" b="1" kern="1200" dirty="0" err="1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주관팀</a:t>
                      </a:r>
                      <a:endParaRPr lang="ko-KR" altLang="en-US" sz="11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개발부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03339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1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개발기간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2024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년 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01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월 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01~ 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진행중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018959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1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개발내용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오븐 슬라이딩 도어</a:t>
                      </a:r>
                      <a:endParaRPr kumimoji="0" lang="en-US" altLang="ko-KR" sz="11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고급형 오븐</a:t>
                      </a:r>
                      <a:endParaRPr kumimoji="0" lang="en-US" altLang="ko-KR" sz="11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인덕션</a:t>
                      </a:r>
                      <a:r>
                        <a:rPr kumimoji="0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ko-KR" altLang="en-US" sz="11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취반기</a:t>
                      </a:r>
                      <a:r>
                        <a:rPr kumimoji="0" lang="ko-KR" altLang="en-US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 및 그리들</a:t>
                      </a:r>
                      <a:r>
                        <a:rPr kumimoji="0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kumimoji="0" lang="ko-KR" altLang="en-US" sz="1100" b="0" i="0" u="none" strike="noStrike" kern="1200" cap="none" spc="0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렌지</a:t>
                      </a:r>
                      <a:r>
                        <a:rPr kumimoji="0" lang="en-US" altLang="ko-KR" sz="1100" b="0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기름 </a:t>
                      </a:r>
                      <a:r>
                        <a:rPr kumimoji="0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정제기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일본 수출 예정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1526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개발예산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850,000,000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원 예상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6764650"/>
                  </a:ext>
                </a:extLst>
              </a:tr>
            </a:tbl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ED1272B5-5D07-4FD6-9A76-5CD67333E8DA}"/>
              </a:ext>
            </a:extLst>
          </p:cNvPr>
          <p:cNvSpPr txBox="1"/>
          <p:nvPr/>
        </p:nvSpPr>
        <p:spPr>
          <a:xfrm>
            <a:off x="9430527" y="4995504"/>
            <a:ext cx="2023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+mn-ea"/>
              </a:rPr>
              <a:t>신규 개발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E4E1B8D3-B7D2-4231-A4B9-3BF94BFB9C99}"/>
              </a:ext>
            </a:extLst>
          </p:cNvPr>
          <p:cNvSpPr/>
          <p:nvPr/>
        </p:nvSpPr>
        <p:spPr>
          <a:xfrm>
            <a:off x="267425" y="5070617"/>
            <a:ext cx="4811093" cy="27699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 fontAlgn="base"/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부가가치성</a:t>
            </a:r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수익성</a:t>
            </a:r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사업 확장성 신규 서비스</a:t>
            </a:r>
            <a:r>
              <a:rPr lang="en-US" altLang="ko-KR" sz="1200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200" dirty="0">
                <a:solidFill>
                  <a:schemeClr val="bg1"/>
                </a:solidFill>
                <a:latin typeface="+mn-ea"/>
              </a:rPr>
              <a:t>연구 및 개발</a:t>
            </a:r>
          </a:p>
        </p:txBody>
      </p:sp>
      <p:graphicFrame>
        <p:nvGraphicFramePr>
          <p:cNvPr id="28" name="표 27">
            <a:extLst>
              <a:ext uri="{FF2B5EF4-FFF2-40B4-BE49-F238E27FC236}">
                <a16:creationId xmlns:a16="http://schemas.microsoft.com/office/drawing/2014/main" id="{AB38F56E-72FF-4F61-8640-B0CE149125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154968"/>
              </p:ext>
            </p:extLst>
          </p:nvPr>
        </p:nvGraphicFramePr>
        <p:xfrm>
          <a:off x="4985874" y="4280933"/>
          <a:ext cx="4676600" cy="1674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2834">
                  <a:extLst>
                    <a:ext uri="{9D8B030D-6E8A-4147-A177-3AD203B41FA5}">
                      <a16:colId xmlns:a16="http://schemas.microsoft.com/office/drawing/2014/main" val="2546432396"/>
                    </a:ext>
                  </a:extLst>
                </a:gridCol>
                <a:gridCol w="2903766">
                  <a:extLst>
                    <a:ext uri="{9D8B030D-6E8A-4147-A177-3AD203B41FA5}">
                      <a16:colId xmlns:a16="http://schemas.microsoft.com/office/drawing/2014/main" val="84981412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100" b="1" kern="1200" dirty="0" err="1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주관팀</a:t>
                      </a:r>
                      <a:endParaRPr lang="ko-KR" altLang="en-US" sz="11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개발부 및 품질 관리부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03339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1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개발기간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2025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년 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01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월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~ 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진행중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2018959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indent="0" algn="ctr" latinLnBrk="1">
                        <a:buFontTx/>
                        <a:buNone/>
                      </a:pPr>
                      <a:r>
                        <a:rPr lang="ko-KR" altLang="en-US" sz="11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개발내용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기름 </a:t>
                      </a:r>
                      <a:r>
                        <a:rPr kumimoji="0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정제기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(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일본 수출 예정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인덕션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취반기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 및 그리들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  <a:r>
                        <a:rPr kumimoji="0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렌지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,</a:t>
                      </a:r>
                      <a:r>
                        <a:rPr kumimoji="0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국솥등</a:t>
                      </a:r>
                      <a:endParaRPr kumimoji="0" lang="en-US" altLang="ko-KR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28600" marR="0" lvl="0" indent="-2286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무압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0" lang="ko-KR" altLang="en-US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취반기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(600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인용</a:t>
                      </a: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kumimoji="0" lang="ko-KR" altLang="en-US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15265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개발예산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350,000,000</a:t>
                      </a:r>
                      <a:r>
                        <a:rPr kumimoji="0" lang="ko-KR" altLang="en-US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ea"/>
                          <a:ea typeface="+mn-ea"/>
                          <a:cs typeface="Arial" panose="020B0604020202020204" pitchFamily="34" charset="0"/>
                        </a:rPr>
                        <a:t>원</a:t>
                      </a:r>
                      <a:endParaRPr kumimoji="0" lang="ko-KR" alt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4400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6764650"/>
                  </a:ext>
                </a:extLst>
              </a:tr>
            </a:tbl>
          </a:graphicData>
        </a:graphic>
      </p:graphicFrame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091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개체 틀 4">
            <a:extLst>
              <a:ext uri="{FF2B5EF4-FFF2-40B4-BE49-F238E27FC236}">
                <a16:creationId xmlns:a16="http://schemas.microsoft.com/office/drawing/2014/main" id="{17C8E259-5358-484D-A9E3-19A706D793D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834" b="7834"/>
          <a:stretch>
            <a:fillRect/>
          </a:stretch>
        </p:blipFill>
        <p:spPr/>
      </p:pic>
      <p:sp>
        <p:nvSpPr>
          <p:cNvPr id="30" name="자유형: 도형 29">
            <a:extLst>
              <a:ext uri="{FF2B5EF4-FFF2-40B4-BE49-F238E27FC236}">
                <a16:creationId xmlns:a16="http://schemas.microsoft.com/office/drawing/2014/main" id="{D26AAAD3-C1E6-4E1A-BAD0-1731BCC69CA4}"/>
              </a:ext>
            </a:extLst>
          </p:cNvPr>
          <p:cNvSpPr/>
          <p:nvPr/>
        </p:nvSpPr>
        <p:spPr>
          <a:xfrm flipH="1">
            <a:off x="5829300" y="3428999"/>
            <a:ext cx="6362700" cy="1327554"/>
          </a:xfrm>
          <a:custGeom>
            <a:avLst/>
            <a:gdLst>
              <a:gd name="connsiteX0" fmla="*/ 5698923 w 6362700"/>
              <a:gd name="connsiteY0" fmla="*/ 0 h 1327554"/>
              <a:gd name="connsiteX1" fmla="*/ 5165523 w 6362700"/>
              <a:gd name="connsiteY1" fmla="*/ 0 h 1327554"/>
              <a:gd name="connsiteX2" fmla="*/ 533400 w 6362700"/>
              <a:gd name="connsiteY2" fmla="*/ 0 h 1327554"/>
              <a:gd name="connsiteX3" fmla="*/ 0 w 6362700"/>
              <a:gd name="connsiteY3" fmla="*/ 0 h 1327554"/>
              <a:gd name="connsiteX4" fmla="*/ 0 w 6362700"/>
              <a:gd name="connsiteY4" fmla="*/ 1327553 h 1327554"/>
              <a:gd name="connsiteX5" fmla="*/ 5165522 w 6362700"/>
              <a:gd name="connsiteY5" fmla="*/ 1327554 h 1327554"/>
              <a:gd name="connsiteX6" fmla="*/ 5165523 w 6362700"/>
              <a:gd name="connsiteY6" fmla="*/ 1327554 h 1327554"/>
              <a:gd name="connsiteX7" fmla="*/ 5698922 w 6362700"/>
              <a:gd name="connsiteY7" fmla="*/ 1327554 h 1327554"/>
              <a:gd name="connsiteX8" fmla="*/ 6362699 w 6362700"/>
              <a:gd name="connsiteY8" fmla="*/ 663777 h 1327554"/>
              <a:gd name="connsiteX9" fmla="*/ 6362700 w 6362700"/>
              <a:gd name="connsiteY9" fmla="*/ 663777 h 1327554"/>
              <a:gd name="connsiteX10" fmla="*/ 5698923 w 6362700"/>
              <a:gd name="connsiteY10" fmla="*/ 0 h 13275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62700" h="1327554">
                <a:moveTo>
                  <a:pt x="5698923" y="0"/>
                </a:moveTo>
                <a:lnTo>
                  <a:pt x="5165523" y="0"/>
                </a:lnTo>
                <a:lnTo>
                  <a:pt x="533400" y="0"/>
                </a:lnTo>
                <a:lnTo>
                  <a:pt x="0" y="0"/>
                </a:lnTo>
                <a:lnTo>
                  <a:pt x="0" y="1327553"/>
                </a:lnTo>
                <a:lnTo>
                  <a:pt x="5165522" y="1327554"/>
                </a:lnTo>
                <a:lnTo>
                  <a:pt x="5165523" y="1327554"/>
                </a:lnTo>
                <a:lnTo>
                  <a:pt x="5698922" y="1327554"/>
                </a:lnTo>
                <a:cubicBezTo>
                  <a:pt x="6065516" y="1327554"/>
                  <a:pt x="6362699" y="1030371"/>
                  <a:pt x="6362699" y="663777"/>
                </a:cubicBezTo>
                <a:lnTo>
                  <a:pt x="6362700" y="663777"/>
                </a:lnTo>
                <a:cubicBezTo>
                  <a:pt x="6362700" y="297183"/>
                  <a:pt x="6065517" y="0"/>
                  <a:pt x="569892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D6FBBF3-4286-4B92-AD7B-1855B81113F8}"/>
              </a:ext>
            </a:extLst>
          </p:cNvPr>
          <p:cNvSpPr txBox="1"/>
          <p:nvPr/>
        </p:nvSpPr>
        <p:spPr>
          <a:xfrm>
            <a:off x="1676400" y="3448685"/>
            <a:ext cx="2400300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>
                <a:solidFill>
                  <a:schemeClr val="bg1"/>
                </a:solidFill>
                <a:latin typeface="+mn-ea"/>
              </a:rPr>
              <a:t>손익계산서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err="1" smtClean="0">
                <a:solidFill>
                  <a:schemeClr val="bg1"/>
                </a:solidFill>
                <a:latin typeface="+mn-ea"/>
              </a:rPr>
              <a:t>재무상태표</a:t>
            </a:r>
            <a:endParaRPr lang="en-US" altLang="ko-KR" sz="1000" dirty="0" smtClean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전망 및 </a:t>
            </a:r>
            <a:r>
              <a:rPr lang="en-US" altLang="ko-KR" sz="1000" dirty="0" smtClean="0">
                <a:solidFill>
                  <a:schemeClr val="bg1"/>
                </a:solidFill>
                <a:latin typeface="+mn-ea"/>
              </a:rPr>
              <a:t>SWOT</a:t>
            </a: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분석</a:t>
            </a:r>
            <a:endParaRPr lang="en-US" altLang="ko-KR" sz="1000" dirty="0" smtClean="0">
              <a:solidFill>
                <a:schemeClr val="bg1"/>
              </a:solidFill>
              <a:latin typeface="+mn-ea"/>
            </a:endParaRPr>
          </a:p>
          <a:p>
            <a:pPr marL="228600" indent="-228600">
              <a:lnSpc>
                <a:spcPct val="150000"/>
              </a:lnSpc>
              <a:buClr>
                <a:schemeClr val="bg1"/>
              </a:buClr>
              <a:buFont typeface="+mj-lt"/>
              <a:buAutoNum type="arabicPeriod"/>
            </a:pPr>
            <a:r>
              <a:rPr lang="ko-KR" altLang="en-US" sz="1000" dirty="0" smtClean="0">
                <a:solidFill>
                  <a:schemeClr val="bg1"/>
                </a:solidFill>
                <a:latin typeface="+mn-ea"/>
              </a:rPr>
              <a:t>기술개발 및 </a:t>
            </a:r>
            <a:r>
              <a:rPr lang="ko-KR" altLang="en-US" sz="1000" dirty="0" err="1" smtClean="0">
                <a:solidFill>
                  <a:schemeClr val="bg1"/>
                </a:solidFill>
                <a:latin typeface="+mn-ea"/>
              </a:rPr>
              <a:t>수출계획</a:t>
            </a:r>
            <a:endParaRPr lang="en-US" altLang="ko-KR" sz="100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06C36EF-D142-4502-B4A8-41A405FE1100}"/>
              </a:ext>
            </a:extLst>
          </p:cNvPr>
          <p:cNvSpPr txBox="1"/>
          <p:nvPr/>
        </p:nvSpPr>
        <p:spPr>
          <a:xfrm>
            <a:off x="6743699" y="1566952"/>
            <a:ext cx="3590926" cy="18620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1500" dirty="0" smtClean="0">
                <a:solidFill>
                  <a:schemeClr val="bg1"/>
                </a:solidFill>
                <a:latin typeface="+mj-lt"/>
              </a:rPr>
              <a:t>04</a:t>
            </a:r>
            <a:endParaRPr lang="ko-KR" altLang="en-US" sz="115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5080996-2C2D-474F-AB4B-34C3E561E0E0}"/>
              </a:ext>
            </a:extLst>
          </p:cNvPr>
          <p:cNvSpPr txBox="1"/>
          <p:nvPr/>
        </p:nvSpPr>
        <p:spPr>
          <a:xfrm>
            <a:off x="6743699" y="3694906"/>
            <a:ext cx="59531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400" b="1" dirty="0" smtClean="0">
                <a:solidFill>
                  <a:schemeClr val="bg1"/>
                </a:solidFill>
              </a:rPr>
              <a:t>재무 현황 </a:t>
            </a:r>
            <a:r>
              <a:rPr lang="ko-KR" altLang="en-US" sz="2800" b="1" dirty="0" smtClean="0">
                <a:solidFill>
                  <a:schemeClr val="bg1"/>
                </a:solidFill>
              </a:rPr>
              <a:t>및</a:t>
            </a:r>
            <a:r>
              <a:rPr lang="ko-KR" altLang="en-US" sz="4400" b="1" dirty="0" smtClean="0">
                <a:solidFill>
                  <a:schemeClr val="bg1"/>
                </a:solidFill>
              </a:rPr>
              <a:t> 전망</a:t>
            </a:r>
            <a:endParaRPr lang="ko-KR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22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1B6213-DB8A-4EC7-A703-D1284C4B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25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DD897F1-83BE-4C74-A785-CD89CD25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912" y="272258"/>
            <a:ext cx="10515600" cy="794543"/>
          </a:xfrm>
        </p:spPr>
        <p:txBody>
          <a:bodyPr/>
          <a:lstStyle/>
          <a:p>
            <a:r>
              <a:rPr lang="ko-KR" altLang="en-US" dirty="0" smtClean="0"/>
              <a:t>전망  </a:t>
            </a:r>
            <a:r>
              <a:rPr lang="ko-KR" altLang="en-US" sz="2400" dirty="0" smtClean="0"/>
              <a:t>및</a:t>
            </a:r>
            <a:r>
              <a:rPr lang="ko-KR" altLang="en-US" dirty="0" smtClean="0"/>
              <a:t>  </a:t>
            </a:r>
            <a:r>
              <a:rPr lang="en-US" altLang="ko-KR" dirty="0" smtClean="0"/>
              <a:t>SWOT</a:t>
            </a:r>
            <a:r>
              <a:rPr lang="ko-KR" altLang="en-US" dirty="0" smtClean="0"/>
              <a:t>분석 </a:t>
            </a:r>
            <a:endParaRPr lang="ko-KR" altLang="en-US" sz="2000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sp>
        <p:nvSpPr>
          <p:cNvPr id="6" name="AutoShape 547"/>
          <p:cNvSpPr>
            <a:spLocks noChangeArrowheads="1"/>
          </p:cNvSpPr>
          <p:nvPr/>
        </p:nvSpPr>
        <p:spPr bwMode="auto">
          <a:xfrm>
            <a:off x="1781093" y="1427163"/>
            <a:ext cx="9570420" cy="305264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eaLnBrk="1" hangingPunct="1">
              <a:buFontTx/>
              <a:buChar char="•"/>
            </a:pPr>
            <a:endParaRPr lang="ko-KR" altLang="ko-KR" sz="1400">
              <a:solidFill>
                <a:schemeClr val="tx1"/>
              </a:solidFill>
              <a:latin typeface="굴림체" panose="020B0609000101010101" pitchFamily="49" charset="-127"/>
            </a:endParaRPr>
          </a:p>
        </p:txBody>
      </p:sp>
      <p:sp>
        <p:nvSpPr>
          <p:cNvPr id="7" name="AutoShape 548"/>
          <p:cNvSpPr>
            <a:spLocks noChangeArrowheads="1"/>
          </p:cNvSpPr>
          <p:nvPr/>
        </p:nvSpPr>
        <p:spPr bwMode="auto">
          <a:xfrm>
            <a:off x="980116" y="1370013"/>
            <a:ext cx="2782511" cy="426028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eaLnBrk="1" hangingPunct="1"/>
            <a:endParaRPr lang="ko-KR" altLang="ko-KR" sz="1400">
              <a:solidFill>
                <a:schemeClr val="tx1"/>
              </a:solidFill>
              <a:latin typeface="굴림체" panose="020B0609000101010101" pitchFamily="49" charset="-127"/>
            </a:endParaRPr>
          </a:p>
        </p:txBody>
      </p:sp>
      <p:sp>
        <p:nvSpPr>
          <p:cNvPr id="8" name="AutoShape 543"/>
          <p:cNvSpPr>
            <a:spLocks noChangeArrowheads="1"/>
          </p:cNvSpPr>
          <p:nvPr/>
        </p:nvSpPr>
        <p:spPr bwMode="auto">
          <a:xfrm>
            <a:off x="859100" y="1412875"/>
            <a:ext cx="2811013" cy="305264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rgbClr val="ACE3A5"/>
              </a:gs>
            </a:gsLst>
            <a:lin ang="5400000" scaled="1"/>
          </a:gradFill>
          <a:ln w="19050" algn="ctr">
            <a:solidFill>
              <a:srgbClr val="ACE3A5">
                <a:alpha val="59999"/>
              </a:srgbClr>
            </a:solidFill>
            <a:round/>
            <a:headEnd/>
            <a:tailEnd/>
          </a:ln>
          <a:effectLst>
            <a:outerShdw dist="17961" dir="2700000" algn="ctr" rotWithShape="0">
              <a:srgbClr val="349C3E"/>
            </a:outerShdw>
          </a:effectLst>
        </p:spPr>
        <p:txBody>
          <a:bodyPr wrap="none" lIns="90000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eaLnBrk="1" hangingPunct="1">
              <a:buFontTx/>
              <a:buChar char="•"/>
            </a:pPr>
            <a:r>
              <a:rPr lang="en-US" altLang="ko-KR" sz="1400" dirty="0">
                <a:solidFill>
                  <a:schemeClr val="tx1"/>
                </a:solidFill>
                <a:latin typeface="굴림체" panose="020B0609000101010101" pitchFamily="49" charset="-127"/>
              </a:rPr>
              <a:t> </a:t>
            </a:r>
            <a:r>
              <a:rPr lang="ko-KR" altLang="en-US" sz="1400" dirty="0">
                <a:solidFill>
                  <a:schemeClr val="tx1"/>
                </a:solidFill>
                <a:latin typeface="+mn-lt"/>
              </a:rPr>
              <a:t>시장전망</a:t>
            </a:r>
          </a:p>
        </p:txBody>
      </p:sp>
      <p:grpSp>
        <p:nvGrpSpPr>
          <p:cNvPr id="9" name="Group 554"/>
          <p:cNvGrpSpPr>
            <a:grpSpLocks/>
          </p:cNvGrpSpPr>
          <p:nvPr/>
        </p:nvGrpSpPr>
        <p:grpSpPr bwMode="auto">
          <a:xfrm>
            <a:off x="835912" y="1787525"/>
            <a:ext cx="10517889" cy="4703082"/>
            <a:chOff x="612" y="1126"/>
            <a:chExt cx="4536" cy="2804"/>
          </a:xfrm>
        </p:grpSpPr>
        <p:sp>
          <p:nvSpPr>
            <p:cNvPr id="10" name="Oval 553"/>
            <p:cNvSpPr>
              <a:spLocks noChangeArrowheads="1"/>
            </p:cNvSpPr>
            <p:nvPr/>
          </p:nvSpPr>
          <p:spPr bwMode="auto">
            <a:xfrm>
              <a:off x="1429" y="2750"/>
              <a:ext cx="1496" cy="816"/>
            </a:xfrm>
            <a:prstGeom prst="ellipse">
              <a:avLst/>
            </a:prstGeom>
            <a:noFill/>
            <a:ln w="254000" algn="ctr">
              <a:solidFill>
                <a:srgbClr val="6BE062">
                  <a:alpha val="59999"/>
                </a:srgb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11" name="AutoShape 550"/>
            <p:cNvSpPr>
              <a:spLocks noChangeArrowheads="1"/>
            </p:cNvSpPr>
            <p:nvPr/>
          </p:nvSpPr>
          <p:spPr bwMode="auto">
            <a:xfrm>
              <a:off x="1868" y="2033"/>
              <a:ext cx="3280" cy="182"/>
            </a:xfrm>
            <a:prstGeom prst="roundRect">
              <a:avLst>
                <a:gd name="adj" fmla="val 0"/>
              </a:avLst>
            </a:prstGeom>
            <a:solidFill>
              <a:srgbClr val="FFFF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>
                <a:buFontTx/>
                <a:buChar char="•"/>
              </a:pPr>
              <a:endParaRPr lang="ko-KR" altLang="ko-KR" sz="1400">
                <a:solidFill>
                  <a:schemeClr val="tx1"/>
                </a:solidFill>
                <a:latin typeface="굴림체" panose="020B0609000101010101" pitchFamily="49" charset="-127"/>
              </a:endParaRPr>
            </a:p>
          </p:txBody>
        </p:sp>
        <p:sp>
          <p:nvSpPr>
            <p:cNvPr id="12" name="AutoShape 551"/>
            <p:cNvSpPr>
              <a:spLocks noChangeArrowheads="1"/>
            </p:cNvSpPr>
            <p:nvPr/>
          </p:nvSpPr>
          <p:spPr bwMode="auto">
            <a:xfrm>
              <a:off x="640" y="1997"/>
              <a:ext cx="1200" cy="254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lIns="90000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/>
              <a:endParaRPr lang="ko-KR" altLang="ko-KR" sz="1400">
                <a:solidFill>
                  <a:schemeClr val="tx1"/>
                </a:solidFill>
                <a:latin typeface="굴림체" panose="020B0609000101010101" pitchFamily="49" charset="-127"/>
              </a:endParaRPr>
            </a:p>
          </p:txBody>
        </p:sp>
        <p:sp>
          <p:nvSpPr>
            <p:cNvPr id="13" name="AutoShape 500"/>
            <p:cNvSpPr>
              <a:spLocks noChangeArrowheads="1"/>
            </p:cNvSpPr>
            <p:nvPr/>
          </p:nvSpPr>
          <p:spPr bwMode="auto">
            <a:xfrm>
              <a:off x="3781" y="2763"/>
              <a:ext cx="153" cy="670"/>
            </a:xfrm>
            <a:prstGeom prst="rightArrow">
              <a:avLst>
                <a:gd name="adj1" fmla="val 70704"/>
                <a:gd name="adj2" fmla="val 44046"/>
              </a:avLst>
            </a:prstGeom>
            <a:solidFill>
              <a:srgbClr val="E76C4B"/>
            </a:solidFill>
            <a:ln w="19050" algn="ctr">
              <a:solidFill>
                <a:srgbClr val="F3BDA7">
                  <a:alpha val="59999"/>
                </a:srgbClr>
              </a:solidFill>
              <a:miter lim="800000"/>
              <a:headEnd/>
              <a:tailEnd/>
            </a:ln>
            <a:effectLst>
              <a:outerShdw dist="17961" dir="2700000" algn="ctr" rotWithShape="0">
                <a:srgbClr val="996600"/>
              </a:outerShdw>
            </a:effectLst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14" name="AutoShape 474"/>
            <p:cNvSpPr>
              <a:spLocks noChangeArrowheads="1"/>
            </p:cNvSpPr>
            <p:nvPr/>
          </p:nvSpPr>
          <p:spPr bwMode="auto">
            <a:xfrm>
              <a:off x="613" y="1126"/>
              <a:ext cx="635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rgbClr val="F7F7F7"/>
                </a:gs>
                <a:gs pos="100000">
                  <a:srgbClr val="B7CFFF"/>
                </a:gs>
              </a:gsLst>
              <a:lin ang="2700000" scaled="1"/>
            </a:gradFill>
            <a:ln w="3175">
              <a:solidFill>
                <a:srgbClr val="B7CFFF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ko-KR" altLang="en-US" dirty="0">
                  <a:solidFill>
                    <a:srgbClr val="000000"/>
                  </a:solidFill>
                  <a:latin typeface="+mn-lt"/>
                </a:rPr>
                <a:t>구  분</a:t>
              </a:r>
            </a:p>
          </p:txBody>
        </p:sp>
        <p:sp>
          <p:nvSpPr>
            <p:cNvPr id="15" name="AutoShape 478"/>
            <p:cNvSpPr>
              <a:spLocks noChangeArrowheads="1"/>
            </p:cNvSpPr>
            <p:nvPr/>
          </p:nvSpPr>
          <p:spPr bwMode="auto">
            <a:xfrm>
              <a:off x="1247" y="1126"/>
              <a:ext cx="1952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rgbClr val="F7F7F7"/>
                </a:gs>
                <a:gs pos="100000">
                  <a:srgbClr val="B7CFFF"/>
                </a:gs>
              </a:gsLst>
              <a:lin ang="2700000" scaled="1"/>
            </a:gradFill>
            <a:ln w="3175">
              <a:solidFill>
                <a:srgbClr val="B7CFFF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ko-KR" altLang="en-US" dirty="0">
                  <a:solidFill>
                    <a:srgbClr val="000000"/>
                  </a:solidFill>
                  <a:latin typeface="굴림체" panose="020B0609000101010101" pitchFamily="49" charset="-127"/>
                </a:rPr>
                <a:t>국내시장</a:t>
              </a:r>
            </a:p>
          </p:txBody>
        </p:sp>
        <p:sp>
          <p:nvSpPr>
            <p:cNvPr id="16" name="AutoShape 479"/>
            <p:cNvSpPr>
              <a:spLocks noChangeArrowheads="1"/>
            </p:cNvSpPr>
            <p:nvPr/>
          </p:nvSpPr>
          <p:spPr bwMode="auto">
            <a:xfrm>
              <a:off x="3195" y="1126"/>
              <a:ext cx="1952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rgbClr val="F7F7F7"/>
                </a:gs>
                <a:gs pos="100000">
                  <a:srgbClr val="B7CFFF"/>
                </a:gs>
              </a:gsLst>
              <a:lin ang="2700000" scaled="1"/>
            </a:gradFill>
            <a:ln w="3175">
              <a:solidFill>
                <a:srgbClr val="B7CFFF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ko-KR" altLang="en-US" dirty="0">
                  <a:solidFill>
                    <a:srgbClr val="000000"/>
                  </a:solidFill>
                  <a:latin typeface="+mn-lt"/>
                </a:rPr>
                <a:t>해외시장</a:t>
              </a:r>
            </a:p>
          </p:txBody>
        </p:sp>
        <p:sp>
          <p:nvSpPr>
            <p:cNvPr id="17" name="AutoShape 482"/>
            <p:cNvSpPr>
              <a:spLocks noChangeArrowheads="1"/>
            </p:cNvSpPr>
            <p:nvPr/>
          </p:nvSpPr>
          <p:spPr bwMode="auto">
            <a:xfrm>
              <a:off x="613" y="1327"/>
              <a:ext cx="635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rgbClr val="F6F4EA"/>
                </a:gs>
                <a:gs pos="100000">
                  <a:srgbClr val="EFEBD5"/>
                </a:gs>
              </a:gsLst>
              <a:lin ang="2700000" scaled="1"/>
            </a:gradFill>
            <a:ln w="3175">
              <a:solidFill>
                <a:srgbClr val="E6E1C0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ko-KR" altLang="en-US" dirty="0" err="1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시장증가율</a:t>
              </a:r>
              <a:endParaRPr lang="ko-KR" altLang="en-US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8" name="AutoShape 483"/>
            <p:cNvSpPr>
              <a:spLocks noChangeArrowheads="1"/>
            </p:cNvSpPr>
            <p:nvPr/>
          </p:nvSpPr>
          <p:spPr bwMode="auto">
            <a:xfrm>
              <a:off x="1247" y="1327"/>
              <a:ext cx="1952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CFBF6"/>
                </a:gs>
              </a:gsLst>
              <a:lin ang="2700000" scaled="1"/>
            </a:gradFill>
            <a:ln w="3175">
              <a:solidFill>
                <a:srgbClr val="E6E1C0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en-US" altLang="ko-KR" b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10%</a:t>
              </a:r>
            </a:p>
          </p:txBody>
        </p:sp>
        <p:sp>
          <p:nvSpPr>
            <p:cNvPr id="19" name="AutoShape 484"/>
            <p:cNvSpPr>
              <a:spLocks noChangeArrowheads="1"/>
            </p:cNvSpPr>
            <p:nvPr/>
          </p:nvSpPr>
          <p:spPr bwMode="auto">
            <a:xfrm>
              <a:off x="3195" y="1327"/>
              <a:ext cx="1952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CFBF6"/>
                </a:gs>
              </a:gsLst>
              <a:lin ang="2700000" scaled="1"/>
            </a:gradFill>
            <a:ln w="3175">
              <a:solidFill>
                <a:srgbClr val="E6E1C0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en-US" altLang="ko-KR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2%</a:t>
              </a:r>
              <a:endParaRPr lang="en-US" altLang="ko-KR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0" name="AutoShape 488"/>
            <p:cNvSpPr>
              <a:spLocks noChangeArrowheads="1"/>
            </p:cNvSpPr>
            <p:nvPr/>
          </p:nvSpPr>
          <p:spPr bwMode="auto">
            <a:xfrm>
              <a:off x="1247" y="1533"/>
              <a:ext cx="1952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CFBF6"/>
                </a:gs>
              </a:gsLst>
              <a:lin ang="2700000" scaled="1"/>
            </a:gradFill>
            <a:ln w="3175">
              <a:solidFill>
                <a:srgbClr val="E6E1C0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/>
              <a:endParaRPr lang="en-US" altLang="ko-KR" sz="1000" b="0" dirty="0" smtClean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algn="ctr"/>
              <a:r>
                <a:rPr lang="ko-KR" altLang="en-US" sz="10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쾌적하고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 안전한 </a:t>
              </a:r>
              <a:r>
                <a:rPr lang="ko-KR" altLang="en-US" sz="1050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급식환경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 개선을 </a:t>
              </a:r>
              <a:r>
                <a:rPr lang="ko-KR" altLang="en-US" sz="10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위하여 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 </a:t>
              </a:r>
              <a:r>
                <a:rPr lang="ko-KR" altLang="en-US" sz="105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전기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 </a:t>
              </a:r>
              <a:r>
                <a:rPr lang="ko-KR" altLang="en-US" sz="1050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인덕션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 </a:t>
              </a:r>
              <a:r>
                <a:rPr lang="ko-KR" altLang="en-US" sz="1050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급식기구</a:t>
              </a:r>
              <a:r>
                <a:rPr lang="ko-KR" altLang="en-US" sz="105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 교체</a:t>
              </a:r>
              <a:r>
                <a: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/>
              </a:r>
              <a:br>
                <a:rPr lang="ko-KR" altLang="en-US" sz="1000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</a:br>
              <a:endParaRPr lang="ko-KR" altLang="ko-KR" sz="1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1" name="AutoShape 489"/>
            <p:cNvSpPr>
              <a:spLocks noChangeArrowheads="1"/>
            </p:cNvSpPr>
            <p:nvPr/>
          </p:nvSpPr>
          <p:spPr bwMode="auto">
            <a:xfrm>
              <a:off x="3195" y="1528"/>
              <a:ext cx="1952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CFBF6"/>
                </a:gs>
              </a:gsLst>
              <a:lin ang="2700000" scaled="1"/>
            </a:gradFill>
            <a:ln w="3175">
              <a:solidFill>
                <a:srgbClr val="E6E1C0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en-US" altLang="ko-KR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KOTRA</a:t>
              </a:r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를 통한 기업 발굴 작업중</a:t>
              </a:r>
              <a:r>
                <a:rPr lang="en-US" altLang="ko-KR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영문 회사 소개서 게시</a:t>
              </a:r>
              <a:r>
                <a:rPr lang="en-US" altLang="ko-KR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ko-KR" sz="11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2" name="AutoShape 491"/>
            <p:cNvSpPr>
              <a:spLocks noChangeArrowheads="1"/>
            </p:cNvSpPr>
            <p:nvPr/>
          </p:nvSpPr>
          <p:spPr bwMode="auto">
            <a:xfrm>
              <a:off x="613" y="1528"/>
              <a:ext cx="635" cy="402"/>
            </a:xfrm>
            <a:prstGeom prst="bevel">
              <a:avLst>
                <a:gd name="adj" fmla="val 2120"/>
              </a:avLst>
            </a:prstGeom>
            <a:gradFill rotWithShape="1">
              <a:gsLst>
                <a:gs pos="0">
                  <a:srgbClr val="F6F4EA"/>
                </a:gs>
                <a:gs pos="100000">
                  <a:srgbClr val="EFEBD5"/>
                </a:gs>
              </a:gsLst>
              <a:lin ang="2700000" scaled="1"/>
            </a:gradFill>
            <a:ln w="3175">
              <a:solidFill>
                <a:srgbClr val="E6E1C0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ko-KR" altLang="en-US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시장전망</a:t>
              </a:r>
            </a:p>
          </p:txBody>
        </p:sp>
        <p:sp>
          <p:nvSpPr>
            <p:cNvPr id="23" name="AutoShape 492"/>
            <p:cNvSpPr>
              <a:spLocks noChangeArrowheads="1"/>
            </p:cNvSpPr>
            <p:nvPr/>
          </p:nvSpPr>
          <p:spPr bwMode="auto">
            <a:xfrm>
              <a:off x="1247" y="1729"/>
              <a:ext cx="1952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CFBF6"/>
                </a:gs>
              </a:gsLst>
              <a:lin ang="2700000" scaled="1"/>
            </a:gradFill>
            <a:ln w="3175">
              <a:solidFill>
                <a:srgbClr val="E6E1C0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사용 </a:t>
              </a:r>
              <a:r>
                <a:rPr lang="ko-KR" altLang="en-US" sz="1100" b="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년수</a:t>
              </a:r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100" b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경과에 따른 </a:t>
              </a:r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교체 구매</a:t>
              </a:r>
              <a:r>
                <a:rPr lang="en-US" altLang="ko-KR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 </a:t>
              </a:r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교육부 예산 확대 </a:t>
              </a:r>
              <a:endParaRPr lang="ko-KR" altLang="ko-KR" sz="11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4" name="AutoShape 493"/>
            <p:cNvSpPr>
              <a:spLocks noChangeArrowheads="1"/>
            </p:cNvSpPr>
            <p:nvPr/>
          </p:nvSpPr>
          <p:spPr bwMode="auto">
            <a:xfrm>
              <a:off x="3195" y="1729"/>
              <a:ext cx="1952" cy="202"/>
            </a:xfrm>
            <a:prstGeom prst="bevel">
              <a:avLst>
                <a:gd name="adj" fmla="val 3949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CFBF6"/>
                </a:gs>
              </a:gsLst>
              <a:lin ang="2700000" scaled="1"/>
            </a:gradFill>
            <a:ln w="3175">
              <a:solidFill>
                <a:srgbClr val="E6E1C0">
                  <a:alpha val="59999"/>
                </a:srgbClr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스팀 </a:t>
              </a:r>
              <a:r>
                <a:rPr lang="ko-KR" altLang="en-US" sz="1100" b="0" dirty="0" err="1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컨벡션</a:t>
              </a:r>
              <a:r>
                <a:rPr lang="ko-KR" altLang="en-US" sz="1100" b="0" dirty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오븐의 </a:t>
              </a:r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사용 증가</a:t>
              </a:r>
              <a:r>
                <a:rPr lang="en-US" altLang="ko-KR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 </a:t>
              </a:r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기름 </a:t>
              </a:r>
              <a:r>
                <a:rPr lang="ko-KR" altLang="en-US" sz="1100" b="0" dirty="0" err="1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정제기</a:t>
              </a:r>
              <a:r>
                <a:rPr lang="ko-KR" altLang="en-US" sz="1100" b="0" dirty="0" smtClean="0">
                  <a:solidFill>
                    <a:srgbClr val="0000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시장 활성화</a:t>
              </a:r>
              <a:endParaRPr lang="ko-KR" altLang="ko-KR" sz="11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6" name="AutoShape 450"/>
            <p:cNvSpPr>
              <a:spLocks noChangeArrowheads="1"/>
            </p:cNvSpPr>
            <p:nvPr/>
          </p:nvSpPr>
          <p:spPr bwMode="auto">
            <a:xfrm>
              <a:off x="622" y="2253"/>
              <a:ext cx="1532" cy="819"/>
            </a:xfrm>
            <a:prstGeom prst="roundRect">
              <a:avLst>
                <a:gd name="adj" fmla="val 4718"/>
              </a:avLst>
            </a:prstGeom>
            <a:solidFill>
              <a:schemeClr val="bg1"/>
            </a:solidFill>
            <a:ln w="19050" algn="ctr">
              <a:solidFill>
                <a:srgbClr val="C0C9F6">
                  <a:alpha val="59999"/>
                </a:srgbClr>
              </a:solidFill>
              <a:round/>
              <a:headEnd/>
              <a:tailEnd/>
            </a:ln>
            <a:effectLst>
              <a:outerShdw dist="17961" dir="2700000" algn="ctr" rotWithShape="0">
                <a:srgbClr val="996600"/>
              </a:outerShdw>
            </a:effectLst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27" name="AutoShape 451"/>
            <p:cNvSpPr>
              <a:spLocks noChangeArrowheads="1"/>
            </p:cNvSpPr>
            <p:nvPr/>
          </p:nvSpPr>
          <p:spPr bwMode="auto">
            <a:xfrm>
              <a:off x="653" y="2463"/>
              <a:ext cx="1475" cy="584"/>
            </a:xfrm>
            <a:prstGeom prst="roundRect">
              <a:avLst>
                <a:gd name="adj" fmla="val 7292"/>
              </a:avLst>
            </a:prstGeom>
            <a:solidFill>
              <a:schemeClr val="bg1"/>
            </a:solidFill>
            <a:ln w="12700" algn="ctr">
              <a:solidFill>
                <a:srgbClr val="91AFC8"/>
              </a:solidFill>
              <a:round/>
              <a:headEnd/>
              <a:tailEnd/>
            </a:ln>
          </p:spPr>
          <p:txBody>
            <a:bodyPr wrap="none" anchor="ctr"/>
            <a:lstStyle>
              <a:lvl1pPr marL="2286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R.K 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지원</a:t>
              </a: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(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생산</a:t>
              </a: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, 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개발</a:t>
              </a: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, 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품질</a:t>
              </a: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)</a:t>
              </a:r>
              <a:endParaRPr lang="en-US" altLang="ko-KR" sz="1100" dirty="0">
                <a:latin typeface="+mn-lt"/>
                <a:cs typeface="Tahoma" panose="020B0604030504040204" pitchFamily="34" charset="0"/>
              </a:endParaRPr>
            </a:p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R.K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 </a:t>
              </a:r>
              <a:r>
                <a:rPr lang="ko-KR" altLang="en-US" sz="1100" dirty="0">
                  <a:latin typeface="+mn-lt"/>
                  <a:cs typeface="Tahoma" panose="020B0604030504040204" pitchFamily="34" charset="0"/>
                </a:rPr>
                <a:t>서비스 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지원</a:t>
              </a:r>
              <a:endParaRPr lang="en-US" altLang="ko-KR" sz="1100" dirty="0">
                <a:latin typeface="+mn-lt"/>
                <a:cs typeface="Tahoma" panose="020B0604030504040204" pitchFamily="34" charset="0"/>
              </a:endParaRPr>
            </a:p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>
                  <a:latin typeface="+mn-lt"/>
                  <a:cs typeface="Tahoma" panose="020B0604030504040204" pitchFamily="34" charset="0"/>
                </a:rPr>
                <a:t>가격 및 기술 경쟁력 우수</a:t>
              </a:r>
            </a:p>
          </p:txBody>
        </p:sp>
        <p:sp>
          <p:nvSpPr>
            <p:cNvPr id="28" name="AutoShape 452"/>
            <p:cNvSpPr>
              <a:spLocks noChangeArrowheads="1"/>
            </p:cNvSpPr>
            <p:nvPr/>
          </p:nvSpPr>
          <p:spPr bwMode="auto">
            <a:xfrm>
              <a:off x="653" y="2277"/>
              <a:ext cx="1476" cy="171"/>
            </a:xfrm>
            <a:prstGeom prst="roundRect">
              <a:avLst>
                <a:gd name="adj" fmla="val 16292"/>
              </a:avLst>
            </a:prstGeom>
            <a:solidFill>
              <a:srgbClr val="CBDCFD"/>
            </a:solidFill>
            <a:ln w="12700" algn="ctr">
              <a:solidFill>
                <a:srgbClr val="6E95B6"/>
              </a:solidFill>
              <a:round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eaLnBrk="1" hangingPunct="1"/>
              <a:r>
                <a:rPr lang="ko-KR" altLang="en-US" dirty="0">
                  <a:solidFill>
                    <a:srgbClr val="000000"/>
                  </a:solidFill>
                  <a:latin typeface="+mn-lt"/>
                </a:rPr>
                <a:t>강점 </a:t>
              </a:r>
              <a:r>
                <a:rPr lang="en-US" altLang="ko-KR" b="0" i="1" dirty="0">
                  <a:solidFill>
                    <a:srgbClr val="000000"/>
                  </a:solidFill>
                  <a:latin typeface="+mn-lt"/>
                  <a:ea typeface="견고딕" pitchFamily="18" charset="-127"/>
                </a:rPr>
                <a:t>(Strength)</a:t>
              </a:r>
            </a:p>
          </p:txBody>
        </p:sp>
        <p:sp>
          <p:nvSpPr>
            <p:cNvPr id="29" name="AutoShape 471"/>
            <p:cNvSpPr>
              <a:spLocks noChangeArrowheads="1"/>
            </p:cNvSpPr>
            <p:nvPr/>
          </p:nvSpPr>
          <p:spPr bwMode="auto">
            <a:xfrm>
              <a:off x="3968" y="2253"/>
              <a:ext cx="1179" cy="1677"/>
            </a:xfrm>
            <a:prstGeom prst="roundRect">
              <a:avLst>
                <a:gd name="adj" fmla="val 4718"/>
              </a:avLst>
            </a:prstGeom>
            <a:solidFill>
              <a:schemeClr val="bg1"/>
            </a:solidFill>
            <a:ln w="19050" algn="ctr">
              <a:solidFill>
                <a:srgbClr val="C0C9F6">
                  <a:alpha val="59999"/>
                </a:srgbClr>
              </a:solidFill>
              <a:round/>
              <a:headEnd/>
              <a:tailEnd/>
            </a:ln>
            <a:effectLst>
              <a:outerShdw dist="17961" dir="2700000" algn="ctr" rotWithShape="0">
                <a:srgbClr val="996600"/>
              </a:outerShdw>
            </a:effectLst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30" name="AutoShape 472"/>
            <p:cNvSpPr>
              <a:spLocks noChangeArrowheads="1"/>
            </p:cNvSpPr>
            <p:nvPr/>
          </p:nvSpPr>
          <p:spPr bwMode="auto">
            <a:xfrm>
              <a:off x="3991" y="2462"/>
              <a:ext cx="1137" cy="1442"/>
            </a:xfrm>
            <a:prstGeom prst="roundRect">
              <a:avLst>
                <a:gd name="adj" fmla="val 4181"/>
              </a:avLst>
            </a:prstGeom>
            <a:solidFill>
              <a:schemeClr val="bg1"/>
            </a:solidFill>
            <a:ln w="12700" algn="ctr">
              <a:solidFill>
                <a:srgbClr val="91AFC8"/>
              </a:solidFill>
              <a:round/>
              <a:headEnd/>
              <a:tailEnd/>
            </a:ln>
          </p:spPr>
          <p:txBody>
            <a:bodyPr wrap="none"/>
            <a:lstStyle>
              <a:lvl1pPr marL="2286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marL="0" indent="0">
                <a:lnSpc>
                  <a:spcPct val="200000"/>
                </a:lnSpc>
                <a:buClr>
                  <a:schemeClr val="hlink"/>
                </a:buClr>
              </a:pPr>
              <a:endParaRPr lang="en-US" altLang="ko-KR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indent="0">
                <a:lnSpc>
                  <a:spcPct val="200000"/>
                </a:lnSpc>
                <a:buClr>
                  <a:schemeClr val="hlink"/>
                </a:buClr>
              </a:pP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1. R.K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지원을 통한 품질 및 생산성 향상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,</a:t>
              </a:r>
            </a:p>
            <a:p>
              <a:pPr marL="0" indent="0">
                <a:lnSpc>
                  <a:spcPct val="200000"/>
                </a:lnSpc>
                <a:buClr>
                  <a:schemeClr val="hlink"/>
                </a:buClr>
              </a:pPr>
              <a:r>
                <a:rPr lang="ko-KR" altLang="en-US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원가 개선과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개발등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경쟁력 강화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</a:p>
            <a:p>
              <a:pPr eaLnBrk="1" hangingPunct="1">
                <a:lnSpc>
                  <a:spcPct val="200000"/>
                </a:lnSpc>
                <a:buClr>
                  <a:schemeClr val="hlink"/>
                </a:buClr>
              </a:pP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2</a:t>
              </a:r>
              <a:r>
                <a:rPr lang="en-US" altLang="ko-KR" sz="10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고품질 </a:t>
              </a:r>
              <a:r>
                <a:rPr lang="ko-KR" altLang="en-US" sz="1000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인덕션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전기 제품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의 적극적인 </a:t>
              </a:r>
              <a:endParaRPr lang="en-US" altLang="ko-KR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hangingPunct="1">
                <a:lnSpc>
                  <a:spcPct val="200000"/>
                </a:lnSpc>
                <a:buClr>
                  <a:schemeClr val="hlink"/>
                </a:buClr>
              </a:pPr>
              <a:r>
                <a:rPr lang="en-US" altLang="ko-KR" sz="1000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  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개발을 통해 영업 기회 확대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en-US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eaLnBrk="1" hangingPunct="1">
                <a:lnSpc>
                  <a:spcPct val="200000"/>
                </a:lnSpc>
                <a:buClr>
                  <a:schemeClr val="hlink"/>
                </a:buClr>
              </a:pP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3.  </a:t>
              </a:r>
              <a:r>
                <a:rPr lang="ko-KR" altLang="en-US" sz="1000" dirty="0" err="1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일본등</a:t>
              </a:r>
              <a:r>
                <a:rPr lang="ko-KR" altLang="en-US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해외 수출 품목 확대</a:t>
              </a:r>
              <a:r>
                <a:rPr lang="en-US" altLang="ko-KR" sz="1000" dirty="0" smtClean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.</a:t>
              </a:r>
              <a:endParaRPr lang="ko-KR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1" name="AutoShape 473"/>
            <p:cNvSpPr>
              <a:spLocks noChangeArrowheads="1"/>
            </p:cNvSpPr>
            <p:nvPr/>
          </p:nvSpPr>
          <p:spPr bwMode="auto">
            <a:xfrm>
              <a:off x="3991" y="2277"/>
              <a:ext cx="1137" cy="169"/>
            </a:xfrm>
            <a:prstGeom prst="roundRect">
              <a:avLst>
                <a:gd name="adj" fmla="val 26745"/>
              </a:avLst>
            </a:prstGeom>
            <a:solidFill>
              <a:srgbClr val="CBDCFD"/>
            </a:solidFill>
            <a:ln w="12700" algn="ctr">
              <a:solidFill>
                <a:srgbClr val="6E95B6"/>
              </a:solidFill>
              <a:round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latinLnBrk="0">
                <a:lnSpc>
                  <a:spcPct val="85000"/>
                </a:lnSpc>
              </a:pPr>
              <a:r>
                <a:rPr lang="en-US" altLang="ko-KR" sz="1400" i="1" dirty="0" smtClean="0">
                  <a:solidFill>
                    <a:srgbClr val="000000"/>
                  </a:solidFill>
                  <a:latin typeface="견고딕" pitchFamily="18" charset="-127"/>
                  <a:ea typeface="견고딕" pitchFamily="18" charset="-127"/>
                </a:rPr>
                <a:t>S O  </a:t>
              </a:r>
              <a:r>
                <a:rPr lang="ko-KR" altLang="en-US" sz="1400" dirty="0">
                  <a:solidFill>
                    <a:srgbClr val="000000"/>
                  </a:solidFill>
                  <a:latin typeface="굴림체" panose="020B0609000101010101" pitchFamily="49" charset="-127"/>
                </a:rPr>
                <a:t>전략</a:t>
              </a:r>
            </a:p>
          </p:txBody>
        </p:sp>
        <p:sp>
          <p:nvSpPr>
            <p:cNvPr id="32" name="AutoShape 526"/>
            <p:cNvSpPr>
              <a:spLocks noChangeArrowheads="1"/>
            </p:cNvSpPr>
            <p:nvPr/>
          </p:nvSpPr>
          <p:spPr bwMode="auto">
            <a:xfrm>
              <a:off x="622" y="3110"/>
              <a:ext cx="1532" cy="819"/>
            </a:xfrm>
            <a:prstGeom prst="roundRect">
              <a:avLst>
                <a:gd name="adj" fmla="val 4718"/>
              </a:avLst>
            </a:prstGeom>
            <a:solidFill>
              <a:schemeClr val="bg1"/>
            </a:solidFill>
            <a:ln w="19050" algn="ctr">
              <a:solidFill>
                <a:srgbClr val="C0C9F6">
                  <a:alpha val="59999"/>
                </a:srgbClr>
              </a:solidFill>
              <a:round/>
              <a:headEnd/>
              <a:tailEnd/>
            </a:ln>
            <a:effectLst>
              <a:outerShdw dist="17961" dir="2700000" algn="ctr" rotWithShape="0">
                <a:srgbClr val="996600"/>
              </a:outerShdw>
            </a:effectLst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33" name="AutoShape 527"/>
            <p:cNvSpPr>
              <a:spLocks noChangeArrowheads="1"/>
            </p:cNvSpPr>
            <p:nvPr/>
          </p:nvSpPr>
          <p:spPr bwMode="auto">
            <a:xfrm>
              <a:off x="653" y="3320"/>
              <a:ext cx="1475" cy="584"/>
            </a:xfrm>
            <a:prstGeom prst="roundRect">
              <a:avLst>
                <a:gd name="adj" fmla="val 7292"/>
              </a:avLst>
            </a:prstGeom>
            <a:solidFill>
              <a:schemeClr val="bg1"/>
            </a:solidFill>
            <a:ln w="12700" algn="ctr">
              <a:solidFill>
                <a:srgbClr val="91AFC8"/>
              </a:solidFill>
              <a:round/>
              <a:headEnd/>
              <a:tailEnd/>
            </a:ln>
          </p:spPr>
          <p:txBody>
            <a:bodyPr wrap="none" anchor="ctr"/>
            <a:lstStyle>
              <a:lvl1pPr marL="2286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>
                  <a:latin typeface="+mn-lt"/>
                  <a:cs typeface="Tahoma" panose="020B0604030504040204" pitchFamily="34" charset="0"/>
                </a:rPr>
                <a:t>기술개발 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기간이 오래 걸림</a:t>
              </a:r>
              <a:endParaRPr lang="en-US" altLang="ko-KR" sz="1100" dirty="0">
                <a:latin typeface="+mn-lt"/>
                <a:cs typeface="Tahoma" panose="020B0604030504040204" pitchFamily="34" charset="0"/>
              </a:endParaRPr>
            </a:p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>
                  <a:latin typeface="+mn-lt"/>
                  <a:cs typeface="Tahoma" panose="020B0604030504040204" pitchFamily="34" charset="0"/>
                </a:rPr>
                <a:t>자체 기술인력 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부족</a:t>
              </a:r>
              <a:endParaRPr lang="en-US" altLang="ko-KR" sz="1100" dirty="0" smtClean="0">
                <a:latin typeface="+mn-lt"/>
                <a:cs typeface="Tahoma" panose="020B0604030504040204" pitchFamily="34" charset="0"/>
              </a:endParaRPr>
            </a:p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자체 영업력 열세</a:t>
              </a:r>
              <a:endParaRPr lang="ko-KR" altLang="en-US" sz="1100" dirty="0">
                <a:latin typeface="+mn-lt"/>
                <a:cs typeface="Tahoma" panose="020B0604030504040204" pitchFamily="34" charset="0"/>
              </a:endParaRPr>
            </a:p>
          </p:txBody>
        </p:sp>
        <p:sp>
          <p:nvSpPr>
            <p:cNvPr id="34" name="AutoShape 528"/>
            <p:cNvSpPr>
              <a:spLocks noChangeArrowheads="1"/>
            </p:cNvSpPr>
            <p:nvPr/>
          </p:nvSpPr>
          <p:spPr bwMode="auto">
            <a:xfrm>
              <a:off x="653" y="3134"/>
              <a:ext cx="1476" cy="171"/>
            </a:xfrm>
            <a:prstGeom prst="roundRect">
              <a:avLst>
                <a:gd name="adj" fmla="val 16292"/>
              </a:avLst>
            </a:prstGeom>
            <a:solidFill>
              <a:srgbClr val="CBDCFD"/>
            </a:solidFill>
            <a:ln w="12700" algn="ctr">
              <a:solidFill>
                <a:srgbClr val="6E95B6"/>
              </a:solidFill>
              <a:round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latinLnBrk="0">
                <a:lnSpc>
                  <a:spcPct val="85000"/>
                </a:lnSpc>
              </a:pPr>
              <a:r>
                <a:rPr lang="ko-KR" altLang="en-US" dirty="0">
                  <a:solidFill>
                    <a:srgbClr val="000000"/>
                  </a:solidFill>
                  <a:latin typeface="+mn-lt"/>
                </a:rPr>
                <a:t>약점</a:t>
              </a:r>
              <a:r>
                <a:rPr lang="ko-KR" altLang="en-US" b="0" dirty="0">
                  <a:solidFill>
                    <a:srgbClr val="000000"/>
                  </a:solidFill>
                  <a:latin typeface="+mn-lt"/>
                </a:rPr>
                <a:t> </a:t>
              </a:r>
              <a:r>
                <a:rPr lang="en-US" altLang="ko-KR" b="0" i="1" dirty="0">
                  <a:solidFill>
                    <a:srgbClr val="000000"/>
                  </a:solidFill>
                  <a:latin typeface="+mn-lt"/>
                  <a:ea typeface="견고딕" pitchFamily="18" charset="-127"/>
                </a:rPr>
                <a:t>(Weakness)</a:t>
              </a:r>
            </a:p>
          </p:txBody>
        </p:sp>
        <p:sp>
          <p:nvSpPr>
            <p:cNvPr id="35" name="AutoShape 509"/>
            <p:cNvSpPr>
              <a:spLocks noChangeArrowheads="1"/>
            </p:cNvSpPr>
            <p:nvPr/>
          </p:nvSpPr>
          <p:spPr bwMode="auto">
            <a:xfrm>
              <a:off x="2200" y="2253"/>
              <a:ext cx="1532" cy="819"/>
            </a:xfrm>
            <a:prstGeom prst="roundRect">
              <a:avLst>
                <a:gd name="adj" fmla="val 4718"/>
              </a:avLst>
            </a:prstGeom>
            <a:solidFill>
              <a:schemeClr val="bg1"/>
            </a:solidFill>
            <a:ln w="19050" algn="ctr">
              <a:solidFill>
                <a:srgbClr val="C0C9F6">
                  <a:alpha val="59999"/>
                </a:srgbClr>
              </a:solidFill>
              <a:round/>
              <a:headEnd/>
              <a:tailEnd/>
            </a:ln>
            <a:effectLst>
              <a:outerShdw dist="17961" dir="2700000" algn="ctr" rotWithShape="0">
                <a:srgbClr val="996600"/>
              </a:outerShdw>
            </a:effectLst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36" name="AutoShape 510"/>
            <p:cNvSpPr>
              <a:spLocks noChangeArrowheads="1"/>
            </p:cNvSpPr>
            <p:nvPr/>
          </p:nvSpPr>
          <p:spPr bwMode="auto">
            <a:xfrm>
              <a:off x="2231" y="2462"/>
              <a:ext cx="1475" cy="584"/>
            </a:xfrm>
            <a:prstGeom prst="roundRect">
              <a:avLst>
                <a:gd name="adj" fmla="val 7292"/>
              </a:avLst>
            </a:prstGeom>
            <a:solidFill>
              <a:schemeClr val="bg1"/>
            </a:solidFill>
            <a:ln w="12700" algn="ctr">
              <a:solidFill>
                <a:srgbClr val="91AFC8"/>
              </a:solidFill>
              <a:round/>
              <a:headEnd/>
              <a:tailEnd/>
            </a:ln>
          </p:spPr>
          <p:txBody>
            <a:bodyPr wrap="none" anchor="ctr"/>
            <a:lstStyle>
              <a:lvl1pPr marL="2286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 smtClean="0">
                  <a:latin typeface="+mn-lt"/>
                </a:rPr>
                <a:t>조달시장 확대</a:t>
              </a:r>
              <a:r>
                <a:rPr lang="en-US" altLang="ko-KR" sz="1100" dirty="0" smtClean="0">
                  <a:latin typeface="+mn-lt"/>
                </a:rPr>
                <a:t>(GAS -&gt; </a:t>
              </a:r>
              <a:r>
                <a:rPr lang="ko-KR" altLang="en-US" sz="1100" dirty="0" err="1" smtClean="0">
                  <a:latin typeface="+mn-lt"/>
                </a:rPr>
                <a:t>인덕션</a:t>
              </a:r>
              <a:r>
                <a:rPr lang="en-US" altLang="ko-KR" sz="1100" dirty="0" smtClean="0">
                  <a:latin typeface="+mn-lt"/>
                </a:rPr>
                <a:t>)</a:t>
              </a:r>
            </a:p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 err="1" smtClean="0">
                  <a:latin typeface="+mn-lt"/>
                </a:rPr>
                <a:t>일본등</a:t>
              </a:r>
              <a:r>
                <a:rPr lang="ko-KR" altLang="en-US" sz="1100" dirty="0" smtClean="0">
                  <a:latin typeface="+mn-lt"/>
                </a:rPr>
                <a:t> 수출시장 진출</a:t>
              </a:r>
              <a:endParaRPr lang="en-US" altLang="ko-KR" sz="1100" dirty="0">
                <a:latin typeface="+mn-lt"/>
              </a:endParaRPr>
            </a:p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en-US" altLang="ko-KR" sz="1100" dirty="0" smtClean="0">
                  <a:latin typeface="+mn-lt"/>
                </a:rPr>
                <a:t>Laser</a:t>
              </a:r>
              <a:r>
                <a:rPr lang="ko-KR" altLang="en-US" sz="1100" dirty="0" smtClean="0">
                  <a:latin typeface="+mn-lt"/>
                </a:rPr>
                <a:t>등 용접 설비 확충으로 생산성 </a:t>
              </a:r>
              <a:r>
                <a:rPr lang="en-US" altLang="ko-KR" sz="1100" dirty="0" smtClean="0">
                  <a:latin typeface="+mn-lt"/>
                </a:rPr>
                <a:t>UP</a:t>
              </a:r>
              <a:endParaRPr lang="ko-KR" altLang="en-US" sz="1100" dirty="0">
                <a:latin typeface="+mn-lt"/>
              </a:endParaRPr>
            </a:p>
          </p:txBody>
        </p:sp>
        <p:sp>
          <p:nvSpPr>
            <p:cNvPr id="37" name="AutoShape 511"/>
            <p:cNvSpPr>
              <a:spLocks noChangeArrowheads="1"/>
            </p:cNvSpPr>
            <p:nvPr/>
          </p:nvSpPr>
          <p:spPr bwMode="auto">
            <a:xfrm>
              <a:off x="2231" y="2277"/>
              <a:ext cx="1476" cy="170"/>
            </a:xfrm>
            <a:prstGeom prst="roundRect">
              <a:avLst>
                <a:gd name="adj" fmla="val 16292"/>
              </a:avLst>
            </a:prstGeom>
            <a:solidFill>
              <a:srgbClr val="CBDCFD"/>
            </a:solidFill>
            <a:ln w="12700" algn="ctr">
              <a:solidFill>
                <a:srgbClr val="6E95B6"/>
              </a:solidFill>
              <a:round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latinLnBrk="0">
                <a:lnSpc>
                  <a:spcPct val="85000"/>
                </a:lnSpc>
              </a:pPr>
              <a:r>
                <a:rPr lang="ko-KR" altLang="en-US">
                  <a:solidFill>
                    <a:srgbClr val="000000"/>
                  </a:solidFill>
                  <a:latin typeface="굴림체" panose="020B0609000101010101" pitchFamily="49" charset="-127"/>
                </a:rPr>
                <a:t>기회</a:t>
              </a:r>
              <a:r>
                <a:rPr lang="ko-KR" altLang="en-US" b="0">
                  <a:solidFill>
                    <a:srgbClr val="000000"/>
                  </a:solidFill>
                  <a:latin typeface="굴림체" panose="020B0609000101010101" pitchFamily="49" charset="-127"/>
                </a:rPr>
                <a:t> </a:t>
              </a:r>
              <a:r>
                <a:rPr lang="en-US" altLang="ko-KR" b="0" i="1">
                  <a:solidFill>
                    <a:srgbClr val="000000"/>
                  </a:solidFill>
                  <a:latin typeface="견고딕" pitchFamily="18" charset="-127"/>
                  <a:ea typeface="견고딕" pitchFamily="18" charset="-127"/>
                </a:rPr>
                <a:t>(Opportunity)</a:t>
              </a:r>
            </a:p>
          </p:txBody>
        </p:sp>
        <p:sp>
          <p:nvSpPr>
            <p:cNvPr id="38" name="AutoShape 530"/>
            <p:cNvSpPr>
              <a:spLocks noChangeArrowheads="1"/>
            </p:cNvSpPr>
            <p:nvPr/>
          </p:nvSpPr>
          <p:spPr bwMode="auto">
            <a:xfrm>
              <a:off x="2200" y="3110"/>
              <a:ext cx="1532" cy="819"/>
            </a:xfrm>
            <a:prstGeom prst="roundRect">
              <a:avLst>
                <a:gd name="adj" fmla="val 4718"/>
              </a:avLst>
            </a:prstGeom>
            <a:solidFill>
              <a:schemeClr val="bg1"/>
            </a:solidFill>
            <a:ln w="19050" algn="ctr">
              <a:solidFill>
                <a:srgbClr val="C0C9F6">
                  <a:alpha val="59999"/>
                </a:srgbClr>
              </a:solidFill>
              <a:round/>
              <a:headEnd/>
              <a:tailEnd/>
            </a:ln>
            <a:effectLst>
              <a:outerShdw dist="17961" dir="2700000" algn="ctr" rotWithShape="0">
                <a:srgbClr val="996600"/>
              </a:outerShdw>
            </a:effectLst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/>
              <a:endParaRPr lang="ko-KR" altLang="en-US"/>
            </a:p>
          </p:txBody>
        </p:sp>
        <p:sp>
          <p:nvSpPr>
            <p:cNvPr id="39" name="AutoShape 531"/>
            <p:cNvSpPr>
              <a:spLocks noChangeArrowheads="1"/>
            </p:cNvSpPr>
            <p:nvPr/>
          </p:nvSpPr>
          <p:spPr bwMode="auto">
            <a:xfrm>
              <a:off x="2231" y="3320"/>
              <a:ext cx="1475" cy="584"/>
            </a:xfrm>
            <a:prstGeom prst="roundRect">
              <a:avLst>
                <a:gd name="adj" fmla="val 7292"/>
              </a:avLst>
            </a:prstGeom>
            <a:solidFill>
              <a:schemeClr val="bg1"/>
            </a:solidFill>
            <a:ln w="12700" algn="ctr">
              <a:solidFill>
                <a:srgbClr val="91AFC8"/>
              </a:solidFill>
              <a:round/>
              <a:headEnd/>
              <a:tailEnd/>
            </a:ln>
          </p:spPr>
          <p:txBody>
            <a:bodyPr wrap="none" anchor="ctr"/>
            <a:lstStyle>
              <a:lvl1pPr marL="2286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>
                  <a:latin typeface="+mn-lt"/>
                  <a:cs typeface="Tahoma" panose="020B0604030504040204" pitchFamily="34" charset="0"/>
                </a:rPr>
                <a:t>경쟁업체의 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상승세</a:t>
              </a: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(</a:t>
              </a:r>
              <a:r>
                <a:rPr lang="ko-KR" altLang="en-US" sz="1100" dirty="0" err="1" smtClean="0">
                  <a:latin typeface="+mn-lt"/>
                  <a:cs typeface="Tahoma" panose="020B0604030504040204" pitchFamily="34" charset="0"/>
                </a:rPr>
                <a:t>인덕션</a:t>
              </a: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)</a:t>
              </a:r>
              <a:endParaRPr lang="en-US" altLang="ko-KR" sz="1100" dirty="0">
                <a:latin typeface="+mn-lt"/>
                <a:cs typeface="Tahoma" panose="020B0604030504040204" pitchFamily="34" charset="0"/>
              </a:endParaRPr>
            </a:p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>
                  <a:latin typeface="+mn-lt"/>
                  <a:cs typeface="Tahoma" panose="020B0604030504040204" pitchFamily="34" charset="0"/>
                </a:rPr>
                <a:t>기술의 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평준화</a:t>
              </a:r>
              <a:endParaRPr lang="en-US" altLang="ko-KR" sz="1100" dirty="0" smtClean="0">
                <a:latin typeface="+mn-lt"/>
                <a:cs typeface="Tahoma" panose="020B0604030504040204" pitchFamily="34" charset="0"/>
              </a:endParaRPr>
            </a:p>
            <a:p>
              <a:pPr eaLnBrk="1" hangingPunct="1">
                <a:lnSpc>
                  <a:spcPct val="150000"/>
                </a:lnSpc>
                <a:buFontTx/>
                <a:buAutoNum type="arabicPeriod"/>
              </a:pP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조달시장</a:t>
              </a: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(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교육부 예산</a:t>
              </a:r>
              <a:r>
                <a:rPr lang="en-US" altLang="ko-KR" sz="1100" dirty="0" smtClean="0">
                  <a:latin typeface="+mn-lt"/>
                  <a:cs typeface="Tahoma" panose="020B0604030504040204" pitchFamily="34" charset="0"/>
                </a:rPr>
                <a:t>) </a:t>
              </a:r>
              <a:r>
                <a:rPr lang="ko-KR" altLang="en-US" sz="1100" dirty="0" smtClean="0">
                  <a:latin typeface="+mn-lt"/>
                  <a:cs typeface="Tahoma" panose="020B0604030504040204" pitchFamily="34" charset="0"/>
                </a:rPr>
                <a:t>예산 축소</a:t>
              </a:r>
              <a:endParaRPr lang="ko-KR" altLang="en-US" sz="1100" dirty="0">
                <a:latin typeface="+mn-lt"/>
                <a:cs typeface="Tahoma" panose="020B0604030504040204" pitchFamily="34" charset="0"/>
              </a:endParaRPr>
            </a:p>
          </p:txBody>
        </p:sp>
        <p:sp>
          <p:nvSpPr>
            <p:cNvPr id="40" name="AutoShape 532"/>
            <p:cNvSpPr>
              <a:spLocks noChangeArrowheads="1"/>
            </p:cNvSpPr>
            <p:nvPr/>
          </p:nvSpPr>
          <p:spPr bwMode="auto">
            <a:xfrm>
              <a:off x="2231" y="3135"/>
              <a:ext cx="1476" cy="170"/>
            </a:xfrm>
            <a:prstGeom prst="roundRect">
              <a:avLst>
                <a:gd name="adj" fmla="val 16292"/>
              </a:avLst>
            </a:prstGeom>
            <a:solidFill>
              <a:srgbClr val="CBDCFD"/>
            </a:solidFill>
            <a:ln w="12700" algn="ctr">
              <a:solidFill>
                <a:srgbClr val="6E95B6"/>
              </a:solidFill>
              <a:round/>
              <a:headEnd/>
              <a:tailEnd/>
            </a:ln>
          </p:spPr>
          <p:txBody>
            <a:bodyPr wrap="none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algn="ctr" latinLnBrk="0">
                <a:lnSpc>
                  <a:spcPct val="85000"/>
                </a:lnSpc>
              </a:pPr>
              <a:r>
                <a:rPr lang="ko-KR" altLang="en-US" dirty="0">
                  <a:solidFill>
                    <a:srgbClr val="000000"/>
                  </a:solidFill>
                  <a:latin typeface="+mn-lt"/>
                </a:rPr>
                <a:t>위협</a:t>
              </a:r>
              <a:r>
                <a:rPr lang="ko-KR" altLang="en-US" b="0" dirty="0">
                  <a:solidFill>
                    <a:srgbClr val="000000"/>
                  </a:solidFill>
                  <a:latin typeface="+mn-lt"/>
                </a:rPr>
                <a:t> </a:t>
              </a:r>
              <a:r>
                <a:rPr lang="en-US" altLang="ko-KR" b="0" i="1" dirty="0">
                  <a:solidFill>
                    <a:srgbClr val="000000"/>
                  </a:solidFill>
                  <a:latin typeface="+mn-lt"/>
                  <a:ea typeface="견고딕" pitchFamily="18" charset="-127"/>
                </a:rPr>
                <a:t>(Threat)</a:t>
              </a:r>
            </a:p>
          </p:txBody>
        </p:sp>
        <p:sp>
          <p:nvSpPr>
            <p:cNvPr id="41" name="AutoShape 545"/>
            <p:cNvSpPr>
              <a:spLocks noChangeArrowheads="1"/>
            </p:cNvSpPr>
            <p:nvPr/>
          </p:nvSpPr>
          <p:spPr bwMode="auto">
            <a:xfrm>
              <a:off x="612" y="2024"/>
              <a:ext cx="1222" cy="182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chemeClr val="accent1">
                    <a:lumMod val="40000"/>
                    <a:lumOff val="60000"/>
                  </a:schemeClr>
                </a:gs>
                <a:gs pos="100000">
                  <a:srgbClr val="ACE3A5"/>
                </a:gs>
              </a:gsLst>
              <a:lin ang="5400000" scaled="1"/>
            </a:gradFill>
            <a:ln w="19050" algn="ctr">
              <a:solidFill>
                <a:srgbClr val="ACE3A5">
                  <a:alpha val="59999"/>
                </a:srgbClr>
              </a:solidFill>
              <a:round/>
              <a:headEnd/>
              <a:tailEnd/>
            </a:ln>
            <a:effectLst>
              <a:outerShdw dist="17961" dir="2700000" algn="ctr" rotWithShape="0">
                <a:srgbClr val="349C3E"/>
              </a:outerShdw>
            </a:effectLst>
          </p:spPr>
          <p:txBody>
            <a:bodyPr wrap="none" lIns="90000" anchor="ctr"/>
            <a:lstStyle>
              <a:lvl1pPr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1pPr>
              <a:lvl2pPr marL="742950" indent="-28575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2pPr>
              <a:lvl3pPr marL="11430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3pPr>
              <a:lvl4pPr marL="16002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4pPr>
              <a:lvl5pPr marL="2057400" indent="-228600" latinLnBrk="1"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1200" b="1">
                  <a:solidFill>
                    <a:schemeClr val="tx2"/>
                  </a:solidFill>
                  <a:latin typeface="Tahoma" panose="020B0604030504040204" pitchFamily="34" charset="0"/>
                  <a:ea typeface="굴림체" panose="020B0609000101010101" pitchFamily="49" charset="-127"/>
                </a:defRPr>
              </a:lvl9pPr>
            </a:lstStyle>
            <a:p>
              <a:pPr eaLnBrk="1" hangingPunct="1">
                <a:buFontTx/>
                <a:buChar char="•"/>
              </a:pPr>
              <a:r>
                <a:rPr lang="en-US" altLang="ko-KR" sz="1400" dirty="0">
                  <a:solidFill>
                    <a:schemeClr val="tx1"/>
                  </a:solidFill>
                  <a:latin typeface="견고딕" pitchFamily="18" charset="-127"/>
                  <a:ea typeface="견고딕" pitchFamily="18" charset="-127"/>
                </a:rPr>
                <a:t> </a:t>
              </a:r>
              <a:r>
                <a:rPr lang="en-US" altLang="ko-KR" sz="1400" b="0" dirty="0">
                  <a:solidFill>
                    <a:schemeClr val="tx1"/>
                  </a:solidFill>
                  <a:latin typeface="+mn-lt"/>
                  <a:ea typeface="견고딕" pitchFamily="18" charset="-127"/>
                </a:rPr>
                <a:t>SWOT</a:t>
              </a:r>
              <a:r>
                <a:rPr lang="en-US" altLang="ko-KR" sz="1400" dirty="0">
                  <a:solidFill>
                    <a:schemeClr val="tx1"/>
                  </a:solidFill>
                  <a:latin typeface="+mn-lt"/>
                </a:rPr>
                <a:t> </a:t>
              </a:r>
              <a:r>
                <a:rPr lang="ko-KR" altLang="en-US" sz="1400" dirty="0">
                  <a:solidFill>
                    <a:schemeClr val="tx1"/>
                  </a:solidFill>
                  <a:latin typeface="+mn-lt"/>
                </a:rPr>
                <a:t>분석</a:t>
              </a:r>
              <a:r>
                <a:rPr lang="en-US" altLang="ko-KR" sz="1400" dirty="0">
                  <a:solidFill>
                    <a:schemeClr val="tx1"/>
                  </a:solidFill>
                  <a:latin typeface="+mn-lt"/>
                </a:rPr>
                <a:t>/</a:t>
              </a:r>
              <a:r>
                <a:rPr lang="ko-KR" altLang="en-US" sz="1400" dirty="0">
                  <a:solidFill>
                    <a:schemeClr val="tx1"/>
                  </a:solidFill>
                  <a:latin typeface="+mn-lt"/>
                </a:rPr>
                <a:t>전략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8377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841B6213-DB8A-4EC7-A703-D1284C4B7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dirty="0"/>
              <a:t>Company Name</a:t>
            </a:r>
            <a:r>
              <a:rPr lang="ko-KR" altLang="en-US" dirty="0"/>
              <a:t> </a:t>
            </a:r>
            <a:fld id="{1D7659B1-32F7-4523-A338-2B9E60A50144}" type="slidenum">
              <a:rPr lang="ko-KR" altLang="en-US" smtClean="0"/>
              <a:pPr/>
              <a:t>26</a:t>
            </a:fld>
            <a:endParaRPr lang="ko-KR" altLang="en-US" dirty="0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4DD897F1-83BE-4C74-A785-CD89CD254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856" y="351236"/>
            <a:ext cx="10515600" cy="613965"/>
          </a:xfrm>
        </p:spPr>
        <p:txBody>
          <a:bodyPr/>
          <a:lstStyle/>
          <a:p>
            <a:r>
              <a:rPr lang="ko-KR" altLang="en-US" dirty="0" smtClean="0"/>
              <a:t>기술</a:t>
            </a:r>
            <a:r>
              <a:rPr lang="en-US" altLang="ko-KR" dirty="0" smtClean="0"/>
              <a:t> </a:t>
            </a:r>
            <a:r>
              <a:rPr lang="ko-KR" altLang="en-US" dirty="0" smtClean="0"/>
              <a:t>개발 </a:t>
            </a:r>
            <a:r>
              <a:rPr lang="ko-KR" altLang="en-US" sz="2000" dirty="0" smtClean="0"/>
              <a:t>및</a:t>
            </a:r>
            <a:r>
              <a:rPr lang="ko-KR" altLang="en-US" dirty="0" smtClean="0"/>
              <a:t> 수출 계획</a:t>
            </a:r>
            <a:endParaRPr lang="ko-KR" altLang="en-US" sz="2000" dirty="0"/>
          </a:p>
        </p:txBody>
      </p:sp>
      <p:pic>
        <p:nvPicPr>
          <p:cNvPr id="25" name="그림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0661" y="419101"/>
            <a:ext cx="1385888" cy="209550"/>
          </a:xfrm>
          <a:prstGeom prst="rect">
            <a:avLst/>
          </a:prstGeom>
        </p:spPr>
      </p:pic>
      <p:sp>
        <p:nvSpPr>
          <p:cNvPr id="56" name="AutoShape 33"/>
          <p:cNvSpPr>
            <a:spLocks noChangeArrowheads="1"/>
          </p:cNvSpPr>
          <p:nvPr/>
        </p:nvSpPr>
        <p:spPr bwMode="auto">
          <a:xfrm>
            <a:off x="2370932" y="1285075"/>
            <a:ext cx="8969429" cy="288925"/>
          </a:xfrm>
          <a:prstGeom prst="roundRect">
            <a:avLst>
              <a:gd name="adj" fmla="val 0"/>
            </a:avLst>
          </a:prstGeom>
          <a:solidFill>
            <a:srgbClr val="FFFFCC"/>
          </a:solidFill>
          <a:ln>
            <a:noFill/>
          </a:ln>
          <a:extLs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0000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eaLnBrk="1" hangingPunct="1">
              <a:buFontTx/>
              <a:buChar char="•"/>
            </a:pPr>
            <a:endParaRPr lang="ko-KR" altLang="ko-KR" sz="1400">
              <a:solidFill>
                <a:schemeClr val="tx1"/>
              </a:solidFill>
              <a:latin typeface="굴림체" panose="020B0609000101010101" pitchFamily="49" charset="-127"/>
            </a:endParaRPr>
          </a:p>
        </p:txBody>
      </p:sp>
      <p:sp>
        <p:nvSpPr>
          <p:cNvPr id="57" name="AutoShape 35"/>
          <p:cNvSpPr>
            <a:spLocks noChangeArrowheads="1"/>
          </p:cNvSpPr>
          <p:nvPr/>
        </p:nvSpPr>
        <p:spPr bwMode="auto">
          <a:xfrm>
            <a:off x="881856" y="1270787"/>
            <a:ext cx="2584913" cy="288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rgbClr val="ACE3A5"/>
              </a:gs>
            </a:gsLst>
            <a:lin ang="5400000" scaled="1"/>
          </a:gradFill>
          <a:ln w="19050" algn="ctr">
            <a:solidFill>
              <a:srgbClr val="ACE3A5">
                <a:alpha val="59999"/>
              </a:srgbClr>
            </a:solidFill>
            <a:round/>
            <a:headEnd/>
            <a:tailEnd/>
          </a:ln>
          <a:effectLst>
            <a:outerShdw dist="17961" dir="2700000" algn="ctr" rotWithShape="0">
              <a:srgbClr val="349C3E"/>
            </a:outerShdw>
          </a:effectLst>
        </p:spPr>
        <p:txBody>
          <a:bodyPr wrap="none" lIns="90000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eaLnBrk="1" hangingPunct="1">
              <a:buFontTx/>
              <a:buChar char="•"/>
            </a:pPr>
            <a:r>
              <a:rPr lang="en-US" altLang="ko-KR" sz="1400" dirty="0">
                <a:solidFill>
                  <a:schemeClr val="tx1"/>
                </a:solidFill>
                <a:latin typeface="굴림체" panose="020B0609000101010101" pitchFamily="49" charset="-127"/>
              </a:rPr>
              <a:t> </a:t>
            </a:r>
            <a:r>
              <a:rPr lang="ko-KR" altLang="en-US" sz="14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기술개발 및 </a:t>
            </a:r>
            <a:r>
              <a:rPr lang="ko-KR" altLang="en-US" sz="14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수출계획</a:t>
            </a:r>
            <a:endParaRPr lang="ko-KR" altLang="en-US" sz="14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8" name="AutoShape 36"/>
          <p:cNvSpPr>
            <a:spLocks noChangeArrowheads="1"/>
          </p:cNvSpPr>
          <p:nvPr/>
        </p:nvSpPr>
        <p:spPr bwMode="auto">
          <a:xfrm>
            <a:off x="4064794" y="1805518"/>
            <a:ext cx="7275567" cy="1328195"/>
          </a:xfrm>
          <a:prstGeom prst="roundRect">
            <a:avLst>
              <a:gd name="adj" fmla="val 2514"/>
            </a:avLst>
          </a:prstGeom>
          <a:gradFill rotWithShape="1">
            <a:gsLst>
              <a:gs pos="0">
                <a:schemeClr val="bg1"/>
              </a:gs>
              <a:gs pos="100000">
                <a:srgbClr val="D9ECFF"/>
              </a:gs>
            </a:gsLst>
            <a:lin ang="2700000" scaled="1"/>
          </a:gradFill>
          <a:ln w="19050" algn="ctr">
            <a:solidFill>
              <a:srgbClr val="82BC8D"/>
            </a:solidFill>
            <a:round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endParaRPr lang="ko-KR" altLang="ko-KR"/>
          </a:p>
        </p:txBody>
      </p:sp>
      <p:sp>
        <p:nvSpPr>
          <p:cNvPr id="59" name="AutoShape 37"/>
          <p:cNvSpPr>
            <a:spLocks noChangeArrowheads="1"/>
          </p:cNvSpPr>
          <p:nvPr/>
        </p:nvSpPr>
        <p:spPr bwMode="auto">
          <a:xfrm>
            <a:off x="4215002" y="1652508"/>
            <a:ext cx="1662381" cy="268287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/>
              </a:gs>
              <a:gs pos="100000">
                <a:srgbClr val="C1E0FF"/>
              </a:gs>
            </a:gsLst>
            <a:lin ang="5400000" scaled="1"/>
          </a:gradFill>
          <a:ln w="19050" algn="ctr">
            <a:solidFill>
              <a:srgbClr val="A8D0B0">
                <a:alpha val="59999"/>
              </a:srgbClr>
            </a:solidFill>
            <a:round/>
            <a:headEnd/>
            <a:tailEnd/>
          </a:ln>
          <a:effectLst>
            <a:outerShdw dist="17961" dir="2700000" algn="ctr" rotWithShape="0">
              <a:srgbClr val="996600"/>
            </a:outerShdw>
          </a:effectLst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ko-KR" altLang="en-US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기술개발</a:t>
            </a:r>
            <a:endParaRPr lang="ko-KR" altLang="en-US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0" name="Gear"/>
          <p:cNvSpPr>
            <a:spLocks noEditPoints="1" noChangeArrowheads="1"/>
          </p:cNvSpPr>
          <p:nvPr/>
        </p:nvSpPr>
        <p:spPr bwMode="auto">
          <a:xfrm>
            <a:off x="2176240" y="2493887"/>
            <a:ext cx="1348173" cy="1271949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361 w 21600"/>
              <a:gd name="T13" fmla="*/ 3973 h 21600"/>
              <a:gd name="T14" fmla="*/ 17854 w 21600"/>
              <a:gd name="T15" fmla="*/ 1762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9689" y="1725"/>
                </a:moveTo>
                <a:lnTo>
                  <a:pt x="10304" y="85"/>
                </a:lnTo>
                <a:lnTo>
                  <a:pt x="11637" y="85"/>
                </a:lnTo>
                <a:lnTo>
                  <a:pt x="12303" y="1777"/>
                </a:lnTo>
                <a:lnTo>
                  <a:pt x="13072" y="1931"/>
                </a:lnTo>
                <a:lnTo>
                  <a:pt x="14303" y="598"/>
                </a:lnTo>
                <a:lnTo>
                  <a:pt x="15533" y="1110"/>
                </a:lnTo>
                <a:lnTo>
                  <a:pt x="15584" y="2905"/>
                </a:lnTo>
                <a:lnTo>
                  <a:pt x="16405" y="3520"/>
                </a:lnTo>
                <a:lnTo>
                  <a:pt x="17891" y="2751"/>
                </a:lnTo>
                <a:lnTo>
                  <a:pt x="18917" y="3674"/>
                </a:lnTo>
                <a:lnTo>
                  <a:pt x="18199" y="5314"/>
                </a:lnTo>
                <a:lnTo>
                  <a:pt x="18763" y="6083"/>
                </a:lnTo>
                <a:lnTo>
                  <a:pt x="20403" y="6032"/>
                </a:lnTo>
                <a:lnTo>
                  <a:pt x="20865" y="7211"/>
                </a:lnTo>
                <a:lnTo>
                  <a:pt x="19737" y="8185"/>
                </a:lnTo>
                <a:lnTo>
                  <a:pt x="20096" y="9723"/>
                </a:lnTo>
                <a:lnTo>
                  <a:pt x="21634" y="10287"/>
                </a:lnTo>
                <a:lnTo>
                  <a:pt x="21582" y="11620"/>
                </a:lnTo>
                <a:lnTo>
                  <a:pt x="20147" y="12184"/>
                </a:lnTo>
                <a:lnTo>
                  <a:pt x="19942" y="13158"/>
                </a:lnTo>
                <a:lnTo>
                  <a:pt x="21070" y="14234"/>
                </a:lnTo>
                <a:lnTo>
                  <a:pt x="20608" y="15362"/>
                </a:lnTo>
                <a:lnTo>
                  <a:pt x="19019" y="15465"/>
                </a:lnTo>
                <a:lnTo>
                  <a:pt x="18404" y="16439"/>
                </a:lnTo>
                <a:lnTo>
                  <a:pt x="19122" y="17925"/>
                </a:lnTo>
                <a:lnTo>
                  <a:pt x="18096" y="18797"/>
                </a:lnTo>
                <a:lnTo>
                  <a:pt x="16763" y="18284"/>
                </a:lnTo>
                <a:lnTo>
                  <a:pt x="15431" y="19002"/>
                </a:lnTo>
                <a:lnTo>
                  <a:pt x="15277" y="20848"/>
                </a:lnTo>
                <a:lnTo>
                  <a:pt x="14149" y="21155"/>
                </a:lnTo>
                <a:lnTo>
                  <a:pt x="13021" y="19925"/>
                </a:lnTo>
                <a:lnTo>
                  <a:pt x="12252" y="20181"/>
                </a:lnTo>
                <a:lnTo>
                  <a:pt x="11739" y="21668"/>
                </a:lnTo>
                <a:lnTo>
                  <a:pt x="10201" y="21668"/>
                </a:lnTo>
                <a:lnTo>
                  <a:pt x="9740" y="20130"/>
                </a:lnTo>
                <a:lnTo>
                  <a:pt x="8253" y="19771"/>
                </a:lnTo>
                <a:lnTo>
                  <a:pt x="7125" y="21001"/>
                </a:lnTo>
                <a:lnTo>
                  <a:pt x="5895" y="20489"/>
                </a:lnTo>
                <a:lnTo>
                  <a:pt x="5946" y="18592"/>
                </a:lnTo>
                <a:lnTo>
                  <a:pt x="5177" y="18131"/>
                </a:lnTo>
                <a:lnTo>
                  <a:pt x="3383" y="18848"/>
                </a:lnTo>
                <a:lnTo>
                  <a:pt x="2614" y="17874"/>
                </a:lnTo>
                <a:lnTo>
                  <a:pt x="3383" y="16182"/>
                </a:lnTo>
                <a:lnTo>
                  <a:pt x="2922" y="15465"/>
                </a:lnTo>
                <a:lnTo>
                  <a:pt x="922" y="15516"/>
                </a:lnTo>
                <a:lnTo>
                  <a:pt x="512" y="14234"/>
                </a:lnTo>
                <a:lnTo>
                  <a:pt x="1948" y="12901"/>
                </a:lnTo>
                <a:lnTo>
                  <a:pt x="1896" y="12184"/>
                </a:lnTo>
                <a:lnTo>
                  <a:pt x="0" y="11415"/>
                </a:lnTo>
                <a:lnTo>
                  <a:pt x="51" y="10031"/>
                </a:lnTo>
                <a:lnTo>
                  <a:pt x="1948" y="9313"/>
                </a:lnTo>
                <a:lnTo>
                  <a:pt x="2101" y="8595"/>
                </a:lnTo>
                <a:lnTo>
                  <a:pt x="615" y="7160"/>
                </a:lnTo>
                <a:lnTo>
                  <a:pt x="1127" y="5878"/>
                </a:lnTo>
                <a:lnTo>
                  <a:pt x="3178" y="5981"/>
                </a:lnTo>
                <a:lnTo>
                  <a:pt x="3588" y="5417"/>
                </a:lnTo>
                <a:lnTo>
                  <a:pt x="2819" y="3520"/>
                </a:lnTo>
                <a:lnTo>
                  <a:pt x="3742" y="2597"/>
                </a:lnTo>
                <a:lnTo>
                  <a:pt x="5536" y="3417"/>
                </a:lnTo>
                <a:lnTo>
                  <a:pt x="6049" y="3058"/>
                </a:lnTo>
                <a:lnTo>
                  <a:pt x="6100" y="1264"/>
                </a:lnTo>
                <a:lnTo>
                  <a:pt x="7228" y="700"/>
                </a:lnTo>
                <a:lnTo>
                  <a:pt x="8510" y="2033"/>
                </a:lnTo>
                <a:lnTo>
                  <a:pt x="9689" y="1725"/>
                </a:lnTo>
                <a:close/>
                <a:moveTo>
                  <a:pt x="10817" y="14422"/>
                </a:moveTo>
                <a:lnTo>
                  <a:pt x="11175" y="14388"/>
                </a:lnTo>
                <a:lnTo>
                  <a:pt x="11534" y="14354"/>
                </a:lnTo>
                <a:lnTo>
                  <a:pt x="11893" y="14268"/>
                </a:lnTo>
                <a:lnTo>
                  <a:pt x="12218" y="14166"/>
                </a:lnTo>
                <a:lnTo>
                  <a:pt x="12508" y="13995"/>
                </a:lnTo>
                <a:lnTo>
                  <a:pt x="12816" y="13807"/>
                </a:lnTo>
                <a:lnTo>
                  <a:pt x="13106" y="13602"/>
                </a:lnTo>
                <a:lnTo>
                  <a:pt x="13329" y="13380"/>
                </a:lnTo>
                <a:lnTo>
                  <a:pt x="13568" y="13106"/>
                </a:lnTo>
                <a:lnTo>
                  <a:pt x="13790" y="12850"/>
                </a:lnTo>
                <a:lnTo>
                  <a:pt x="13961" y="12560"/>
                </a:lnTo>
                <a:lnTo>
                  <a:pt x="14115" y="12269"/>
                </a:lnTo>
                <a:lnTo>
                  <a:pt x="14217" y="11927"/>
                </a:lnTo>
                <a:lnTo>
                  <a:pt x="14320" y="11568"/>
                </a:lnTo>
                <a:lnTo>
                  <a:pt x="14388" y="11210"/>
                </a:lnTo>
                <a:lnTo>
                  <a:pt x="14388" y="10851"/>
                </a:lnTo>
                <a:lnTo>
                  <a:pt x="14388" y="10492"/>
                </a:lnTo>
                <a:lnTo>
                  <a:pt x="14320" y="10133"/>
                </a:lnTo>
                <a:lnTo>
                  <a:pt x="14217" y="9808"/>
                </a:lnTo>
                <a:lnTo>
                  <a:pt x="14115" y="9467"/>
                </a:lnTo>
                <a:lnTo>
                  <a:pt x="13961" y="9142"/>
                </a:lnTo>
                <a:lnTo>
                  <a:pt x="13790" y="8851"/>
                </a:lnTo>
                <a:lnTo>
                  <a:pt x="13568" y="8595"/>
                </a:lnTo>
                <a:lnTo>
                  <a:pt x="13329" y="8322"/>
                </a:lnTo>
                <a:lnTo>
                  <a:pt x="13106" y="8100"/>
                </a:lnTo>
                <a:lnTo>
                  <a:pt x="12816" y="7894"/>
                </a:lnTo>
                <a:lnTo>
                  <a:pt x="12508" y="7741"/>
                </a:lnTo>
                <a:lnTo>
                  <a:pt x="12218" y="7570"/>
                </a:lnTo>
                <a:lnTo>
                  <a:pt x="11893" y="7433"/>
                </a:lnTo>
                <a:lnTo>
                  <a:pt x="11534" y="7382"/>
                </a:lnTo>
                <a:lnTo>
                  <a:pt x="11175" y="7313"/>
                </a:lnTo>
                <a:lnTo>
                  <a:pt x="10817" y="7313"/>
                </a:lnTo>
                <a:lnTo>
                  <a:pt x="10441" y="7313"/>
                </a:lnTo>
                <a:lnTo>
                  <a:pt x="10082" y="7382"/>
                </a:lnTo>
                <a:lnTo>
                  <a:pt x="9757" y="7433"/>
                </a:lnTo>
                <a:lnTo>
                  <a:pt x="9432" y="7570"/>
                </a:lnTo>
                <a:lnTo>
                  <a:pt x="9142" y="7741"/>
                </a:lnTo>
                <a:lnTo>
                  <a:pt x="8834" y="7894"/>
                </a:lnTo>
                <a:lnTo>
                  <a:pt x="8544" y="8100"/>
                </a:lnTo>
                <a:lnTo>
                  <a:pt x="8287" y="8322"/>
                </a:lnTo>
                <a:lnTo>
                  <a:pt x="8048" y="8595"/>
                </a:lnTo>
                <a:lnTo>
                  <a:pt x="7860" y="8851"/>
                </a:lnTo>
                <a:lnTo>
                  <a:pt x="7689" y="9142"/>
                </a:lnTo>
                <a:lnTo>
                  <a:pt x="7536" y="9467"/>
                </a:lnTo>
                <a:lnTo>
                  <a:pt x="7399" y="9808"/>
                </a:lnTo>
                <a:lnTo>
                  <a:pt x="7331" y="10133"/>
                </a:lnTo>
                <a:lnTo>
                  <a:pt x="7262" y="10492"/>
                </a:lnTo>
                <a:lnTo>
                  <a:pt x="7262" y="10851"/>
                </a:lnTo>
                <a:lnTo>
                  <a:pt x="7262" y="11210"/>
                </a:lnTo>
                <a:lnTo>
                  <a:pt x="7331" y="11568"/>
                </a:lnTo>
                <a:lnTo>
                  <a:pt x="7399" y="11927"/>
                </a:lnTo>
                <a:lnTo>
                  <a:pt x="7536" y="12269"/>
                </a:lnTo>
                <a:lnTo>
                  <a:pt x="7689" y="12560"/>
                </a:lnTo>
                <a:lnTo>
                  <a:pt x="7860" y="12850"/>
                </a:lnTo>
                <a:lnTo>
                  <a:pt x="8048" y="13106"/>
                </a:lnTo>
                <a:lnTo>
                  <a:pt x="8287" y="13380"/>
                </a:lnTo>
                <a:lnTo>
                  <a:pt x="8544" y="13602"/>
                </a:lnTo>
                <a:lnTo>
                  <a:pt x="8834" y="13807"/>
                </a:lnTo>
                <a:lnTo>
                  <a:pt x="9142" y="13995"/>
                </a:lnTo>
                <a:lnTo>
                  <a:pt x="9432" y="14166"/>
                </a:lnTo>
                <a:lnTo>
                  <a:pt x="9757" y="14268"/>
                </a:lnTo>
                <a:lnTo>
                  <a:pt x="10082" y="14354"/>
                </a:lnTo>
                <a:lnTo>
                  <a:pt x="10441" y="14388"/>
                </a:lnTo>
                <a:lnTo>
                  <a:pt x="10817" y="14422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7C80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PerspectiveFront">
              <a:rot lat="20099975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FF7C80"/>
            </a:extrusionClr>
            <a:contourClr>
              <a:srgbClr val="FFFFFF"/>
            </a:contourClr>
          </a:sp3d>
        </p:spPr>
        <p:txBody>
          <a:bodyPr>
            <a:flatTx/>
          </a:bodyPr>
          <a:lstStyle/>
          <a:p>
            <a:endParaRPr lang="ko-KR" altLang="en-US"/>
          </a:p>
        </p:txBody>
      </p:sp>
      <p:sp>
        <p:nvSpPr>
          <p:cNvPr id="61" name="AutoShape 39"/>
          <p:cNvSpPr>
            <a:spLocks noEditPoints="1" noChangeArrowheads="1"/>
          </p:cNvSpPr>
          <p:nvPr/>
        </p:nvSpPr>
        <p:spPr bwMode="auto">
          <a:xfrm>
            <a:off x="728442" y="2917751"/>
            <a:ext cx="1611231" cy="1521620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384 w 21600"/>
              <a:gd name="T13" fmla="*/ 3963 h 21600"/>
              <a:gd name="T14" fmla="*/ 17853 w 21600"/>
              <a:gd name="T15" fmla="*/ 176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9689" y="1725"/>
                </a:moveTo>
                <a:lnTo>
                  <a:pt x="10304" y="85"/>
                </a:lnTo>
                <a:lnTo>
                  <a:pt x="11637" y="85"/>
                </a:lnTo>
                <a:lnTo>
                  <a:pt x="12303" y="1777"/>
                </a:lnTo>
                <a:lnTo>
                  <a:pt x="13072" y="1931"/>
                </a:lnTo>
                <a:lnTo>
                  <a:pt x="14303" y="598"/>
                </a:lnTo>
                <a:lnTo>
                  <a:pt x="15533" y="1110"/>
                </a:lnTo>
                <a:lnTo>
                  <a:pt x="15584" y="2905"/>
                </a:lnTo>
                <a:lnTo>
                  <a:pt x="16405" y="3520"/>
                </a:lnTo>
                <a:lnTo>
                  <a:pt x="17891" y="2751"/>
                </a:lnTo>
                <a:lnTo>
                  <a:pt x="18917" y="3674"/>
                </a:lnTo>
                <a:lnTo>
                  <a:pt x="18199" y="5314"/>
                </a:lnTo>
                <a:lnTo>
                  <a:pt x="18763" y="6083"/>
                </a:lnTo>
                <a:lnTo>
                  <a:pt x="20403" y="6032"/>
                </a:lnTo>
                <a:lnTo>
                  <a:pt x="20865" y="7211"/>
                </a:lnTo>
                <a:lnTo>
                  <a:pt x="19737" y="8185"/>
                </a:lnTo>
                <a:lnTo>
                  <a:pt x="20096" y="9723"/>
                </a:lnTo>
                <a:lnTo>
                  <a:pt x="21634" y="10287"/>
                </a:lnTo>
                <a:lnTo>
                  <a:pt x="21582" y="11620"/>
                </a:lnTo>
                <a:lnTo>
                  <a:pt x="20147" y="12184"/>
                </a:lnTo>
                <a:lnTo>
                  <a:pt x="19942" y="13158"/>
                </a:lnTo>
                <a:lnTo>
                  <a:pt x="21070" y="14234"/>
                </a:lnTo>
                <a:lnTo>
                  <a:pt x="20608" y="15362"/>
                </a:lnTo>
                <a:lnTo>
                  <a:pt x="19019" y="15465"/>
                </a:lnTo>
                <a:lnTo>
                  <a:pt x="18404" y="16439"/>
                </a:lnTo>
                <a:lnTo>
                  <a:pt x="19122" y="17925"/>
                </a:lnTo>
                <a:lnTo>
                  <a:pt x="18096" y="18797"/>
                </a:lnTo>
                <a:lnTo>
                  <a:pt x="16763" y="18284"/>
                </a:lnTo>
                <a:lnTo>
                  <a:pt x="15431" y="19002"/>
                </a:lnTo>
                <a:lnTo>
                  <a:pt x="15277" y="20848"/>
                </a:lnTo>
                <a:lnTo>
                  <a:pt x="14149" y="21155"/>
                </a:lnTo>
                <a:lnTo>
                  <a:pt x="13021" y="19925"/>
                </a:lnTo>
                <a:lnTo>
                  <a:pt x="12252" y="20181"/>
                </a:lnTo>
                <a:lnTo>
                  <a:pt x="11739" y="21668"/>
                </a:lnTo>
                <a:lnTo>
                  <a:pt x="10201" y="21668"/>
                </a:lnTo>
                <a:lnTo>
                  <a:pt x="9740" y="20130"/>
                </a:lnTo>
                <a:lnTo>
                  <a:pt x="8253" y="19771"/>
                </a:lnTo>
                <a:lnTo>
                  <a:pt x="7125" y="21001"/>
                </a:lnTo>
                <a:lnTo>
                  <a:pt x="5895" y="20489"/>
                </a:lnTo>
                <a:lnTo>
                  <a:pt x="5946" y="18592"/>
                </a:lnTo>
                <a:lnTo>
                  <a:pt x="5177" y="18131"/>
                </a:lnTo>
                <a:lnTo>
                  <a:pt x="3383" y="18848"/>
                </a:lnTo>
                <a:lnTo>
                  <a:pt x="2614" y="17874"/>
                </a:lnTo>
                <a:lnTo>
                  <a:pt x="3383" y="16182"/>
                </a:lnTo>
                <a:lnTo>
                  <a:pt x="2922" y="15465"/>
                </a:lnTo>
                <a:lnTo>
                  <a:pt x="922" y="15516"/>
                </a:lnTo>
                <a:lnTo>
                  <a:pt x="512" y="14234"/>
                </a:lnTo>
                <a:lnTo>
                  <a:pt x="1948" y="12901"/>
                </a:lnTo>
                <a:lnTo>
                  <a:pt x="1896" y="12184"/>
                </a:lnTo>
                <a:lnTo>
                  <a:pt x="0" y="11415"/>
                </a:lnTo>
                <a:lnTo>
                  <a:pt x="51" y="10031"/>
                </a:lnTo>
                <a:lnTo>
                  <a:pt x="1948" y="9313"/>
                </a:lnTo>
                <a:lnTo>
                  <a:pt x="2101" y="8595"/>
                </a:lnTo>
                <a:lnTo>
                  <a:pt x="615" y="7160"/>
                </a:lnTo>
                <a:lnTo>
                  <a:pt x="1127" y="5878"/>
                </a:lnTo>
                <a:lnTo>
                  <a:pt x="3178" y="5981"/>
                </a:lnTo>
                <a:lnTo>
                  <a:pt x="3588" y="5417"/>
                </a:lnTo>
                <a:lnTo>
                  <a:pt x="2819" y="3520"/>
                </a:lnTo>
                <a:lnTo>
                  <a:pt x="3742" y="2597"/>
                </a:lnTo>
                <a:lnTo>
                  <a:pt x="5536" y="3417"/>
                </a:lnTo>
                <a:lnTo>
                  <a:pt x="6049" y="3058"/>
                </a:lnTo>
                <a:lnTo>
                  <a:pt x="6100" y="1264"/>
                </a:lnTo>
                <a:lnTo>
                  <a:pt x="7228" y="700"/>
                </a:lnTo>
                <a:lnTo>
                  <a:pt x="8510" y="2033"/>
                </a:lnTo>
                <a:lnTo>
                  <a:pt x="9689" y="1725"/>
                </a:lnTo>
                <a:close/>
                <a:moveTo>
                  <a:pt x="10817" y="14422"/>
                </a:moveTo>
                <a:lnTo>
                  <a:pt x="11175" y="14388"/>
                </a:lnTo>
                <a:lnTo>
                  <a:pt x="11534" y="14354"/>
                </a:lnTo>
                <a:lnTo>
                  <a:pt x="11893" y="14268"/>
                </a:lnTo>
                <a:lnTo>
                  <a:pt x="12218" y="14166"/>
                </a:lnTo>
                <a:lnTo>
                  <a:pt x="12508" y="13995"/>
                </a:lnTo>
                <a:lnTo>
                  <a:pt x="12816" y="13807"/>
                </a:lnTo>
                <a:lnTo>
                  <a:pt x="13106" y="13602"/>
                </a:lnTo>
                <a:lnTo>
                  <a:pt x="13329" y="13380"/>
                </a:lnTo>
                <a:lnTo>
                  <a:pt x="13568" y="13106"/>
                </a:lnTo>
                <a:lnTo>
                  <a:pt x="13790" y="12850"/>
                </a:lnTo>
                <a:lnTo>
                  <a:pt x="13961" y="12560"/>
                </a:lnTo>
                <a:lnTo>
                  <a:pt x="14115" y="12269"/>
                </a:lnTo>
                <a:lnTo>
                  <a:pt x="14217" y="11927"/>
                </a:lnTo>
                <a:lnTo>
                  <a:pt x="14320" y="11568"/>
                </a:lnTo>
                <a:lnTo>
                  <a:pt x="14388" y="11210"/>
                </a:lnTo>
                <a:lnTo>
                  <a:pt x="14388" y="10851"/>
                </a:lnTo>
                <a:lnTo>
                  <a:pt x="14388" y="10492"/>
                </a:lnTo>
                <a:lnTo>
                  <a:pt x="14320" y="10133"/>
                </a:lnTo>
                <a:lnTo>
                  <a:pt x="14217" y="9808"/>
                </a:lnTo>
                <a:lnTo>
                  <a:pt x="14115" y="9467"/>
                </a:lnTo>
                <a:lnTo>
                  <a:pt x="13961" y="9142"/>
                </a:lnTo>
                <a:lnTo>
                  <a:pt x="13790" y="8851"/>
                </a:lnTo>
                <a:lnTo>
                  <a:pt x="13568" y="8595"/>
                </a:lnTo>
                <a:lnTo>
                  <a:pt x="13329" y="8322"/>
                </a:lnTo>
                <a:lnTo>
                  <a:pt x="13106" y="8100"/>
                </a:lnTo>
                <a:lnTo>
                  <a:pt x="12816" y="7894"/>
                </a:lnTo>
                <a:lnTo>
                  <a:pt x="12508" y="7741"/>
                </a:lnTo>
                <a:lnTo>
                  <a:pt x="12218" y="7570"/>
                </a:lnTo>
                <a:lnTo>
                  <a:pt x="11893" y="7433"/>
                </a:lnTo>
                <a:lnTo>
                  <a:pt x="11534" y="7382"/>
                </a:lnTo>
                <a:lnTo>
                  <a:pt x="11175" y="7313"/>
                </a:lnTo>
                <a:lnTo>
                  <a:pt x="10817" y="7313"/>
                </a:lnTo>
                <a:lnTo>
                  <a:pt x="10441" y="7313"/>
                </a:lnTo>
                <a:lnTo>
                  <a:pt x="10082" y="7382"/>
                </a:lnTo>
                <a:lnTo>
                  <a:pt x="9757" y="7433"/>
                </a:lnTo>
                <a:lnTo>
                  <a:pt x="9432" y="7570"/>
                </a:lnTo>
                <a:lnTo>
                  <a:pt x="9142" y="7741"/>
                </a:lnTo>
                <a:lnTo>
                  <a:pt x="8834" y="7894"/>
                </a:lnTo>
                <a:lnTo>
                  <a:pt x="8544" y="8100"/>
                </a:lnTo>
                <a:lnTo>
                  <a:pt x="8287" y="8322"/>
                </a:lnTo>
                <a:lnTo>
                  <a:pt x="8048" y="8595"/>
                </a:lnTo>
                <a:lnTo>
                  <a:pt x="7860" y="8851"/>
                </a:lnTo>
                <a:lnTo>
                  <a:pt x="7689" y="9142"/>
                </a:lnTo>
                <a:lnTo>
                  <a:pt x="7536" y="9467"/>
                </a:lnTo>
                <a:lnTo>
                  <a:pt x="7399" y="9808"/>
                </a:lnTo>
                <a:lnTo>
                  <a:pt x="7331" y="10133"/>
                </a:lnTo>
                <a:lnTo>
                  <a:pt x="7262" y="10492"/>
                </a:lnTo>
                <a:lnTo>
                  <a:pt x="7262" y="10851"/>
                </a:lnTo>
                <a:lnTo>
                  <a:pt x="7262" y="11210"/>
                </a:lnTo>
                <a:lnTo>
                  <a:pt x="7331" y="11568"/>
                </a:lnTo>
                <a:lnTo>
                  <a:pt x="7399" y="11927"/>
                </a:lnTo>
                <a:lnTo>
                  <a:pt x="7536" y="12269"/>
                </a:lnTo>
                <a:lnTo>
                  <a:pt x="7689" y="12560"/>
                </a:lnTo>
                <a:lnTo>
                  <a:pt x="7860" y="12850"/>
                </a:lnTo>
                <a:lnTo>
                  <a:pt x="8048" y="13106"/>
                </a:lnTo>
                <a:lnTo>
                  <a:pt x="8287" y="13380"/>
                </a:lnTo>
                <a:lnTo>
                  <a:pt x="8544" y="13602"/>
                </a:lnTo>
                <a:lnTo>
                  <a:pt x="8834" y="13807"/>
                </a:lnTo>
                <a:lnTo>
                  <a:pt x="9142" y="13995"/>
                </a:lnTo>
                <a:lnTo>
                  <a:pt x="9432" y="14166"/>
                </a:lnTo>
                <a:lnTo>
                  <a:pt x="9757" y="14268"/>
                </a:lnTo>
                <a:lnTo>
                  <a:pt x="10082" y="14354"/>
                </a:lnTo>
                <a:lnTo>
                  <a:pt x="10441" y="14388"/>
                </a:lnTo>
                <a:lnTo>
                  <a:pt x="10817" y="14422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ACF6C3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PerspectiveFront">
              <a:rot lat="20099975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ACF6C3"/>
            </a:extrusionClr>
            <a:contourClr>
              <a:srgbClr val="FFFFFF"/>
            </a:contourClr>
          </a:sp3d>
        </p:spPr>
        <p:txBody>
          <a:bodyPr>
            <a:flatTx/>
          </a:bodyPr>
          <a:lstStyle/>
          <a:p>
            <a:endParaRPr lang="ko-KR" altLang="en-US"/>
          </a:p>
        </p:txBody>
      </p:sp>
      <p:sp>
        <p:nvSpPr>
          <p:cNvPr id="62" name="AutoShape 40"/>
          <p:cNvSpPr>
            <a:spLocks noEditPoints="1" noChangeArrowheads="1"/>
          </p:cNvSpPr>
          <p:nvPr/>
        </p:nvSpPr>
        <p:spPr bwMode="auto">
          <a:xfrm>
            <a:off x="1636489" y="3370186"/>
            <a:ext cx="1792083" cy="1690689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382 w 21600"/>
              <a:gd name="T13" fmla="*/ 3968 h 21600"/>
              <a:gd name="T14" fmla="*/ 17835 w 21600"/>
              <a:gd name="T15" fmla="*/ 1763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9689" y="1725"/>
                </a:moveTo>
                <a:lnTo>
                  <a:pt x="10304" y="85"/>
                </a:lnTo>
                <a:lnTo>
                  <a:pt x="11637" y="85"/>
                </a:lnTo>
                <a:lnTo>
                  <a:pt x="12303" y="1777"/>
                </a:lnTo>
                <a:lnTo>
                  <a:pt x="13072" y="1931"/>
                </a:lnTo>
                <a:lnTo>
                  <a:pt x="14303" y="598"/>
                </a:lnTo>
                <a:lnTo>
                  <a:pt x="15533" y="1110"/>
                </a:lnTo>
                <a:lnTo>
                  <a:pt x="15584" y="2905"/>
                </a:lnTo>
                <a:lnTo>
                  <a:pt x="16405" y="3520"/>
                </a:lnTo>
                <a:lnTo>
                  <a:pt x="17891" y="2751"/>
                </a:lnTo>
                <a:lnTo>
                  <a:pt x="18917" y="3674"/>
                </a:lnTo>
                <a:lnTo>
                  <a:pt x="18199" y="5314"/>
                </a:lnTo>
                <a:lnTo>
                  <a:pt x="18763" y="6083"/>
                </a:lnTo>
                <a:lnTo>
                  <a:pt x="20403" y="6032"/>
                </a:lnTo>
                <a:lnTo>
                  <a:pt x="20865" y="7211"/>
                </a:lnTo>
                <a:lnTo>
                  <a:pt x="19737" y="8185"/>
                </a:lnTo>
                <a:lnTo>
                  <a:pt x="20096" y="9723"/>
                </a:lnTo>
                <a:lnTo>
                  <a:pt x="21634" y="10287"/>
                </a:lnTo>
                <a:lnTo>
                  <a:pt x="21582" y="11620"/>
                </a:lnTo>
                <a:lnTo>
                  <a:pt x="20147" y="12184"/>
                </a:lnTo>
                <a:lnTo>
                  <a:pt x="19942" y="13158"/>
                </a:lnTo>
                <a:lnTo>
                  <a:pt x="21070" y="14234"/>
                </a:lnTo>
                <a:lnTo>
                  <a:pt x="20608" y="15362"/>
                </a:lnTo>
                <a:lnTo>
                  <a:pt x="19019" y="15465"/>
                </a:lnTo>
                <a:lnTo>
                  <a:pt x="18404" y="16439"/>
                </a:lnTo>
                <a:lnTo>
                  <a:pt x="19122" y="17925"/>
                </a:lnTo>
                <a:lnTo>
                  <a:pt x="18096" y="18797"/>
                </a:lnTo>
                <a:lnTo>
                  <a:pt x="16763" y="18284"/>
                </a:lnTo>
                <a:lnTo>
                  <a:pt x="15431" y="19002"/>
                </a:lnTo>
                <a:lnTo>
                  <a:pt x="15277" y="20848"/>
                </a:lnTo>
                <a:lnTo>
                  <a:pt x="14149" y="21155"/>
                </a:lnTo>
                <a:lnTo>
                  <a:pt x="13021" y="19925"/>
                </a:lnTo>
                <a:lnTo>
                  <a:pt x="12252" y="20181"/>
                </a:lnTo>
                <a:lnTo>
                  <a:pt x="11739" y="21668"/>
                </a:lnTo>
                <a:lnTo>
                  <a:pt x="10201" y="21668"/>
                </a:lnTo>
                <a:lnTo>
                  <a:pt x="9740" y="20130"/>
                </a:lnTo>
                <a:lnTo>
                  <a:pt x="8253" y="19771"/>
                </a:lnTo>
                <a:lnTo>
                  <a:pt x="7125" y="21001"/>
                </a:lnTo>
                <a:lnTo>
                  <a:pt x="5895" y="20489"/>
                </a:lnTo>
                <a:lnTo>
                  <a:pt x="5946" y="18592"/>
                </a:lnTo>
                <a:lnTo>
                  <a:pt x="5177" y="18131"/>
                </a:lnTo>
                <a:lnTo>
                  <a:pt x="3383" y="18848"/>
                </a:lnTo>
                <a:lnTo>
                  <a:pt x="2614" y="17874"/>
                </a:lnTo>
                <a:lnTo>
                  <a:pt x="3383" y="16182"/>
                </a:lnTo>
                <a:lnTo>
                  <a:pt x="2922" y="15465"/>
                </a:lnTo>
                <a:lnTo>
                  <a:pt x="922" y="15516"/>
                </a:lnTo>
                <a:lnTo>
                  <a:pt x="512" y="14234"/>
                </a:lnTo>
                <a:lnTo>
                  <a:pt x="1948" y="12901"/>
                </a:lnTo>
                <a:lnTo>
                  <a:pt x="1896" y="12184"/>
                </a:lnTo>
                <a:lnTo>
                  <a:pt x="0" y="11415"/>
                </a:lnTo>
                <a:lnTo>
                  <a:pt x="51" y="10031"/>
                </a:lnTo>
                <a:lnTo>
                  <a:pt x="1948" y="9313"/>
                </a:lnTo>
                <a:lnTo>
                  <a:pt x="2101" y="8595"/>
                </a:lnTo>
                <a:lnTo>
                  <a:pt x="615" y="7160"/>
                </a:lnTo>
                <a:lnTo>
                  <a:pt x="1127" y="5878"/>
                </a:lnTo>
                <a:lnTo>
                  <a:pt x="3178" y="5981"/>
                </a:lnTo>
                <a:lnTo>
                  <a:pt x="3588" y="5417"/>
                </a:lnTo>
                <a:lnTo>
                  <a:pt x="2819" y="3520"/>
                </a:lnTo>
                <a:lnTo>
                  <a:pt x="3742" y="2597"/>
                </a:lnTo>
                <a:lnTo>
                  <a:pt x="5536" y="3417"/>
                </a:lnTo>
                <a:lnTo>
                  <a:pt x="6049" y="3058"/>
                </a:lnTo>
                <a:lnTo>
                  <a:pt x="6100" y="1264"/>
                </a:lnTo>
                <a:lnTo>
                  <a:pt x="7228" y="700"/>
                </a:lnTo>
                <a:lnTo>
                  <a:pt x="8510" y="2033"/>
                </a:lnTo>
                <a:lnTo>
                  <a:pt x="9689" y="1725"/>
                </a:lnTo>
                <a:close/>
                <a:moveTo>
                  <a:pt x="10817" y="14422"/>
                </a:moveTo>
                <a:lnTo>
                  <a:pt x="11175" y="14388"/>
                </a:lnTo>
                <a:lnTo>
                  <a:pt x="11534" y="14354"/>
                </a:lnTo>
                <a:lnTo>
                  <a:pt x="11893" y="14268"/>
                </a:lnTo>
                <a:lnTo>
                  <a:pt x="12218" y="14166"/>
                </a:lnTo>
                <a:lnTo>
                  <a:pt x="12508" y="13995"/>
                </a:lnTo>
                <a:lnTo>
                  <a:pt x="12816" y="13807"/>
                </a:lnTo>
                <a:lnTo>
                  <a:pt x="13106" y="13602"/>
                </a:lnTo>
                <a:lnTo>
                  <a:pt x="13329" y="13380"/>
                </a:lnTo>
                <a:lnTo>
                  <a:pt x="13568" y="13106"/>
                </a:lnTo>
                <a:lnTo>
                  <a:pt x="13790" y="12850"/>
                </a:lnTo>
                <a:lnTo>
                  <a:pt x="13961" y="12560"/>
                </a:lnTo>
                <a:lnTo>
                  <a:pt x="14115" y="12269"/>
                </a:lnTo>
                <a:lnTo>
                  <a:pt x="14217" y="11927"/>
                </a:lnTo>
                <a:lnTo>
                  <a:pt x="14320" y="11568"/>
                </a:lnTo>
                <a:lnTo>
                  <a:pt x="14388" y="11210"/>
                </a:lnTo>
                <a:lnTo>
                  <a:pt x="14388" y="10851"/>
                </a:lnTo>
                <a:lnTo>
                  <a:pt x="14388" y="10492"/>
                </a:lnTo>
                <a:lnTo>
                  <a:pt x="14320" y="10133"/>
                </a:lnTo>
                <a:lnTo>
                  <a:pt x="14217" y="9808"/>
                </a:lnTo>
                <a:lnTo>
                  <a:pt x="14115" y="9467"/>
                </a:lnTo>
                <a:lnTo>
                  <a:pt x="13961" y="9142"/>
                </a:lnTo>
                <a:lnTo>
                  <a:pt x="13790" y="8851"/>
                </a:lnTo>
                <a:lnTo>
                  <a:pt x="13568" y="8595"/>
                </a:lnTo>
                <a:lnTo>
                  <a:pt x="13329" y="8322"/>
                </a:lnTo>
                <a:lnTo>
                  <a:pt x="13106" y="8100"/>
                </a:lnTo>
                <a:lnTo>
                  <a:pt x="12816" y="7894"/>
                </a:lnTo>
                <a:lnTo>
                  <a:pt x="12508" y="7741"/>
                </a:lnTo>
                <a:lnTo>
                  <a:pt x="12218" y="7570"/>
                </a:lnTo>
                <a:lnTo>
                  <a:pt x="11893" y="7433"/>
                </a:lnTo>
                <a:lnTo>
                  <a:pt x="11534" y="7382"/>
                </a:lnTo>
                <a:lnTo>
                  <a:pt x="11175" y="7313"/>
                </a:lnTo>
                <a:lnTo>
                  <a:pt x="10817" y="7313"/>
                </a:lnTo>
                <a:lnTo>
                  <a:pt x="10441" y="7313"/>
                </a:lnTo>
                <a:lnTo>
                  <a:pt x="10082" y="7382"/>
                </a:lnTo>
                <a:lnTo>
                  <a:pt x="9757" y="7433"/>
                </a:lnTo>
                <a:lnTo>
                  <a:pt x="9432" y="7570"/>
                </a:lnTo>
                <a:lnTo>
                  <a:pt x="9142" y="7741"/>
                </a:lnTo>
                <a:lnTo>
                  <a:pt x="8834" y="7894"/>
                </a:lnTo>
                <a:lnTo>
                  <a:pt x="8544" y="8100"/>
                </a:lnTo>
                <a:lnTo>
                  <a:pt x="8287" y="8322"/>
                </a:lnTo>
                <a:lnTo>
                  <a:pt x="8048" y="8595"/>
                </a:lnTo>
                <a:lnTo>
                  <a:pt x="7860" y="8851"/>
                </a:lnTo>
                <a:lnTo>
                  <a:pt x="7689" y="9142"/>
                </a:lnTo>
                <a:lnTo>
                  <a:pt x="7536" y="9467"/>
                </a:lnTo>
                <a:lnTo>
                  <a:pt x="7399" y="9808"/>
                </a:lnTo>
                <a:lnTo>
                  <a:pt x="7331" y="10133"/>
                </a:lnTo>
                <a:lnTo>
                  <a:pt x="7262" y="10492"/>
                </a:lnTo>
                <a:lnTo>
                  <a:pt x="7262" y="10851"/>
                </a:lnTo>
                <a:lnTo>
                  <a:pt x="7262" y="11210"/>
                </a:lnTo>
                <a:lnTo>
                  <a:pt x="7331" y="11568"/>
                </a:lnTo>
                <a:lnTo>
                  <a:pt x="7399" y="11927"/>
                </a:lnTo>
                <a:lnTo>
                  <a:pt x="7536" y="12269"/>
                </a:lnTo>
                <a:lnTo>
                  <a:pt x="7689" y="12560"/>
                </a:lnTo>
                <a:lnTo>
                  <a:pt x="7860" y="12850"/>
                </a:lnTo>
                <a:lnTo>
                  <a:pt x="8048" y="13106"/>
                </a:lnTo>
                <a:lnTo>
                  <a:pt x="8287" y="13380"/>
                </a:lnTo>
                <a:lnTo>
                  <a:pt x="8544" y="13602"/>
                </a:lnTo>
                <a:lnTo>
                  <a:pt x="8834" y="13807"/>
                </a:lnTo>
                <a:lnTo>
                  <a:pt x="9142" y="13995"/>
                </a:lnTo>
                <a:lnTo>
                  <a:pt x="9432" y="14166"/>
                </a:lnTo>
                <a:lnTo>
                  <a:pt x="9757" y="14268"/>
                </a:lnTo>
                <a:lnTo>
                  <a:pt x="10082" y="14354"/>
                </a:lnTo>
                <a:lnTo>
                  <a:pt x="10441" y="14388"/>
                </a:lnTo>
                <a:lnTo>
                  <a:pt x="10817" y="14422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97B2ED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PerspectiveFront">
              <a:rot lat="20099975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7B2ED"/>
            </a:extrusionClr>
            <a:contourClr>
              <a:srgbClr val="FFFFFF"/>
            </a:contourClr>
          </a:sp3d>
        </p:spPr>
        <p:txBody>
          <a:bodyPr>
            <a:flatTx/>
          </a:bodyPr>
          <a:lstStyle/>
          <a:p>
            <a:endParaRPr lang="ko-KR" altLang="en-US"/>
          </a:p>
        </p:txBody>
      </p:sp>
      <p:sp>
        <p:nvSpPr>
          <p:cNvPr id="63" name="AutoShape 47"/>
          <p:cNvSpPr>
            <a:spLocks noChangeArrowheads="1"/>
          </p:cNvSpPr>
          <p:nvPr/>
        </p:nvSpPr>
        <p:spPr bwMode="auto">
          <a:xfrm>
            <a:off x="4064794" y="3392474"/>
            <a:ext cx="7275567" cy="1150938"/>
          </a:xfrm>
          <a:prstGeom prst="roundRect">
            <a:avLst>
              <a:gd name="adj" fmla="val 2514"/>
            </a:avLst>
          </a:prstGeom>
          <a:gradFill rotWithShape="1">
            <a:gsLst>
              <a:gs pos="0">
                <a:schemeClr val="bg1"/>
              </a:gs>
              <a:gs pos="100000">
                <a:srgbClr val="D9ECFF"/>
              </a:gs>
            </a:gsLst>
            <a:lin ang="2700000" scaled="1"/>
          </a:gradFill>
          <a:ln w="19050" algn="ctr">
            <a:solidFill>
              <a:srgbClr val="82BC8D"/>
            </a:solidFill>
            <a:round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endParaRPr lang="ko-KR" altLang="ko-KR"/>
          </a:p>
        </p:txBody>
      </p:sp>
      <p:sp>
        <p:nvSpPr>
          <p:cNvPr id="64" name="AutoShape 48"/>
          <p:cNvSpPr>
            <a:spLocks noChangeArrowheads="1"/>
          </p:cNvSpPr>
          <p:nvPr/>
        </p:nvSpPr>
        <p:spPr bwMode="auto">
          <a:xfrm>
            <a:off x="4199731" y="3255949"/>
            <a:ext cx="1662381" cy="2682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/>
              </a:gs>
              <a:gs pos="100000">
                <a:srgbClr val="C1E0FF"/>
              </a:gs>
            </a:gsLst>
            <a:lin ang="5400000" scaled="1"/>
          </a:gradFill>
          <a:ln w="19050" algn="ctr">
            <a:solidFill>
              <a:srgbClr val="A8D0B0">
                <a:alpha val="59999"/>
              </a:srgbClr>
            </a:solidFill>
            <a:round/>
            <a:headEnd/>
            <a:tailEnd/>
          </a:ln>
          <a:effectLst>
            <a:outerShdw dist="17961" dir="2700000" algn="ctr" rotWithShape="0">
              <a:srgbClr val="996600"/>
            </a:outerShdw>
          </a:effectLst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ko-KR" altLang="en-US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수출계획</a:t>
            </a:r>
            <a:endParaRPr lang="ko-KR" altLang="en-US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5" name="Text Box 49"/>
          <p:cNvSpPr txBox="1">
            <a:spLocks noChangeArrowheads="1"/>
          </p:cNvSpPr>
          <p:nvPr/>
        </p:nvSpPr>
        <p:spPr bwMode="auto">
          <a:xfrm>
            <a:off x="4113657" y="2271610"/>
            <a:ext cx="5063539" cy="830997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eaLnBrk="1" hangingPunct="1">
              <a:buFontTx/>
              <a:buChar char="•"/>
            </a:pPr>
            <a:endParaRPr lang="en-US" altLang="ko-KR" b="0" dirty="0" smtClean="0">
              <a:ea typeface="HY헤드라인M" panose="02030600000101010101" pitchFamily="18" charset="-127"/>
            </a:endParaRPr>
          </a:p>
          <a:p>
            <a:pPr eaLnBrk="1" hangingPunct="1"/>
            <a:endParaRPr lang="en-US" altLang="ko-KR" b="0" dirty="0">
              <a:ea typeface="HY헤드라인M" panose="02030600000101010101" pitchFamily="18" charset="-127"/>
            </a:endParaRPr>
          </a:p>
          <a:p>
            <a:pPr eaLnBrk="1" hangingPunct="1">
              <a:buFontTx/>
              <a:buChar char="•"/>
            </a:pPr>
            <a:endParaRPr lang="en-US" altLang="ko-KR" b="0" dirty="0">
              <a:ea typeface="HY헤드라인M" panose="02030600000101010101" pitchFamily="18" charset="-127"/>
            </a:endParaRPr>
          </a:p>
          <a:p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▶ </a:t>
            </a:r>
            <a:r>
              <a:rPr lang="ko-KR" altLang="en-US" b="0" dirty="0" smtClean="0">
                <a:latin typeface="+mn-lt"/>
                <a:ea typeface="HY헤드라인M" panose="02030600000101010101" pitchFamily="18" charset="-127"/>
              </a:rPr>
              <a:t>연구개발투자비율 지속적 확대 예정 </a:t>
            </a:r>
            <a:r>
              <a:rPr lang="en-US" altLang="ko-KR" sz="1000" b="0" dirty="0" smtClean="0">
                <a:ea typeface="HY헤드라인M" panose="02030600000101010101" pitchFamily="18" charset="-127"/>
              </a:rPr>
              <a:t>(</a:t>
            </a:r>
            <a:r>
              <a:rPr lang="ko-KR" altLang="en-US" sz="1000" b="0" dirty="0">
                <a:ea typeface="HY헤드라인M" panose="02030600000101010101" pitchFamily="18" charset="-127"/>
              </a:rPr>
              <a:t>연구개발비</a:t>
            </a:r>
            <a:r>
              <a:rPr lang="en-US" altLang="ko-KR" sz="1000" b="0" dirty="0">
                <a:ea typeface="HY헤드라인M" panose="02030600000101010101" pitchFamily="18" charset="-127"/>
              </a:rPr>
              <a:t>/</a:t>
            </a:r>
            <a:r>
              <a:rPr lang="ko-KR" altLang="en-US" sz="1000" b="0" dirty="0">
                <a:ea typeface="HY헤드라인M" panose="02030600000101010101" pitchFamily="18" charset="-127"/>
              </a:rPr>
              <a:t>매출액</a:t>
            </a:r>
            <a:r>
              <a:rPr lang="en-US" altLang="ko-KR" sz="1000" b="0" dirty="0" smtClean="0">
                <a:ea typeface="HY헤드라인M" panose="02030600000101010101" pitchFamily="18" charset="-127"/>
              </a:rPr>
              <a:t>) </a:t>
            </a:r>
            <a:r>
              <a:rPr lang="en-US" altLang="ko-KR" b="0" dirty="0" smtClean="0">
                <a:latin typeface="+mn-lt"/>
                <a:ea typeface="HY헤드라인M" panose="02030600000101010101" pitchFamily="18" charset="-127"/>
              </a:rPr>
              <a:t>: 5%</a:t>
            </a:r>
            <a:r>
              <a:rPr lang="ko-KR" altLang="en-US" b="0" dirty="0" smtClean="0">
                <a:latin typeface="+mn-lt"/>
                <a:ea typeface="HY헤드라인M" panose="02030600000101010101" pitchFamily="18" charset="-127"/>
              </a:rPr>
              <a:t>이상</a:t>
            </a:r>
            <a:endParaRPr lang="en-US" altLang="ko-KR" b="0" dirty="0"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66" name="Text Box 50"/>
          <p:cNvSpPr txBox="1">
            <a:spLocks noChangeArrowheads="1"/>
          </p:cNvSpPr>
          <p:nvPr/>
        </p:nvSpPr>
        <p:spPr bwMode="auto">
          <a:xfrm>
            <a:off x="4113657" y="3689675"/>
            <a:ext cx="4503043" cy="646331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r>
              <a:rPr lang="ko-KR" altLang="en-US" b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 기름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오일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정제기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인용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IH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취반기</a:t>
            </a:r>
            <a:endParaRPr lang="en-US" altLang="ko-KR" dirty="0">
              <a:ea typeface="HY헤드라인M" panose="02030600000101010101" pitchFamily="18" charset="-127"/>
            </a:endParaRPr>
          </a:p>
        </p:txBody>
      </p:sp>
      <p:sp>
        <p:nvSpPr>
          <p:cNvPr id="67" name="직사각형 36"/>
          <p:cNvSpPr>
            <a:spLocks noChangeArrowheads="1"/>
          </p:cNvSpPr>
          <p:nvPr/>
        </p:nvSpPr>
        <p:spPr bwMode="auto">
          <a:xfrm>
            <a:off x="4215002" y="1951823"/>
            <a:ext cx="599077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dirty="0" smtClean="0">
                <a:latin typeface="+mn-lt"/>
              </a:rPr>
              <a:t>스팀 </a:t>
            </a:r>
            <a:r>
              <a:rPr lang="ko-KR" altLang="en-US" dirty="0" err="1" smtClean="0">
                <a:latin typeface="+mn-lt"/>
              </a:rPr>
              <a:t>컨벡션</a:t>
            </a:r>
            <a:r>
              <a:rPr lang="ko-KR" altLang="en-US" dirty="0" smtClean="0">
                <a:latin typeface="+mn-lt"/>
              </a:rPr>
              <a:t> 오븐 </a:t>
            </a:r>
            <a:r>
              <a:rPr lang="en-US" altLang="ko-KR" dirty="0" smtClean="0">
                <a:latin typeface="+mn-lt"/>
              </a:rPr>
              <a:t>24</a:t>
            </a:r>
            <a:r>
              <a:rPr lang="ko-KR" altLang="en-US" dirty="0" smtClean="0">
                <a:latin typeface="+mn-lt"/>
              </a:rPr>
              <a:t>단</a:t>
            </a:r>
            <a:r>
              <a:rPr lang="en-US" altLang="ko-KR" dirty="0" smtClean="0">
                <a:latin typeface="+mn-lt"/>
              </a:rPr>
              <a:t>, 40</a:t>
            </a:r>
            <a:r>
              <a:rPr lang="ko-KR" altLang="en-US" dirty="0" smtClean="0">
                <a:latin typeface="+mn-lt"/>
              </a:rPr>
              <a:t>단 슬라이딩 도어 제작 </a:t>
            </a:r>
            <a:r>
              <a:rPr lang="ko-KR" altLang="ko-KR" dirty="0" smtClean="0">
                <a:latin typeface="+mn-lt"/>
              </a:rPr>
              <a:t>개발</a:t>
            </a:r>
            <a:r>
              <a:rPr lang="en-US" altLang="ko-KR" dirty="0" smtClean="0">
                <a:latin typeface="+mn-lt"/>
              </a:rPr>
              <a:t> </a:t>
            </a:r>
            <a:r>
              <a:rPr lang="ko-KR" altLang="en-US" dirty="0" smtClean="0">
                <a:latin typeface="+mn-lt"/>
              </a:rPr>
              <a:t>완료</a:t>
            </a:r>
            <a:r>
              <a:rPr lang="en-US" altLang="ko-KR" dirty="0" smtClean="0">
                <a:latin typeface="+mn-lt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 기름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오일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정제기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금형 제작으로  대량 생산 준비 완료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▶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인덕션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기술을 활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용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IH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제품 확대</a:t>
            </a:r>
            <a:endParaRPr lang="ko-KR" altLang="ko-KR" dirty="0">
              <a:latin typeface="+mn-lt"/>
            </a:endParaRPr>
          </a:p>
        </p:txBody>
      </p:sp>
      <p:sp>
        <p:nvSpPr>
          <p:cNvPr id="69" name="AutoShape 7"/>
          <p:cNvSpPr>
            <a:spLocks noChangeArrowheads="1"/>
          </p:cNvSpPr>
          <p:nvPr/>
        </p:nvSpPr>
        <p:spPr bwMode="auto">
          <a:xfrm>
            <a:off x="4064794" y="4774930"/>
            <a:ext cx="2355629" cy="384175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F7F7F7"/>
              </a:gs>
              <a:gs pos="100000">
                <a:srgbClr val="B7CFFF"/>
              </a:gs>
            </a:gsLst>
            <a:lin ang="2700000" scaled="1"/>
          </a:gradFill>
          <a:ln w="3175">
            <a:solidFill>
              <a:srgbClr val="B7CFFF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ko-KR" altLang="en-US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제품명</a:t>
            </a:r>
          </a:p>
        </p:txBody>
      </p:sp>
      <p:sp>
        <p:nvSpPr>
          <p:cNvPr id="70" name="AutoShape 8"/>
          <p:cNvSpPr>
            <a:spLocks noChangeArrowheads="1"/>
          </p:cNvSpPr>
          <p:nvPr/>
        </p:nvSpPr>
        <p:spPr bwMode="auto">
          <a:xfrm>
            <a:off x="6298407" y="4774930"/>
            <a:ext cx="915800" cy="384175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F7F7F7"/>
              </a:gs>
              <a:gs pos="100000">
                <a:srgbClr val="B7CFFF"/>
              </a:gs>
            </a:gsLst>
            <a:lin ang="2700000" scaled="1"/>
          </a:gradFill>
          <a:ln w="3175">
            <a:solidFill>
              <a:srgbClr val="B7CFFF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ko-KR" altLang="en-US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</a:t>
            </a:r>
          </a:p>
        </p:txBody>
      </p:sp>
      <p:sp>
        <p:nvSpPr>
          <p:cNvPr id="71" name="AutoShape 9"/>
          <p:cNvSpPr>
            <a:spLocks noChangeArrowheads="1"/>
          </p:cNvSpPr>
          <p:nvPr/>
        </p:nvSpPr>
        <p:spPr bwMode="auto">
          <a:xfrm>
            <a:off x="7169945" y="4774930"/>
            <a:ext cx="1439830" cy="384175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F7F7F7"/>
              </a:gs>
              <a:gs pos="100000">
                <a:srgbClr val="B7CFFF"/>
              </a:gs>
            </a:gsLst>
            <a:lin ang="2700000" scaled="1"/>
          </a:gradFill>
          <a:ln w="3175">
            <a:solidFill>
              <a:srgbClr val="B7CFFF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차년도 </a:t>
            </a:r>
            <a:r>
              <a:rPr lang="en-US" altLang="ko-KR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2025</a:t>
            </a:r>
            <a:r>
              <a:rPr lang="ko-KR" altLang="en-US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endParaRPr lang="ko-KR" altLang="en-US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2" name="AutoShape 10"/>
          <p:cNvSpPr>
            <a:spLocks noChangeArrowheads="1"/>
          </p:cNvSpPr>
          <p:nvPr/>
        </p:nvSpPr>
        <p:spPr bwMode="auto">
          <a:xfrm>
            <a:off x="8535195" y="4774930"/>
            <a:ext cx="1441504" cy="384175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F7F7F7"/>
              </a:gs>
              <a:gs pos="100000">
                <a:srgbClr val="B7CFFF"/>
              </a:gs>
            </a:gsLst>
            <a:lin ang="2700000" scaled="1"/>
          </a:gradFill>
          <a:ln w="3175">
            <a:solidFill>
              <a:srgbClr val="B7CFFF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차년도  </a:t>
            </a:r>
            <a:r>
              <a:rPr lang="en-US" altLang="ko-KR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2026</a:t>
            </a:r>
            <a:r>
              <a:rPr lang="ko-KR" altLang="en-US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endParaRPr lang="ko-KR" altLang="en-US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3" name="AutoShape 11"/>
          <p:cNvSpPr>
            <a:spLocks noChangeArrowheads="1"/>
          </p:cNvSpPr>
          <p:nvPr/>
        </p:nvSpPr>
        <p:spPr bwMode="auto">
          <a:xfrm>
            <a:off x="9898856" y="4774930"/>
            <a:ext cx="1441505" cy="384175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F7F7F7"/>
              </a:gs>
              <a:gs pos="100000">
                <a:srgbClr val="B7CFFF"/>
              </a:gs>
            </a:gsLst>
            <a:lin ang="2700000" scaled="1"/>
          </a:gradFill>
          <a:ln w="3175">
            <a:solidFill>
              <a:srgbClr val="B7CFFF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차년도  </a:t>
            </a:r>
            <a:r>
              <a:rPr lang="en-US" altLang="ko-KR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2027</a:t>
            </a:r>
            <a:r>
              <a:rPr lang="ko-KR" altLang="en-US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</a:t>
            </a:r>
            <a:endParaRPr lang="ko-KR" altLang="en-US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4" name="AutoShape 12"/>
          <p:cNvSpPr>
            <a:spLocks noChangeArrowheads="1"/>
          </p:cNvSpPr>
          <p:nvPr/>
        </p:nvSpPr>
        <p:spPr bwMode="auto">
          <a:xfrm>
            <a:off x="4064794" y="5157517"/>
            <a:ext cx="2355629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ECF4ED"/>
              </a:gs>
              <a:gs pos="100000">
                <a:srgbClr val="DDEBDF"/>
              </a:gs>
            </a:gsLst>
            <a:lin ang="2700000" scaled="1"/>
          </a:gradFill>
          <a:ln w="3175">
            <a:solidFill>
              <a:srgbClr val="D4E4D6">
                <a:alpha val="59999"/>
              </a:srgbClr>
            </a:solidFill>
            <a:miter lim="800000"/>
            <a:headEnd/>
            <a:tailEnd/>
          </a:ln>
        </p:spPr>
        <p:txBody>
          <a:bodyPr wrap="none" lIns="108000" tIns="64800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ko-KR" altLang="en-US" sz="1100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슬라이딩 </a:t>
            </a:r>
            <a:r>
              <a:rPr lang="ko-KR" altLang="en-US" sz="1100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스팀컨벡션오븐</a:t>
            </a:r>
            <a:r>
              <a:rPr lang="en-US" altLang="ko-KR" sz="11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1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신형</a:t>
            </a:r>
            <a:r>
              <a:rPr lang="en-US" altLang="ko-KR" sz="11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ko-KR" sz="11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5" name="AutoShape 13"/>
          <p:cNvSpPr>
            <a:spLocks noChangeArrowheads="1"/>
          </p:cNvSpPr>
          <p:nvPr/>
        </p:nvSpPr>
        <p:spPr bwMode="auto">
          <a:xfrm>
            <a:off x="6298407" y="5157517"/>
            <a:ext cx="915800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FFFFFF"/>
              </a:gs>
              <a:gs pos="100000">
                <a:srgbClr val="EEEEEE"/>
              </a:gs>
            </a:gsLst>
            <a:lin ang="2700000" scaled="1"/>
          </a:gradFill>
          <a:ln w="3175">
            <a:solidFill>
              <a:srgbClr val="DDDDDD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ko-KR" altLang="en-US" b="0" dirty="0" smtClean="0">
                <a:solidFill>
                  <a:srgbClr val="000000"/>
                </a:solidFill>
                <a:latin typeface="굴림체" panose="020B0609000101010101" pitchFamily="49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굴림체" panose="020B0609000101010101" pitchFamily="49" charset="-127"/>
            </a:endParaRPr>
          </a:p>
        </p:txBody>
      </p:sp>
      <p:sp>
        <p:nvSpPr>
          <p:cNvPr id="76" name="AutoShape 14"/>
          <p:cNvSpPr>
            <a:spLocks noChangeArrowheads="1"/>
          </p:cNvSpPr>
          <p:nvPr/>
        </p:nvSpPr>
        <p:spPr bwMode="auto">
          <a:xfrm>
            <a:off x="7169945" y="5157517"/>
            <a:ext cx="1439830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7" name="AutoShape 15"/>
          <p:cNvSpPr>
            <a:spLocks noChangeArrowheads="1"/>
          </p:cNvSpPr>
          <p:nvPr/>
        </p:nvSpPr>
        <p:spPr bwMode="auto">
          <a:xfrm>
            <a:off x="8535195" y="5157517"/>
            <a:ext cx="1441504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8" name="AutoShape 16"/>
          <p:cNvSpPr>
            <a:spLocks noChangeArrowheads="1"/>
          </p:cNvSpPr>
          <p:nvPr/>
        </p:nvSpPr>
        <p:spPr bwMode="auto">
          <a:xfrm>
            <a:off x="9898856" y="5157517"/>
            <a:ext cx="1441505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9" name="AutoShape 17"/>
          <p:cNvSpPr>
            <a:spLocks noChangeArrowheads="1"/>
          </p:cNvSpPr>
          <p:nvPr/>
        </p:nvSpPr>
        <p:spPr bwMode="auto">
          <a:xfrm>
            <a:off x="7122142" y="6271703"/>
            <a:ext cx="1439830" cy="382587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endParaRPr lang="ko-KR" altLang="ko-KR" b="0">
              <a:solidFill>
                <a:srgbClr val="000000"/>
              </a:solidFill>
              <a:latin typeface="굴림체" panose="020B0609000101010101" pitchFamily="49" charset="-127"/>
            </a:endParaRPr>
          </a:p>
        </p:txBody>
      </p:sp>
      <p:sp>
        <p:nvSpPr>
          <p:cNvPr id="80" name="AutoShape 18"/>
          <p:cNvSpPr>
            <a:spLocks noChangeArrowheads="1"/>
          </p:cNvSpPr>
          <p:nvPr/>
        </p:nvSpPr>
        <p:spPr bwMode="auto">
          <a:xfrm>
            <a:off x="8543897" y="6278294"/>
            <a:ext cx="1441504" cy="382587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endParaRPr lang="ko-KR" altLang="ko-KR" b="0">
              <a:solidFill>
                <a:srgbClr val="000000"/>
              </a:solidFill>
              <a:latin typeface="굴림체" panose="020B0609000101010101" pitchFamily="49" charset="-127"/>
            </a:endParaRPr>
          </a:p>
        </p:txBody>
      </p:sp>
      <p:sp>
        <p:nvSpPr>
          <p:cNvPr id="81" name="AutoShape 19"/>
          <p:cNvSpPr>
            <a:spLocks noChangeArrowheads="1"/>
          </p:cNvSpPr>
          <p:nvPr/>
        </p:nvSpPr>
        <p:spPr bwMode="auto">
          <a:xfrm>
            <a:off x="9898856" y="6278294"/>
            <a:ext cx="1441505" cy="382587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endParaRPr lang="ko-KR" altLang="ko-KR" b="0">
              <a:solidFill>
                <a:srgbClr val="000000"/>
              </a:solidFill>
              <a:latin typeface="굴림체" panose="020B0609000101010101" pitchFamily="49" charset="-127"/>
            </a:endParaRPr>
          </a:p>
        </p:txBody>
      </p:sp>
      <p:sp>
        <p:nvSpPr>
          <p:cNvPr id="82" name="AutoShape 25"/>
          <p:cNvSpPr>
            <a:spLocks noChangeArrowheads="1"/>
          </p:cNvSpPr>
          <p:nvPr/>
        </p:nvSpPr>
        <p:spPr bwMode="auto">
          <a:xfrm>
            <a:off x="4044133" y="6271698"/>
            <a:ext cx="3126581" cy="382587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E6E1C0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eaLnBrk="1" hangingPunct="1"/>
            <a:r>
              <a:rPr lang="ko-KR" altLang="en-US" dirty="0" smtClean="0">
                <a:solidFill>
                  <a:srgbClr val="000000"/>
                </a:solidFill>
              </a:rPr>
              <a:t>               합</a:t>
            </a:r>
            <a:r>
              <a:rPr lang="ko-KR" altLang="en-US" dirty="0">
                <a:solidFill>
                  <a:srgbClr val="000000"/>
                </a:solidFill>
                <a:latin typeface="굴림체" panose="020B0609000101010101" pitchFamily="49" charset="-127"/>
              </a:rPr>
              <a:t> </a:t>
            </a:r>
            <a:r>
              <a:rPr lang="ko-KR" altLang="en-US" dirty="0" smtClean="0">
                <a:solidFill>
                  <a:srgbClr val="000000"/>
                </a:solidFill>
                <a:latin typeface="굴림체" panose="020B0609000101010101" pitchFamily="49" charset="-127"/>
              </a:rPr>
              <a:t>     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ko-KR" altLang="en-US" dirty="0">
                <a:solidFill>
                  <a:srgbClr val="000000"/>
                </a:solidFill>
              </a:rPr>
              <a:t>계</a:t>
            </a:r>
          </a:p>
        </p:txBody>
      </p:sp>
      <p:sp>
        <p:nvSpPr>
          <p:cNvPr id="32" name="AutoShape 12"/>
          <p:cNvSpPr>
            <a:spLocks noChangeArrowheads="1"/>
          </p:cNvSpPr>
          <p:nvPr/>
        </p:nvSpPr>
        <p:spPr bwMode="auto">
          <a:xfrm>
            <a:off x="4064794" y="5535340"/>
            <a:ext cx="2355629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ECF4ED"/>
              </a:gs>
              <a:gs pos="100000">
                <a:srgbClr val="DDEBDF"/>
              </a:gs>
            </a:gsLst>
            <a:lin ang="2700000" scaled="1"/>
          </a:gradFill>
          <a:ln w="3175">
            <a:solidFill>
              <a:srgbClr val="D4E4D6">
                <a:alpha val="59999"/>
              </a:srgbClr>
            </a:solidFill>
            <a:miter lim="800000"/>
            <a:headEnd/>
            <a:tailEnd/>
          </a:ln>
        </p:spPr>
        <p:txBody>
          <a:bodyPr wrap="none" lIns="108000" tIns="64800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기름</a:t>
            </a:r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오일</a:t>
            </a:r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정제기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AutoShape 13"/>
          <p:cNvSpPr>
            <a:spLocks noChangeArrowheads="1"/>
          </p:cNvSpPr>
          <p:nvPr/>
        </p:nvSpPr>
        <p:spPr bwMode="auto">
          <a:xfrm>
            <a:off x="6294591" y="5533752"/>
            <a:ext cx="915800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FFFFFF"/>
              </a:gs>
              <a:gs pos="100000">
                <a:srgbClr val="EEEEEE"/>
              </a:gs>
            </a:gsLst>
            <a:lin ang="2700000" scaled="1"/>
          </a:gradFill>
          <a:ln w="3175">
            <a:solidFill>
              <a:srgbClr val="DDDDDD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ko-KR" altLang="en-US" b="0" dirty="0" smtClean="0">
                <a:solidFill>
                  <a:srgbClr val="000000"/>
                </a:solidFill>
                <a:latin typeface="굴림체" panose="020B0609000101010101" pitchFamily="49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굴림체" panose="020B0609000101010101" pitchFamily="49" charset="-127"/>
            </a:endParaRPr>
          </a:p>
        </p:txBody>
      </p:sp>
      <p:sp>
        <p:nvSpPr>
          <p:cNvPr id="34" name="AutoShape 14"/>
          <p:cNvSpPr>
            <a:spLocks noChangeArrowheads="1"/>
          </p:cNvSpPr>
          <p:nvPr/>
        </p:nvSpPr>
        <p:spPr bwMode="auto">
          <a:xfrm>
            <a:off x="7169945" y="5540104"/>
            <a:ext cx="1439830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5,000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AutoShape 15"/>
          <p:cNvSpPr>
            <a:spLocks noChangeArrowheads="1"/>
          </p:cNvSpPr>
          <p:nvPr/>
        </p:nvSpPr>
        <p:spPr bwMode="auto">
          <a:xfrm>
            <a:off x="8535195" y="5532167"/>
            <a:ext cx="1441504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7,000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6" name="AutoShape 16"/>
          <p:cNvSpPr>
            <a:spLocks noChangeArrowheads="1"/>
          </p:cNvSpPr>
          <p:nvPr/>
        </p:nvSpPr>
        <p:spPr bwMode="auto">
          <a:xfrm>
            <a:off x="9889910" y="5528993"/>
            <a:ext cx="1448651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10,000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7" name="AutoShape 12"/>
          <p:cNvSpPr>
            <a:spLocks noChangeArrowheads="1"/>
          </p:cNvSpPr>
          <p:nvPr/>
        </p:nvSpPr>
        <p:spPr bwMode="auto">
          <a:xfrm>
            <a:off x="4064794" y="5895463"/>
            <a:ext cx="2355629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ECF4ED"/>
              </a:gs>
              <a:gs pos="100000">
                <a:srgbClr val="DDEBDF"/>
              </a:gs>
            </a:gsLst>
            <a:lin ang="2700000" scaled="1"/>
          </a:gradFill>
          <a:ln w="3175">
            <a:solidFill>
              <a:srgbClr val="D4E4D6">
                <a:alpha val="59999"/>
              </a:srgbClr>
            </a:solidFill>
            <a:miter lim="800000"/>
            <a:headEnd/>
            <a:tailEnd/>
          </a:ln>
        </p:spPr>
        <p:txBody>
          <a:bodyPr wrap="none" lIns="108000" tIns="64800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IH50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인용 </a:t>
            </a:r>
            <a:r>
              <a:rPr lang="ko-KR" altLang="en-US" b="0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취반기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8" name="AutoShape 13"/>
          <p:cNvSpPr>
            <a:spLocks noChangeArrowheads="1"/>
          </p:cNvSpPr>
          <p:nvPr/>
        </p:nvSpPr>
        <p:spPr bwMode="auto">
          <a:xfrm>
            <a:off x="6294591" y="5893875"/>
            <a:ext cx="915800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rgbClr val="FFFFFF"/>
              </a:gs>
              <a:gs pos="100000">
                <a:srgbClr val="EEEEEE"/>
              </a:gs>
            </a:gsLst>
            <a:lin ang="2700000" scaled="1"/>
          </a:gradFill>
          <a:ln w="3175">
            <a:solidFill>
              <a:srgbClr val="DDDDDD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ko-KR" altLang="en-US" b="0" dirty="0" smtClean="0">
                <a:solidFill>
                  <a:srgbClr val="000000"/>
                </a:solidFill>
                <a:latin typeface="굴림체" panose="020B0609000101010101" pitchFamily="49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굴림체" panose="020B0609000101010101" pitchFamily="49" charset="-127"/>
            </a:endParaRPr>
          </a:p>
        </p:txBody>
      </p:sp>
      <p:sp>
        <p:nvSpPr>
          <p:cNvPr id="39" name="AutoShape 14"/>
          <p:cNvSpPr>
            <a:spLocks noChangeArrowheads="1"/>
          </p:cNvSpPr>
          <p:nvPr/>
        </p:nvSpPr>
        <p:spPr bwMode="auto">
          <a:xfrm>
            <a:off x="7169945" y="5900227"/>
            <a:ext cx="1439830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300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0" name="AutoShape 15"/>
          <p:cNvSpPr>
            <a:spLocks noChangeArrowheads="1"/>
          </p:cNvSpPr>
          <p:nvPr/>
        </p:nvSpPr>
        <p:spPr bwMode="auto">
          <a:xfrm>
            <a:off x="8535195" y="5892290"/>
            <a:ext cx="1441504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1" name="AutoShape 16"/>
          <p:cNvSpPr>
            <a:spLocks noChangeArrowheads="1"/>
          </p:cNvSpPr>
          <p:nvPr/>
        </p:nvSpPr>
        <p:spPr bwMode="auto">
          <a:xfrm>
            <a:off x="9889910" y="5889116"/>
            <a:ext cx="1448651" cy="379413"/>
          </a:xfrm>
          <a:prstGeom prst="bevel">
            <a:avLst>
              <a:gd name="adj" fmla="val 5074"/>
            </a:avLst>
          </a:prstGeom>
          <a:gradFill rotWithShape="1">
            <a:gsLst>
              <a:gs pos="0">
                <a:schemeClr val="bg1"/>
              </a:gs>
              <a:gs pos="100000">
                <a:srgbClr val="FCFBF6"/>
              </a:gs>
            </a:gsLst>
            <a:lin ang="2700000" scaled="1"/>
          </a:gradFill>
          <a:ln w="3175">
            <a:solidFill>
              <a:srgbClr val="E6E1C0">
                <a:alpha val="59999"/>
              </a:srgbClr>
            </a:solidFill>
            <a:miter lim="800000"/>
            <a:headEnd/>
            <a:tailEnd/>
          </a:ln>
        </p:spPr>
        <p:txBody>
          <a:bodyPr wrap="none" anchor="ctr"/>
          <a:lstStyle>
            <a:lvl1pPr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1pPr>
            <a:lvl2pPr marL="742950" indent="-28575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2pPr>
            <a:lvl3pPr marL="11430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3pPr>
            <a:lvl4pPr marL="16002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4pPr>
            <a:lvl5pPr marL="2057400" indent="-228600" latinLnBrk="1"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200" b="1">
                <a:solidFill>
                  <a:schemeClr val="tx2"/>
                </a:solidFill>
                <a:latin typeface="Tahoma" panose="020B0604030504040204" pitchFamily="34" charset="0"/>
                <a:ea typeface="굴림체" panose="020B0609000101010101" pitchFamily="49" charset="-127"/>
              </a:defRPr>
            </a:lvl9pPr>
          </a:lstStyle>
          <a:p>
            <a:pPr algn="ctr" eaLnBrk="1" hangingPunct="1"/>
            <a:r>
              <a:rPr lang="en-US" altLang="ko-KR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1,000</a:t>
            </a:r>
            <a:r>
              <a:rPr lang="ko-KR" altLang="en-US" b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</a:t>
            </a:r>
            <a:endParaRPr lang="ko-KR" altLang="ko-KR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442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개체 틀 20">
            <a:extLst>
              <a:ext uri="{FF2B5EF4-FFF2-40B4-BE49-F238E27FC236}">
                <a16:creationId xmlns:a16="http://schemas.microsoft.com/office/drawing/2014/main" id="{9AAE756D-EDC8-492E-83E3-2A7FFC1602C7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5" b="2485"/>
          <a:stretch/>
        </p:blipFill>
        <p:spPr/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330003C-E4BE-42CF-9EA5-2ECD3951139C}"/>
              </a:ext>
            </a:extLst>
          </p:cNvPr>
          <p:cNvSpPr txBox="1"/>
          <p:nvPr/>
        </p:nvSpPr>
        <p:spPr>
          <a:xfrm>
            <a:off x="7119002" y="2330656"/>
            <a:ext cx="438794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6000" b="1" dirty="0">
                <a:solidFill>
                  <a:schemeClr val="bg1"/>
                </a:solidFill>
              </a:rPr>
              <a:t>THANKS</a:t>
            </a:r>
            <a:endParaRPr lang="ko-KR" altLang="en-US" sz="6000" b="1" dirty="0">
              <a:solidFill>
                <a:schemeClr val="bg1"/>
              </a:solidFill>
            </a:endParaRPr>
          </a:p>
        </p:txBody>
      </p:sp>
      <p:sp>
        <p:nvSpPr>
          <p:cNvPr id="24" name="자유형: 도형 23">
            <a:extLst>
              <a:ext uri="{FF2B5EF4-FFF2-40B4-BE49-F238E27FC236}">
                <a16:creationId xmlns:a16="http://schemas.microsoft.com/office/drawing/2014/main" id="{6BB7C0DD-3A92-48E5-A5A2-8CB93D7192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08738" y="4067626"/>
            <a:ext cx="148568" cy="207994"/>
          </a:xfrm>
          <a:custGeom>
            <a:avLst/>
            <a:gdLst>
              <a:gd name="connsiteX0" fmla="*/ 31751 w 63500"/>
              <a:gd name="connsiteY0" fmla="*/ 19050 h 88900"/>
              <a:gd name="connsiteX1" fmla="*/ 17463 w 63500"/>
              <a:gd name="connsiteY1" fmla="*/ 32544 h 88900"/>
              <a:gd name="connsiteX2" fmla="*/ 31751 w 63500"/>
              <a:gd name="connsiteY2" fmla="*/ 46038 h 88900"/>
              <a:gd name="connsiteX3" fmla="*/ 46039 w 63500"/>
              <a:gd name="connsiteY3" fmla="*/ 32544 h 88900"/>
              <a:gd name="connsiteX4" fmla="*/ 31751 w 63500"/>
              <a:gd name="connsiteY4" fmla="*/ 19050 h 88900"/>
              <a:gd name="connsiteX5" fmla="*/ 31750 w 63500"/>
              <a:gd name="connsiteY5" fmla="*/ 0 h 88900"/>
              <a:gd name="connsiteX6" fmla="*/ 63500 w 63500"/>
              <a:gd name="connsiteY6" fmla="*/ 32597 h 88900"/>
              <a:gd name="connsiteX7" fmla="*/ 31750 w 63500"/>
              <a:gd name="connsiteY7" fmla="*/ 88900 h 88900"/>
              <a:gd name="connsiteX8" fmla="*/ 0 w 63500"/>
              <a:gd name="connsiteY8" fmla="*/ 32597 h 88900"/>
              <a:gd name="connsiteX9" fmla="*/ 31750 w 63500"/>
              <a:gd name="connsiteY9" fmla="*/ 0 h 8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3500" h="88900">
                <a:moveTo>
                  <a:pt x="31751" y="19050"/>
                </a:moveTo>
                <a:cubicBezTo>
                  <a:pt x="23860" y="19050"/>
                  <a:pt x="17463" y="25091"/>
                  <a:pt x="17463" y="32544"/>
                </a:cubicBezTo>
                <a:cubicBezTo>
                  <a:pt x="17463" y="39997"/>
                  <a:pt x="23860" y="46038"/>
                  <a:pt x="31751" y="46038"/>
                </a:cubicBezTo>
                <a:cubicBezTo>
                  <a:pt x="39642" y="46038"/>
                  <a:pt x="46039" y="39997"/>
                  <a:pt x="46039" y="32544"/>
                </a:cubicBezTo>
                <a:cubicBezTo>
                  <a:pt x="46039" y="25091"/>
                  <a:pt x="39642" y="19050"/>
                  <a:pt x="31751" y="19050"/>
                </a:cubicBezTo>
                <a:close/>
                <a:moveTo>
                  <a:pt x="31750" y="0"/>
                </a:moveTo>
                <a:cubicBezTo>
                  <a:pt x="49068" y="0"/>
                  <a:pt x="63500" y="14817"/>
                  <a:pt x="63500" y="32597"/>
                </a:cubicBezTo>
                <a:cubicBezTo>
                  <a:pt x="63500" y="50377"/>
                  <a:pt x="31750" y="88900"/>
                  <a:pt x="31750" y="88900"/>
                </a:cubicBezTo>
                <a:cubicBezTo>
                  <a:pt x="31750" y="88900"/>
                  <a:pt x="0" y="50377"/>
                  <a:pt x="0" y="32597"/>
                </a:cubicBezTo>
                <a:cubicBezTo>
                  <a:pt x="0" y="14817"/>
                  <a:pt x="14432" y="0"/>
                  <a:pt x="3175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26" name="Freeform 702">
            <a:extLst>
              <a:ext uri="{FF2B5EF4-FFF2-40B4-BE49-F238E27FC236}">
                <a16:creationId xmlns:a16="http://schemas.microsoft.com/office/drawing/2014/main" id="{3B47F1E0-CC63-49BE-9B44-CEDE6C789CD6}"/>
              </a:ext>
            </a:extLst>
          </p:cNvPr>
          <p:cNvSpPr>
            <a:spLocks/>
          </p:cNvSpPr>
          <p:nvPr/>
        </p:nvSpPr>
        <p:spPr bwMode="auto">
          <a:xfrm>
            <a:off x="11180881" y="4669784"/>
            <a:ext cx="204282" cy="200566"/>
          </a:xfrm>
          <a:custGeom>
            <a:avLst/>
            <a:gdLst>
              <a:gd name="T0" fmla="*/ 64 w 88"/>
              <a:gd name="T1" fmla="*/ 88 h 88"/>
              <a:gd name="T2" fmla="*/ 0 w 88"/>
              <a:gd name="T3" fmla="*/ 24 h 88"/>
              <a:gd name="T4" fmla="*/ 0 w 88"/>
              <a:gd name="T5" fmla="*/ 8 h 88"/>
              <a:gd name="T6" fmla="*/ 8 w 88"/>
              <a:gd name="T7" fmla="*/ 0 h 88"/>
              <a:gd name="T8" fmla="*/ 24 w 88"/>
              <a:gd name="T9" fmla="*/ 0 h 88"/>
              <a:gd name="T10" fmla="*/ 27 w 88"/>
              <a:gd name="T11" fmla="*/ 1 h 88"/>
              <a:gd name="T12" fmla="*/ 28 w 88"/>
              <a:gd name="T13" fmla="*/ 7 h 88"/>
              <a:gd name="T14" fmla="*/ 28 w 88"/>
              <a:gd name="T15" fmla="*/ 25 h 88"/>
              <a:gd name="T16" fmla="*/ 27 w 88"/>
              <a:gd name="T17" fmla="*/ 31 h 88"/>
              <a:gd name="T18" fmla="*/ 24 w 88"/>
              <a:gd name="T19" fmla="*/ 32 h 88"/>
              <a:gd name="T20" fmla="*/ 20 w 88"/>
              <a:gd name="T21" fmla="*/ 32 h 88"/>
              <a:gd name="T22" fmla="*/ 21 w 88"/>
              <a:gd name="T23" fmla="*/ 37 h 88"/>
              <a:gd name="T24" fmla="*/ 52 w 88"/>
              <a:gd name="T25" fmla="*/ 68 h 88"/>
              <a:gd name="T26" fmla="*/ 56 w 88"/>
              <a:gd name="T27" fmla="*/ 68 h 88"/>
              <a:gd name="T28" fmla="*/ 56 w 88"/>
              <a:gd name="T29" fmla="*/ 64 h 88"/>
              <a:gd name="T30" fmla="*/ 57 w 88"/>
              <a:gd name="T31" fmla="*/ 61 h 88"/>
              <a:gd name="T32" fmla="*/ 62 w 88"/>
              <a:gd name="T33" fmla="*/ 60 h 88"/>
              <a:gd name="T34" fmla="*/ 82 w 88"/>
              <a:gd name="T35" fmla="*/ 60 h 88"/>
              <a:gd name="T36" fmla="*/ 87 w 88"/>
              <a:gd name="T37" fmla="*/ 61 h 88"/>
              <a:gd name="T38" fmla="*/ 88 w 88"/>
              <a:gd name="T39" fmla="*/ 64 h 88"/>
              <a:gd name="T40" fmla="*/ 88 w 88"/>
              <a:gd name="T41" fmla="*/ 80 h 88"/>
              <a:gd name="T42" fmla="*/ 80 w 88"/>
              <a:gd name="T43" fmla="*/ 88 h 88"/>
              <a:gd name="T44" fmla="*/ 64 w 88"/>
              <a:gd name="T45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88" h="88">
                <a:moveTo>
                  <a:pt x="64" y="88"/>
                </a:moveTo>
                <a:cubicBezTo>
                  <a:pt x="29" y="88"/>
                  <a:pt x="0" y="59"/>
                  <a:pt x="0" y="24"/>
                </a:cubicBezTo>
                <a:cubicBezTo>
                  <a:pt x="0" y="8"/>
                  <a:pt x="0" y="8"/>
                  <a:pt x="0" y="8"/>
                </a:cubicBezTo>
                <a:cubicBezTo>
                  <a:pt x="0" y="4"/>
                  <a:pt x="4" y="0"/>
                  <a:pt x="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6" y="0"/>
                  <a:pt x="27" y="1"/>
                  <a:pt x="27" y="1"/>
                </a:cubicBezTo>
                <a:cubicBezTo>
                  <a:pt x="28" y="2"/>
                  <a:pt x="28" y="4"/>
                  <a:pt x="28" y="7"/>
                </a:cubicBezTo>
                <a:cubicBezTo>
                  <a:pt x="28" y="25"/>
                  <a:pt x="28" y="25"/>
                  <a:pt x="28" y="25"/>
                </a:cubicBezTo>
                <a:cubicBezTo>
                  <a:pt x="28" y="28"/>
                  <a:pt x="28" y="30"/>
                  <a:pt x="27" y="31"/>
                </a:cubicBezTo>
                <a:cubicBezTo>
                  <a:pt x="27" y="31"/>
                  <a:pt x="26" y="32"/>
                  <a:pt x="24" y="32"/>
                </a:cubicBezTo>
                <a:cubicBezTo>
                  <a:pt x="20" y="32"/>
                  <a:pt x="20" y="32"/>
                  <a:pt x="20" y="32"/>
                </a:cubicBezTo>
                <a:cubicBezTo>
                  <a:pt x="21" y="37"/>
                  <a:pt x="21" y="37"/>
                  <a:pt x="21" y="37"/>
                </a:cubicBezTo>
                <a:cubicBezTo>
                  <a:pt x="23" y="53"/>
                  <a:pt x="36" y="66"/>
                  <a:pt x="52" y="68"/>
                </a:cubicBezTo>
                <a:cubicBezTo>
                  <a:pt x="56" y="68"/>
                  <a:pt x="56" y="68"/>
                  <a:pt x="56" y="68"/>
                </a:cubicBezTo>
                <a:cubicBezTo>
                  <a:pt x="56" y="64"/>
                  <a:pt x="56" y="64"/>
                  <a:pt x="56" y="64"/>
                </a:cubicBezTo>
                <a:cubicBezTo>
                  <a:pt x="56" y="62"/>
                  <a:pt x="57" y="61"/>
                  <a:pt x="57" y="61"/>
                </a:cubicBezTo>
                <a:cubicBezTo>
                  <a:pt x="58" y="60"/>
                  <a:pt x="60" y="60"/>
                  <a:pt x="62" y="60"/>
                </a:cubicBezTo>
                <a:cubicBezTo>
                  <a:pt x="82" y="60"/>
                  <a:pt x="82" y="60"/>
                  <a:pt x="82" y="60"/>
                </a:cubicBezTo>
                <a:cubicBezTo>
                  <a:pt x="85" y="60"/>
                  <a:pt x="86" y="60"/>
                  <a:pt x="87" y="61"/>
                </a:cubicBezTo>
                <a:cubicBezTo>
                  <a:pt x="88" y="61"/>
                  <a:pt x="88" y="62"/>
                  <a:pt x="88" y="64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84"/>
                  <a:pt x="85" y="88"/>
                  <a:pt x="80" y="88"/>
                </a:cubicBezTo>
                <a:lnTo>
                  <a:pt x="64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/>
            <a:endParaRPr lang="ko-KR" altLang="en-US">
              <a:solidFill>
                <a:schemeClr val="accent2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0DF2D93-E59F-4D52-BB0D-E316E521D5B6}"/>
              </a:ext>
            </a:extLst>
          </p:cNvPr>
          <p:cNvSpPr txBox="1"/>
          <p:nvPr/>
        </p:nvSpPr>
        <p:spPr>
          <a:xfrm>
            <a:off x="8656053" y="3939251"/>
            <a:ext cx="2255993" cy="4647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ko-KR" altLang="en-US" sz="1100" dirty="0" smtClean="0">
                <a:solidFill>
                  <a:schemeClr val="bg1"/>
                </a:solidFill>
                <a:latin typeface="+mj-ea"/>
                <a:ea typeface="+mj-ea"/>
              </a:rPr>
              <a:t>인천광역시 </a:t>
            </a:r>
            <a:r>
              <a:rPr lang="ko-KR" altLang="en-US" sz="1100" dirty="0" err="1" smtClean="0">
                <a:solidFill>
                  <a:schemeClr val="bg1"/>
                </a:solidFill>
                <a:latin typeface="+mj-ea"/>
                <a:ea typeface="+mj-ea"/>
              </a:rPr>
              <a:t>미추홀구</a:t>
            </a:r>
            <a:r>
              <a:rPr lang="ko-KR" altLang="en-US" sz="1100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ko-KR" altLang="en-US" sz="1100" dirty="0" err="1" smtClean="0">
                <a:solidFill>
                  <a:schemeClr val="bg1"/>
                </a:solidFill>
                <a:latin typeface="+mj-ea"/>
                <a:ea typeface="+mj-ea"/>
              </a:rPr>
              <a:t>길파로</a:t>
            </a:r>
            <a:r>
              <a:rPr lang="en-US" altLang="ko-KR" sz="1100" dirty="0" smtClean="0">
                <a:solidFill>
                  <a:schemeClr val="bg1"/>
                </a:solidFill>
                <a:latin typeface="+mj-ea"/>
                <a:ea typeface="+mj-ea"/>
              </a:rPr>
              <a:t>86</a:t>
            </a:r>
          </a:p>
          <a:p>
            <a:pPr algn="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ko-KR" altLang="en-US" sz="1100" dirty="0" smtClean="0">
                <a:solidFill>
                  <a:schemeClr val="bg1"/>
                </a:solidFill>
                <a:latin typeface="+mj-ea"/>
                <a:ea typeface="+mj-ea"/>
              </a:rPr>
              <a:t>㈜</a:t>
            </a:r>
            <a:r>
              <a:rPr lang="ko-KR" altLang="en-US" sz="1100" dirty="0" err="1" smtClean="0">
                <a:solidFill>
                  <a:schemeClr val="bg1"/>
                </a:solidFill>
                <a:latin typeface="+mj-ea"/>
                <a:ea typeface="+mj-ea"/>
              </a:rPr>
              <a:t>유진기업</a:t>
            </a:r>
            <a:endParaRPr lang="en-US" altLang="ko-KR" sz="11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E31C08B-4DBD-4D4F-BBF5-DD087FAD3F23}"/>
              </a:ext>
            </a:extLst>
          </p:cNvPr>
          <p:cNvSpPr txBox="1"/>
          <p:nvPr/>
        </p:nvSpPr>
        <p:spPr>
          <a:xfrm>
            <a:off x="6633181" y="4516741"/>
            <a:ext cx="4278865" cy="4647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100" dirty="0" smtClean="0">
                <a:solidFill>
                  <a:schemeClr val="bg1"/>
                </a:solidFill>
                <a:latin typeface="+mj-ea"/>
                <a:ea typeface="+mj-ea"/>
              </a:rPr>
              <a:t>Tel  032-864-7330</a:t>
            </a:r>
          </a:p>
          <a:p>
            <a:pPr algn="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100" dirty="0" smtClean="0">
                <a:solidFill>
                  <a:schemeClr val="bg1"/>
                </a:solidFill>
                <a:latin typeface="+mj-ea"/>
                <a:ea typeface="+mj-ea"/>
              </a:rPr>
              <a:t>Fax 032-715-7339</a:t>
            </a:r>
            <a:endParaRPr lang="en-US" altLang="ko-KR" sz="11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795BC68-162C-4746-8146-52581A26DEF2}"/>
              </a:ext>
            </a:extLst>
          </p:cNvPr>
          <p:cNvSpPr txBox="1"/>
          <p:nvPr/>
        </p:nvSpPr>
        <p:spPr>
          <a:xfrm>
            <a:off x="6633181" y="5100821"/>
            <a:ext cx="4278865" cy="46474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100" dirty="0" smtClean="0">
                <a:solidFill>
                  <a:schemeClr val="bg1"/>
                </a:solidFill>
                <a:latin typeface="+mj-ea"/>
                <a:ea typeface="+mj-ea"/>
                <a:hlinkClick r:id="rId4"/>
              </a:rPr>
              <a:t>youjin418@hanmail.net</a:t>
            </a:r>
            <a:endParaRPr lang="en-US" altLang="ko-KR" sz="11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100" dirty="0" smtClean="0">
                <a:solidFill>
                  <a:schemeClr val="bg1"/>
                </a:solidFill>
                <a:latin typeface="+mj-ea"/>
                <a:ea typeface="+mj-ea"/>
              </a:rPr>
              <a:t>http://yujinace.com</a:t>
            </a:r>
            <a:endParaRPr lang="en-US" altLang="ko-KR" sz="11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4" name="Freeform 277">
            <a:extLst>
              <a:ext uri="{FF2B5EF4-FFF2-40B4-BE49-F238E27FC236}">
                <a16:creationId xmlns:a16="http://schemas.microsoft.com/office/drawing/2014/main" id="{85E999F5-BB7E-4145-962E-7B3ECD4EC91A}"/>
              </a:ext>
            </a:extLst>
          </p:cNvPr>
          <p:cNvSpPr>
            <a:spLocks noEditPoints="1"/>
          </p:cNvSpPr>
          <p:nvPr/>
        </p:nvSpPr>
        <p:spPr bwMode="auto">
          <a:xfrm>
            <a:off x="11185133" y="5264514"/>
            <a:ext cx="195778" cy="143884"/>
          </a:xfrm>
          <a:custGeom>
            <a:avLst/>
            <a:gdLst>
              <a:gd name="T0" fmla="*/ 125 w 125"/>
              <a:gd name="T1" fmla="*/ 12 h 92"/>
              <a:gd name="T2" fmla="*/ 125 w 125"/>
              <a:gd name="T3" fmla="*/ 82 h 92"/>
              <a:gd name="T4" fmla="*/ 124 w 125"/>
              <a:gd name="T5" fmla="*/ 84 h 92"/>
              <a:gd name="T6" fmla="*/ 119 w 125"/>
              <a:gd name="T7" fmla="*/ 84 h 92"/>
              <a:gd name="T8" fmla="*/ 84 w 125"/>
              <a:gd name="T9" fmla="*/ 49 h 92"/>
              <a:gd name="T10" fmla="*/ 84 w 125"/>
              <a:gd name="T11" fmla="*/ 44 h 92"/>
              <a:gd name="T12" fmla="*/ 119 w 125"/>
              <a:gd name="T13" fmla="*/ 10 h 92"/>
              <a:gd name="T14" fmla="*/ 121 w 125"/>
              <a:gd name="T15" fmla="*/ 9 h 92"/>
              <a:gd name="T16" fmla="*/ 125 w 125"/>
              <a:gd name="T17" fmla="*/ 12 h 92"/>
              <a:gd name="T18" fmla="*/ 5 w 125"/>
              <a:gd name="T19" fmla="*/ 9 h 92"/>
              <a:gd name="T20" fmla="*/ 40 w 125"/>
              <a:gd name="T21" fmla="*/ 44 h 92"/>
              <a:gd name="T22" fmla="*/ 40 w 125"/>
              <a:gd name="T23" fmla="*/ 49 h 92"/>
              <a:gd name="T24" fmla="*/ 5 w 125"/>
              <a:gd name="T25" fmla="*/ 84 h 92"/>
              <a:gd name="T26" fmla="*/ 3 w 125"/>
              <a:gd name="T27" fmla="*/ 85 h 92"/>
              <a:gd name="T28" fmla="*/ 0 w 125"/>
              <a:gd name="T29" fmla="*/ 82 h 92"/>
              <a:gd name="T30" fmla="*/ 0 w 125"/>
              <a:gd name="T31" fmla="*/ 12 h 92"/>
              <a:gd name="T32" fmla="*/ 0 w 125"/>
              <a:gd name="T33" fmla="*/ 9 h 92"/>
              <a:gd name="T34" fmla="*/ 5 w 125"/>
              <a:gd name="T35" fmla="*/ 9 h 92"/>
              <a:gd name="T36" fmla="*/ 8 w 125"/>
              <a:gd name="T37" fmla="*/ 0 h 92"/>
              <a:gd name="T38" fmla="*/ 116 w 125"/>
              <a:gd name="T39" fmla="*/ 0 h 92"/>
              <a:gd name="T40" fmla="*/ 118 w 125"/>
              <a:gd name="T41" fmla="*/ 1 h 92"/>
              <a:gd name="T42" fmla="*/ 118 w 125"/>
              <a:gd name="T43" fmla="*/ 6 h 92"/>
              <a:gd name="T44" fmla="*/ 73 w 125"/>
              <a:gd name="T45" fmla="*/ 51 h 92"/>
              <a:gd name="T46" fmla="*/ 73 w 125"/>
              <a:gd name="T47" fmla="*/ 51 h 92"/>
              <a:gd name="T48" fmla="*/ 67 w 125"/>
              <a:gd name="T49" fmla="*/ 55 h 92"/>
              <a:gd name="T50" fmla="*/ 62 w 125"/>
              <a:gd name="T51" fmla="*/ 58 h 92"/>
              <a:gd name="T52" fmla="*/ 57 w 125"/>
              <a:gd name="T53" fmla="*/ 55 h 92"/>
              <a:gd name="T54" fmla="*/ 51 w 125"/>
              <a:gd name="T55" fmla="*/ 51 h 92"/>
              <a:gd name="T56" fmla="*/ 6 w 125"/>
              <a:gd name="T57" fmla="*/ 6 h 92"/>
              <a:gd name="T58" fmla="*/ 5 w 125"/>
              <a:gd name="T59" fmla="*/ 3 h 92"/>
              <a:gd name="T60" fmla="*/ 8 w 125"/>
              <a:gd name="T61" fmla="*/ 0 h 92"/>
              <a:gd name="T62" fmla="*/ 82 w 125"/>
              <a:gd name="T63" fmla="*/ 51 h 92"/>
              <a:gd name="T64" fmla="*/ 118 w 125"/>
              <a:gd name="T65" fmla="*/ 86 h 92"/>
              <a:gd name="T66" fmla="*/ 119 w 125"/>
              <a:gd name="T67" fmla="*/ 89 h 92"/>
              <a:gd name="T68" fmla="*/ 115 w 125"/>
              <a:gd name="T69" fmla="*/ 92 h 92"/>
              <a:gd name="T70" fmla="*/ 9 w 125"/>
              <a:gd name="T71" fmla="*/ 92 h 92"/>
              <a:gd name="T72" fmla="*/ 6 w 125"/>
              <a:gd name="T73" fmla="*/ 91 h 92"/>
              <a:gd name="T74" fmla="*/ 6 w 125"/>
              <a:gd name="T75" fmla="*/ 86 h 92"/>
              <a:gd name="T76" fmla="*/ 42 w 125"/>
              <a:gd name="T77" fmla="*/ 51 h 92"/>
              <a:gd name="T78" fmla="*/ 42 w 125"/>
              <a:gd name="T79" fmla="*/ 51 h 92"/>
              <a:gd name="T80" fmla="*/ 46 w 125"/>
              <a:gd name="T81" fmla="*/ 51 h 92"/>
              <a:gd name="T82" fmla="*/ 52 w 125"/>
              <a:gd name="T83" fmla="*/ 57 h 92"/>
              <a:gd name="T84" fmla="*/ 56 w 125"/>
              <a:gd name="T85" fmla="*/ 60 h 92"/>
              <a:gd name="T86" fmla="*/ 57 w 125"/>
              <a:gd name="T87" fmla="*/ 60 h 92"/>
              <a:gd name="T88" fmla="*/ 62 w 125"/>
              <a:gd name="T89" fmla="*/ 61 h 92"/>
              <a:gd name="T90" fmla="*/ 68 w 125"/>
              <a:gd name="T91" fmla="*/ 60 h 92"/>
              <a:gd name="T92" fmla="*/ 72 w 125"/>
              <a:gd name="T93" fmla="*/ 57 h 92"/>
              <a:gd name="T94" fmla="*/ 78 w 125"/>
              <a:gd name="T95" fmla="*/ 51 h 92"/>
              <a:gd name="T96" fmla="*/ 78 w 125"/>
              <a:gd name="T97" fmla="*/ 51 h 92"/>
              <a:gd name="T98" fmla="*/ 82 w 125"/>
              <a:gd name="T99" fmla="*/ 51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25" h="92">
                <a:moveTo>
                  <a:pt x="125" y="12"/>
                </a:moveTo>
                <a:cubicBezTo>
                  <a:pt x="125" y="82"/>
                  <a:pt x="125" y="82"/>
                  <a:pt x="125" y="82"/>
                </a:cubicBezTo>
                <a:cubicBezTo>
                  <a:pt x="125" y="83"/>
                  <a:pt x="124" y="84"/>
                  <a:pt x="124" y="84"/>
                </a:cubicBezTo>
                <a:cubicBezTo>
                  <a:pt x="122" y="86"/>
                  <a:pt x="120" y="86"/>
                  <a:pt x="119" y="84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47"/>
                  <a:pt x="83" y="45"/>
                  <a:pt x="84" y="44"/>
                </a:cubicBezTo>
                <a:cubicBezTo>
                  <a:pt x="119" y="10"/>
                  <a:pt x="119" y="10"/>
                  <a:pt x="119" y="10"/>
                </a:cubicBezTo>
                <a:cubicBezTo>
                  <a:pt x="119" y="9"/>
                  <a:pt x="120" y="9"/>
                  <a:pt x="121" y="9"/>
                </a:cubicBezTo>
                <a:cubicBezTo>
                  <a:pt x="123" y="9"/>
                  <a:pt x="125" y="10"/>
                  <a:pt x="125" y="12"/>
                </a:cubicBezTo>
                <a:close/>
                <a:moveTo>
                  <a:pt x="5" y="9"/>
                </a:moveTo>
                <a:cubicBezTo>
                  <a:pt x="40" y="44"/>
                  <a:pt x="40" y="44"/>
                  <a:pt x="40" y="44"/>
                </a:cubicBezTo>
                <a:cubicBezTo>
                  <a:pt x="41" y="45"/>
                  <a:pt x="41" y="47"/>
                  <a:pt x="40" y="49"/>
                </a:cubicBezTo>
                <a:cubicBezTo>
                  <a:pt x="5" y="84"/>
                  <a:pt x="5" y="84"/>
                  <a:pt x="5" y="84"/>
                </a:cubicBezTo>
                <a:cubicBezTo>
                  <a:pt x="5" y="85"/>
                  <a:pt x="4" y="85"/>
                  <a:pt x="3" y="85"/>
                </a:cubicBezTo>
                <a:cubicBezTo>
                  <a:pt x="1" y="85"/>
                  <a:pt x="0" y="84"/>
                  <a:pt x="0" y="8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11"/>
                  <a:pt x="0" y="10"/>
                  <a:pt x="0" y="9"/>
                </a:cubicBezTo>
                <a:cubicBezTo>
                  <a:pt x="2" y="8"/>
                  <a:pt x="4" y="8"/>
                  <a:pt x="5" y="9"/>
                </a:cubicBezTo>
                <a:close/>
                <a:moveTo>
                  <a:pt x="8" y="0"/>
                </a:moveTo>
                <a:cubicBezTo>
                  <a:pt x="116" y="0"/>
                  <a:pt x="116" y="0"/>
                  <a:pt x="116" y="0"/>
                </a:cubicBezTo>
                <a:cubicBezTo>
                  <a:pt x="117" y="0"/>
                  <a:pt x="117" y="1"/>
                  <a:pt x="118" y="1"/>
                </a:cubicBezTo>
                <a:cubicBezTo>
                  <a:pt x="119" y="2"/>
                  <a:pt x="119" y="4"/>
                  <a:pt x="118" y="6"/>
                </a:cubicBezTo>
                <a:cubicBezTo>
                  <a:pt x="73" y="51"/>
                  <a:pt x="73" y="51"/>
                  <a:pt x="73" y="51"/>
                </a:cubicBezTo>
                <a:cubicBezTo>
                  <a:pt x="73" y="51"/>
                  <a:pt x="73" y="51"/>
                  <a:pt x="73" y="51"/>
                </a:cubicBezTo>
                <a:cubicBezTo>
                  <a:pt x="71" y="53"/>
                  <a:pt x="69" y="54"/>
                  <a:pt x="67" y="55"/>
                </a:cubicBezTo>
                <a:cubicBezTo>
                  <a:pt x="65" y="57"/>
                  <a:pt x="64" y="58"/>
                  <a:pt x="62" y="58"/>
                </a:cubicBezTo>
                <a:cubicBezTo>
                  <a:pt x="60" y="58"/>
                  <a:pt x="59" y="57"/>
                  <a:pt x="57" y="55"/>
                </a:cubicBezTo>
                <a:cubicBezTo>
                  <a:pt x="55" y="54"/>
                  <a:pt x="53" y="53"/>
                  <a:pt x="51" y="51"/>
                </a:cubicBezTo>
                <a:cubicBezTo>
                  <a:pt x="6" y="6"/>
                  <a:pt x="6" y="6"/>
                  <a:pt x="6" y="6"/>
                </a:cubicBezTo>
                <a:cubicBezTo>
                  <a:pt x="6" y="5"/>
                  <a:pt x="5" y="4"/>
                  <a:pt x="5" y="3"/>
                </a:cubicBezTo>
                <a:cubicBezTo>
                  <a:pt x="5" y="2"/>
                  <a:pt x="7" y="0"/>
                  <a:pt x="8" y="0"/>
                </a:cubicBezTo>
                <a:close/>
                <a:moveTo>
                  <a:pt x="82" y="51"/>
                </a:moveTo>
                <a:cubicBezTo>
                  <a:pt x="118" y="86"/>
                  <a:pt x="118" y="86"/>
                  <a:pt x="118" y="86"/>
                </a:cubicBezTo>
                <a:cubicBezTo>
                  <a:pt x="118" y="87"/>
                  <a:pt x="119" y="88"/>
                  <a:pt x="119" y="89"/>
                </a:cubicBezTo>
                <a:cubicBezTo>
                  <a:pt x="119" y="90"/>
                  <a:pt x="117" y="92"/>
                  <a:pt x="115" y="92"/>
                </a:cubicBezTo>
                <a:cubicBezTo>
                  <a:pt x="9" y="92"/>
                  <a:pt x="9" y="92"/>
                  <a:pt x="9" y="92"/>
                </a:cubicBezTo>
                <a:cubicBezTo>
                  <a:pt x="8" y="92"/>
                  <a:pt x="7" y="92"/>
                  <a:pt x="6" y="91"/>
                </a:cubicBezTo>
                <a:cubicBezTo>
                  <a:pt x="5" y="90"/>
                  <a:pt x="5" y="88"/>
                  <a:pt x="6" y="86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3" y="50"/>
                  <a:pt x="45" y="50"/>
                  <a:pt x="46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53" y="58"/>
                  <a:pt x="55" y="59"/>
                  <a:pt x="56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8" y="60"/>
                  <a:pt x="60" y="61"/>
                  <a:pt x="62" y="61"/>
                </a:cubicBezTo>
                <a:cubicBezTo>
                  <a:pt x="64" y="61"/>
                  <a:pt x="66" y="60"/>
                  <a:pt x="68" y="60"/>
                </a:cubicBezTo>
                <a:cubicBezTo>
                  <a:pt x="69" y="59"/>
                  <a:pt x="71" y="58"/>
                  <a:pt x="72" y="57"/>
                </a:cubicBezTo>
                <a:cubicBezTo>
                  <a:pt x="78" y="51"/>
                  <a:pt x="78" y="51"/>
                  <a:pt x="78" y="51"/>
                </a:cubicBezTo>
                <a:cubicBezTo>
                  <a:pt x="78" y="51"/>
                  <a:pt x="78" y="51"/>
                  <a:pt x="78" y="51"/>
                </a:cubicBezTo>
                <a:cubicBezTo>
                  <a:pt x="79" y="50"/>
                  <a:pt x="81" y="50"/>
                  <a:pt x="82" y="5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r"/>
            <a:endParaRPr lang="ko-KR" altLang="en-US">
              <a:solidFill>
                <a:schemeClr val="accent2"/>
              </a:solidFill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634F3BEE-F69B-4F58-AF3F-E55416D49DD0}"/>
              </a:ext>
            </a:extLst>
          </p:cNvPr>
          <p:cNvGrpSpPr/>
          <p:nvPr/>
        </p:nvGrpSpPr>
        <p:grpSpPr>
          <a:xfrm>
            <a:off x="5577077" y="2256901"/>
            <a:ext cx="638629" cy="638629"/>
            <a:chOff x="5577077" y="2256901"/>
            <a:chExt cx="638629" cy="638629"/>
          </a:xfrm>
        </p:grpSpPr>
        <p:sp>
          <p:nvSpPr>
            <p:cNvPr id="4" name="눈물 방울 3">
              <a:extLst>
                <a:ext uri="{FF2B5EF4-FFF2-40B4-BE49-F238E27FC236}">
                  <a16:creationId xmlns:a16="http://schemas.microsoft.com/office/drawing/2014/main" id="{26808691-5D39-45A1-9E67-B8835C307FF3}"/>
                </a:ext>
              </a:extLst>
            </p:cNvPr>
            <p:cNvSpPr/>
            <p:nvPr/>
          </p:nvSpPr>
          <p:spPr>
            <a:xfrm rot="8100000">
              <a:off x="5577077" y="2256901"/>
              <a:ext cx="638629" cy="638629"/>
            </a:xfrm>
            <a:prstGeom prst="teardrop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5D98B169-5240-4D01-A875-0A676BD2B6D5}"/>
                </a:ext>
              </a:extLst>
            </p:cNvPr>
            <p:cNvSpPr/>
            <p:nvPr/>
          </p:nvSpPr>
          <p:spPr>
            <a:xfrm>
              <a:off x="5786854" y="2466975"/>
              <a:ext cx="219075" cy="21907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353457"/>
            <a:ext cx="7038750" cy="415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0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27 finance">
      <a:dk1>
        <a:sysClr val="windowText" lastClr="000000"/>
      </a:dk1>
      <a:lt1>
        <a:sysClr val="window" lastClr="FFFFFF"/>
      </a:lt1>
      <a:dk2>
        <a:srgbClr val="595959"/>
      </a:dk2>
      <a:lt2>
        <a:srgbClr val="F5F5F5"/>
      </a:lt2>
      <a:accent1>
        <a:srgbClr val="40AFFF"/>
      </a:accent1>
      <a:accent2>
        <a:srgbClr val="0067B4"/>
      </a:accent2>
      <a:accent3>
        <a:srgbClr val="003E6C"/>
      </a:accent3>
      <a:accent4>
        <a:srgbClr val="595959"/>
      </a:accent4>
      <a:accent5>
        <a:srgbClr val="A5A5A5"/>
      </a:accent5>
      <a:accent6>
        <a:srgbClr val="FFD211"/>
      </a:accent6>
      <a:hlink>
        <a:srgbClr val="C00000"/>
      </a:hlink>
      <a:folHlink>
        <a:srgbClr val="5C3F91"/>
      </a:folHlink>
    </a:clrScheme>
    <a:fontScheme name="사용자 지정 378">
      <a:majorFont>
        <a:latin typeface="Montserrat ExtraBold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3618</TotalTime>
  <Words>3593</Words>
  <Application>Microsoft Office PowerPoint</Application>
  <PresentationFormat>와이드스크린</PresentationFormat>
  <Paragraphs>1028</Paragraphs>
  <Slides>28</Slides>
  <Notes>28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8" baseType="lpstr">
      <vt:lpstr>Noto Sans</vt:lpstr>
      <vt:lpstr>굴림체</vt:lpstr>
      <vt:lpstr>Tahoma</vt:lpstr>
      <vt:lpstr>맑은 고딕</vt:lpstr>
      <vt:lpstr>Montserrat ExtraBold</vt:lpstr>
      <vt:lpstr>휴먼편지체</vt:lpstr>
      <vt:lpstr>견고딕</vt:lpstr>
      <vt:lpstr>Arial</vt:lpstr>
      <vt:lpstr>HY헤드라인M</vt:lpstr>
      <vt:lpstr>Office 테마</vt:lpstr>
      <vt:lpstr>PowerPoint 프레젠테이션</vt:lpstr>
      <vt:lpstr>PowerPoint 프레젠테이션</vt:lpstr>
      <vt:lpstr>PowerPoint 프레젠테이션</vt:lpstr>
      <vt:lpstr>CEO 인사말</vt:lpstr>
      <vt:lpstr>경영이념 및 목표  우리는 우수한 기술을 추구함으로써 더 쾌적한 주방 환경을 만든다.</vt:lpstr>
      <vt:lpstr>PowerPoint 프레젠테이션</vt:lpstr>
      <vt:lpstr>회사연혁</vt:lpstr>
      <vt:lpstr>주요 재무현황</vt:lpstr>
      <vt:lpstr>특허 보유 현황 </vt:lpstr>
      <vt:lpstr>특허 및 인증서 보유 현황 </vt:lpstr>
      <vt:lpstr>기술등급 현황</vt:lpstr>
      <vt:lpstr>기계,기구 목록</vt:lpstr>
      <vt:lpstr>PowerPoint 프레젠테이션</vt:lpstr>
      <vt:lpstr>서비스 개요</vt:lpstr>
      <vt:lpstr>서비스 핵심역량</vt:lpstr>
      <vt:lpstr>마케팅 전략</vt:lpstr>
      <vt:lpstr>주요 제품 </vt:lpstr>
      <vt:lpstr>2023 서울 식품대전 참가 (일산 킨텍스) </vt:lpstr>
      <vt:lpstr>2023 식품,기기 전시회 (영양사 협회 주관, at센타 제2전시장)  </vt:lpstr>
      <vt:lpstr>PowerPoint 프레젠테이션</vt:lpstr>
      <vt:lpstr>사업장 현황</vt:lpstr>
      <vt:lpstr>조직 및 인원현황</vt:lpstr>
      <vt:lpstr>주요 고객현황 (2025년 기준)</vt:lpstr>
      <vt:lpstr>제품 개발현황</vt:lpstr>
      <vt:lpstr>PowerPoint 프레젠테이션</vt:lpstr>
      <vt:lpstr>전망  및  SWOT분석 </vt:lpstr>
      <vt:lpstr>기술 개발 및 수출 계획</vt:lpstr>
      <vt:lpstr>PowerPoint 프레젠테이션</vt:lpstr>
    </vt:vector>
  </TitlesOfParts>
  <Manager>예스폼 콘텐츠팀</Manager>
  <Company>(주)예스폼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예스폼 사업계획서 템플릿</dc:title>
  <dc:subject>사업계획서 샘플, 템플릿, 사업계획서 sample, 프리젠테이션</dc:subject>
  <dc:creator>YESFORM by BR.YOON</dc:creator>
  <cp:keywords>창업 사업계획서, 투자제안서, 회사소개서, 사업제안서, 자금조달용 사업계획서, 신년도 사업계획서, PPT, PPT Templates, Presentation, Diagram, Chart, Yesform, Google slides, Keynote, 예스폼, 배경PPT</cp:keywords>
  <dc:description>본 문서의 저작권은 예스폼(YESFORM)에 있으며 무단 복제 배포시 법적인 제재를 받을 수 있습니다.</dc:description>
  <cp:lastModifiedBy>User</cp:lastModifiedBy>
  <cp:revision>148</cp:revision>
  <cp:lastPrinted>2026-03-27T04:18:51Z</cp:lastPrinted>
  <dcterms:created xsi:type="dcterms:W3CDTF">2020-06-02T00:24:31Z</dcterms:created>
  <dcterms:modified xsi:type="dcterms:W3CDTF">2026-04-23T01:00:14Z</dcterms:modified>
  <cp:category>http://www.yesform.com/</cp:category>
</cp:coreProperties>
</file>