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3" r:id="rId1"/>
  </p:sldMasterIdLst>
  <p:notesMasterIdLst>
    <p:notesMasterId r:id="rId27"/>
  </p:notesMasterIdLst>
  <p:handoutMasterIdLst>
    <p:handoutMasterId r:id="rId28"/>
  </p:handoutMasterIdLst>
  <p:sldIdLst>
    <p:sldId id="444" r:id="rId2"/>
    <p:sldId id="631" r:id="rId3"/>
    <p:sldId id="635" r:id="rId4"/>
    <p:sldId id="641" r:id="rId5"/>
    <p:sldId id="668" r:id="rId6"/>
    <p:sldId id="636" r:id="rId7"/>
    <p:sldId id="633" r:id="rId8"/>
    <p:sldId id="642" r:id="rId9"/>
    <p:sldId id="665" r:id="rId10"/>
    <p:sldId id="663" r:id="rId11"/>
    <p:sldId id="637" r:id="rId12"/>
    <p:sldId id="644" r:id="rId13"/>
    <p:sldId id="646" r:id="rId14"/>
    <p:sldId id="645" r:id="rId15"/>
    <p:sldId id="647" r:id="rId16"/>
    <p:sldId id="671" r:id="rId17"/>
    <p:sldId id="666" r:id="rId18"/>
    <p:sldId id="654" r:id="rId19"/>
    <p:sldId id="659" r:id="rId20"/>
    <p:sldId id="657" r:id="rId21"/>
    <p:sldId id="658" r:id="rId22"/>
    <p:sldId id="673" r:id="rId23"/>
    <p:sldId id="674" r:id="rId24"/>
    <p:sldId id="660" r:id="rId25"/>
    <p:sldId id="639" r:id="rId26"/>
  </p:sldIdLst>
  <p:sldSz cx="9906000" cy="6858000" type="A4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CC"/>
    <a:srgbClr val="003366"/>
    <a:srgbClr val="FFFF99"/>
    <a:srgbClr val="FFFFFF"/>
    <a:srgbClr val="CCFF66"/>
    <a:srgbClr val="CCFF99"/>
    <a:srgbClr val="CCFFCC"/>
    <a:srgbClr val="FFFF66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09" autoAdjust="0"/>
    <p:restoredTop sz="94652" autoAdjust="0"/>
  </p:normalViewPr>
  <p:slideViewPr>
    <p:cSldViewPr>
      <p:cViewPr varScale="1">
        <p:scale>
          <a:sx n="83" d="100"/>
          <a:sy n="83" d="100"/>
        </p:scale>
        <p:origin x="1410" y="7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26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A6A894-91F9-4B5C-8F64-5E8E9637FDA9}" type="doc">
      <dgm:prSet loTypeId="urn:microsoft.com/office/officeart/2005/8/layout/chevron1" loCatId="process" qsTypeId="urn:microsoft.com/office/officeart/2005/8/quickstyle/simple2" qsCatId="simple" csTypeId="urn:microsoft.com/office/officeart/2005/8/colors/accent1_2" csCatId="accent1" phldr="1"/>
      <dgm:spPr/>
    </dgm:pt>
    <dgm:pt modelId="{558597EF-DBBC-4816-9265-ED89E4AF892E}">
      <dgm:prSet phldrT="[텍스트]"/>
      <dgm:spPr>
        <a:solidFill>
          <a:schemeClr val="bg1">
            <a:lumMod val="75000"/>
          </a:schemeClr>
        </a:solidFill>
      </dgm:spPr>
      <dgm:t>
        <a:bodyPr/>
        <a:lstStyle/>
        <a:p>
          <a:pPr latinLnBrk="1"/>
          <a:r>
            <a:rPr lang="en-US" altLang="ko-KR" b="1" dirty="0"/>
            <a:t>1975~2010</a:t>
          </a:r>
          <a:r>
            <a:rPr lang="ko-KR" altLang="en-US" b="1" dirty="0"/>
            <a:t>년</a:t>
          </a:r>
        </a:p>
      </dgm:t>
    </dgm:pt>
    <dgm:pt modelId="{0D2C5ACB-92D9-4CD2-A78F-D1CE3F5F1CD6}" type="parTrans" cxnId="{11E91202-E434-44E1-B171-2621D7C644A2}">
      <dgm:prSet/>
      <dgm:spPr/>
      <dgm:t>
        <a:bodyPr/>
        <a:lstStyle/>
        <a:p>
          <a:pPr latinLnBrk="1"/>
          <a:endParaRPr lang="ko-KR" altLang="en-US"/>
        </a:p>
      </dgm:t>
    </dgm:pt>
    <dgm:pt modelId="{7FF47272-590C-4FEB-9A9C-AC5A6CD1BE17}" type="sibTrans" cxnId="{11E91202-E434-44E1-B171-2621D7C644A2}">
      <dgm:prSet/>
      <dgm:spPr/>
      <dgm:t>
        <a:bodyPr/>
        <a:lstStyle/>
        <a:p>
          <a:pPr latinLnBrk="1"/>
          <a:endParaRPr lang="ko-KR" altLang="en-US"/>
        </a:p>
      </dgm:t>
    </dgm:pt>
    <dgm:pt modelId="{445B1416-AC51-432A-98D7-3B9D376A98C2}">
      <dgm:prSet phldrT="[텍스트]"/>
      <dgm:spPr>
        <a:solidFill>
          <a:schemeClr val="bg1">
            <a:lumMod val="50000"/>
          </a:schemeClr>
        </a:solidFill>
      </dgm:spPr>
      <dgm:t>
        <a:bodyPr/>
        <a:lstStyle/>
        <a:p>
          <a:pPr latinLnBrk="1"/>
          <a:r>
            <a:rPr lang="en-US" altLang="ko-KR" b="1" dirty="0"/>
            <a:t>2011~2019</a:t>
          </a:r>
          <a:r>
            <a:rPr lang="ko-KR" altLang="en-US" b="1" dirty="0"/>
            <a:t>년</a:t>
          </a:r>
        </a:p>
      </dgm:t>
    </dgm:pt>
    <dgm:pt modelId="{ED3E07CE-51F1-4911-9497-7B795C422F1B}" type="parTrans" cxnId="{C8413818-F811-49BB-8E0F-9E43A6E72007}">
      <dgm:prSet/>
      <dgm:spPr/>
      <dgm:t>
        <a:bodyPr/>
        <a:lstStyle/>
        <a:p>
          <a:pPr latinLnBrk="1"/>
          <a:endParaRPr lang="ko-KR" altLang="en-US"/>
        </a:p>
      </dgm:t>
    </dgm:pt>
    <dgm:pt modelId="{485BC9BC-EF30-49F1-8C2C-276928622B07}" type="sibTrans" cxnId="{C8413818-F811-49BB-8E0F-9E43A6E72007}">
      <dgm:prSet/>
      <dgm:spPr/>
      <dgm:t>
        <a:bodyPr/>
        <a:lstStyle/>
        <a:p>
          <a:pPr latinLnBrk="1"/>
          <a:endParaRPr lang="ko-KR" altLang="en-US"/>
        </a:p>
      </dgm:t>
    </dgm:pt>
    <dgm:pt modelId="{40F84B0B-8569-4D5E-A328-87D07B14BD77}">
      <dgm:prSet phldrT="[텍스트]"/>
      <dgm:spPr>
        <a:solidFill>
          <a:schemeClr val="tx1"/>
        </a:solidFill>
      </dgm:spPr>
      <dgm:t>
        <a:bodyPr/>
        <a:lstStyle/>
        <a:p>
          <a:pPr latinLnBrk="1"/>
          <a:r>
            <a:rPr lang="en-US" altLang="ko-KR" b="1" dirty="0"/>
            <a:t>2020</a:t>
          </a:r>
          <a:r>
            <a:rPr lang="ko-KR" altLang="en-US" b="1" dirty="0"/>
            <a:t>년</a:t>
          </a:r>
          <a:r>
            <a:rPr lang="en-US" altLang="ko-KR" b="1" dirty="0"/>
            <a:t>~</a:t>
          </a:r>
          <a:endParaRPr lang="ko-KR" altLang="en-US" b="1" dirty="0"/>
        </a:p>
      </dgm:t>
    </dgm:pt>
    <dgm:pt modelId="{252679AF-3B10-41C1-80D0-FCFD4ADA35F2}" type="parTrans" cxnId="{C1BDA2BD-AD60-4261-84F4-7F44E26A2953}">
      <dgm:prSet/>
      <dgm:spPr/>
      <dgm:t>
        <a:bodyPr/>
        <a:lstStyle/>
        <a:p>
          <a:pPr latinLnBrk="1"/>
          <a:endParaRPr lang="ko-KR" altLang="en-US"/>
        </a:p>
      </dgm:t>
    </dgm:pt>
    <dgm:pt modelId="{512733BE-06AE-40F6-A5A1-4E14CC054B5B}" type="sibTrans" cxnId="{C1BDA2BD-AD60-4261-84F4-7F44E26A2953}">
      <dgm:prSet/>
      <dgm:spPr/>
      <dgm:t>
        <a:bodyPr/>
        <a:lstStyle/>
        <a:p>
          <a:pPr latinLnBrk="1"/>
          <a:endParaRPr lang="ko-KR" altLang="en-US"/>
        </a:p>
      </dgm:t>
    </dgm:pt>
    <dgm:pt modelId="{A84AFE77-8F4F-4301-AA48-AEBC42A79DD3}" type="pres">
      <dgm:prSet presAssocID="{86A6A894-91F9-4B5C-8F64-5E8E9637FDA9}" presName="Name0" presStyleCnt="0">
        <dgm:presLayoutVars>
          <dgm:dir/>
          <dgm:animLvl val="lvl"/>
          <dgm:resizeHandles val="exact"/>
        </dgm:presLayoutVars>
      </dgm:prSet>
      <dgm:spPr/>
    </dgm:pt>
    <dgm:pt modelId="{E6EA5A13-AEF6-408F-BAC5-A40A8EA54C1D}" type="pres">
      <dgm:prSet presAssocID="{558597EF-DBBC-4816-9265-ED89E4AF892E}" presName="parTxOnly" presStyleLbl="node1" presStyleIdx="0" presStyleCnt="3" custScaleX="87634" custLinFactNeighborY="-11022">
        <dgm:presLayoutVars>
          <dgm:chMax val="0"/>
          <dgm:chPref val="0"/>
          <dgm:bulletEnabled val="1"/>
        </dgm:presLayoutVars>
      </dgm:prSet>
      <dgm:spPr/>
    </dgm:pt>
    <dgm:pt modelId="{BF1FC6E7-8113-4D31-A690-35C9B51A3780}" type="pres">
      <dgm:prSet presAssocID="{7FF47272-590C-4FEB-9A9C-AC5A6CD1BE17}" presName="parTxOnlySpace" presStyleCnt="0"/>
      <dgm:spPr/>
    </dgm:pt>
    <dgm:pt modelId="{CE3A5B37-11E6-4557-A4E4-089BA9D59BA1}" type="pres">
      <dgm:prSet presAssocID="{445B1416-AC51-432A-98D7-3B9D376A98C2}" presName="parTxOnly" presStyleLbl="node1" presStyleIdx="1" presStyleCnt="3" custAng="0" custScaleX="83492">
        <dgm:presLayoutVars>
          <dgm:chMax val="0"/>
          <dgm:chPref val="0"/>
          <dgm:bulletEnabled val="1"/>
        </dgm:presLayoutVars>
      </dgm:prSet>
      <dgm:spPr/>
    </dgm:pt>
    <dgm:pt modelId="{32AFF67F-E25B-4B51-85CB-051101EA1550}" type="pres">
      <dgm:prSet presAssocID="{485BC9BC-EF30-49F1-8C2C-276928622B07}" presName="parTxOnlySpace" presStyleCnt="0"/>
      <dgm:spPr/>
    </dgm:pt>
    <dgm:pt modelId="{A5AEA92F-2D77-436B-AD06-6ECD119E13DE}" type="pres">
      <dgm:prSet presAssocID="{40F84B0B-8569-4D5E-A328-87D07B14BD77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11E91202-E434-44E1-B171-2621D7C644A2}" srcId="{86A6A894-91F9-4B5C-8F64-5E8E9637FDA9}" destId="{558597EF-DBBC-4816-9265-ED89E4AF892E}" srcOrd="0" destOrd="0" parTransId="{0D2C5ACB-92D9-4CD2-A78F-D1CE3F5F1CD6}" sibTransId="{7FF47272-590C-4FEB-9A9C-AC5A6CD1BE17}"/>
    <dgm:cxn modelId="{47A76416-04AC-4987-8278-82341DEC759C}" type="presOf" srcId="{40F84B0B-8569-4D5E-A328-87D07B14BD77}" destId="{A5AEA92F-2D77-436B-AD06-6ECD119E13DE}" srcOrd="0" destOrd="0" presId="urn:microsoft.com/office/officeart/2005/8/layout/chevron1"/>
    <dgm:cxn modelId="{C8413818-F811-49BB-8E0F-9E43A6E72007}" srcId="{86A6A894-91F9-4B5C-8F64-5E8E9637FDA9}" destId="{445B1416-AC51-432A-98D7-3B9D376A98C2}" srcOrd="1" destOrd="0" parTransId="{ED3E07CE-51F1-4911-9497-7B795C422F1B}" sibTransId="{485BC9BC-EF30-49F1-8C2C-276928622B07}"/>
    <dgm:cxn modelId="{0FF8329D-96AF-417F-A9ED-274E8AAFD411}" type="presOf" srcId="{558597EF-DBBC-4816-9265-ED89E4AF892E}" destId="{E6EA5A13-AEF6-408F-BAC5-A40A8EA54C1D}" srcOrd="0" destOrd="0" presId="urn:microsoft.com/office/officeart/2005/8/layout/chevron1"/>
    <dgm:cxn modelId="{29F803A9-1FC6-4EE3-BF87-E95F04ABBA35}" type="presOf" srcId="{445B1416-AC51-432A-98D7-3B9D376A98C2}" destId="{CE3A5B37-11E6-4557-A4E4-089BA9D59BA1}" srcOrd="0" destOrd="0" presId="urn:microsoft.com/office/officeart/2005/8/layout/chevron1"/>
    <dgm:cxn modelId="{C1BDA2BD-AD60-4261-84F4-7F44E26A2953}" srcId="{86A6A894-91F9-4B5C-8F64-5E8E9637FDA9}" destId="{40F84B0B-8569-4D5E-A328-87D07B14BD77}" srcOrd="2" destOrd="0" parTransId="{252679AF-3B10-41C1-80D0-FCFD4ADA35F2}" sibTransId="{512733BE-06AE-40F6-A5A1-4E14CC054B5B}"/>
    <dgm:cxn modelId="{E8D5FCD6-9A20-4C02-84FA-0F6D350745EF}" type="presOf" srcId="{86A6A894-91F9-4B5C-8F64-5E8E9637FDA9}" destId="{A84AFE77-8F4F-4301-AA48-AEBC42A79DD3}" srcOrd="0" destOrd="0" presId="urn:microsoft.com/office/officeart/2005/8/layout/chevron1"/>
    <dgm:cxn modelId="{894F444D-9A1C-4F6A-B704-EA52189713B4}" type="presParOf" srcId="{A84AFE77-8F4F-4301-AA48-AEBC42A79DD3}" destId="{E6EA5A13-AEF6-408F-BAC5-A40A8EA54C1D}" srcOrd="0" destOrd="0" presId="urn:microsoft.com/office/officeart/2005/8/layout/chevron1"/>
    <dgm:cxn modelId="{61EB823A-1E5E-4FB3-8E65-96A2AA229887}" type="presParOf" srcId="{A84AFE77-8F4F-4301-AA48-AEBC42A79DD3}" destId="{BF1FC6E7-8113-4D31-A690-35C9B51A3780}" srcOrd="1" destOrd="0" presId="urn:microsoft.com/office/officeart/2005/8/layout/chevron1"/>
    <dgm:cxn modelId="{5CBE0C54-E4EA-4373-882A-6E930955ECEC}" type="presParOf" srcId="{A84AFE77-8F4F-4301-AA48-AEBC42A79DD3}" destId="{CE3A5B37-11E6-4557-A4E4-089BA9D59BA1}" srcOrd="2" destOrd="0" presId="urn:microsoft.com/office/officeart/2005/8/layout/chevron1"/>
    <dgm:cxn modelId="{E3A2B155-7C86-417C-B374-59EEA2B66501}" type="presParOf" srcId="{A84AFE77-8F4F-4301-AA48-AEBC42A79DD3}" destId="{32AFF67F-E25B-4B51-85CB-051101EA1550}" srcOrd="3" destOrd="0" presId="urn:microsoft.com/office/officeart/2005/8/layout/chevron1"/>
    <dgm:cxn modelId="{9DE9571D-85B1-46D3-A45D-E6952BB5D8AC}" type="presParOf" srcId="{A84AFE77-8F4F-4301-AA48-AEBC42A79DD3}" destId="{A5AEA92F-2D77-436B-AD06-6ECD119E13DE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48D6912-5867-4679-9265-7B2A927D54A7}" type="doc">
      <dgm:prSet loTypeId="urn:microsoft.com/office/officeart/2005/8/layout/pList2" loCatId="picture" qsTypeId="urn:microsoft.com/office/officeart/2005/8/quickstyle/simple5" qsCatId="simple" csTypeId="urn:microsoft.com/office/officeart/2005/8/colors/accent1_2#2" csCatId="accent1" phldr="1"/>
      <dgm:spPr/>
      <dgm:t>
        <a:bodyPr/>
        <a:lstStyle/>
        <a:p>
          <a:pPr latinLnBrk="1"/>
          <a:endParaRPr lang="ko-KR" altLang="en-US"/>
        </a:p>
      </dgm:t>
    </dgm:pt>
    <dgm:pt modelId="{441CEBE1-B146-44D0-9789-112ADBF2EAD2}">
      <dgm:prSet phldrT="[텍스트]" custT="1"/>
      <dgm:spPr>
        <a:xfrm rot="10800000">
          <a:off x="264223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algn="ctr" latinLnBrk="1"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DCV300</a:t>
          </a:r>
        </a:p>
        <a:p>
          <a:pPr algn="ctr" latinLnBrk="1">
            <a:buNone/>
          </a:pPr>
          <a:r>
            <a:rPr lang="en-US" altLang="ko-KR" sz="1400" b="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FCD500</a:t>
          </a:r>
        </a:p>
        <a:p>
          <a:pPr algn="ctr" latinLnBrk="1">
            <a:buNone/>
          </a:pPr>
          <a:r>
            <a:rPr lang="en-US" altLang="ko-KR" sz="1400" b="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174Kg</a:t>
          </a:r>
        </a:p>
        <a:p>
          <a:pPr algn="ctr" latinLnBrk="1"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algn="ctr" latinLnBrk="1"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(20~28ton)</a:t>
          </a:r>
        </a:p>
        <a:p>
          <a:pPr algn="ctr" latinLnBrk="1">
            <a:buNone/>
          </a:pPr>
          <a:endParaRPr lang="en-US" altLang="ko-KR" sz="1400" b="0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algn="ctr" latinLnBrk="1"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HD</a:t>
          </a:r>
          <a:r>
            <a:rPr lang="ko-KR" altLang="en-US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현대</a:t>
          </a:r>
          <a:endParaRPr lang="en-US" altLang="ko-KR" sz="1400" b="1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algn="ctr" latinLnBrk="1">
            <a:buNone/>
          </a:pPr>
          <a:endParaRPr lang="en-US" altLang="ko-KR" sz="1400" b="0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algn="ctr" latinLnBrk="1">
            <a:buNone/>
          </a:pPr>
          <a:endParaRPr lang="ko-KR" altLang="en-US" sz="1400" b="0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</dgm:t>
    </dgm:pt>
    <dgm:pt modelId="{3DDFB3F2-1AEF-4C5B-B383-B2B81586A590}" type="parTrans" cxnId="{614811DA-ACF0-445A-A23D-C7E5687EB457}">
      <dgm:prSet/>
      <dgm:spPr/>
      <dgm:t>
        <a:bodyPr/>
        <a:lstStyle/>
        <a:p>
          <a:pPr latinLnBrk="1"/>
          <a:endParaRPr lang="ko-KR" altLang="en-US"/>
        </a:p>
      </dgm:t>
    </dgm:pt>
    <dgm:pt modelId="{4F09E847-D8E2-4AF6-B67D-DEE3EFD2BE4F}" type="sibTrans" cxnId="{614811DA-ACF0-445A-A23D-C7E5687EB457}">
      <dgm:prSet/>
      <dgm:spPr/>
      <dgm:t>
        <a:bodyPr/>
        <a:lstStyle/>
        <a:p>
          <a:pPr latinLnBrk="1"/>
          <a:endParaRPr lang="ko-KR" altLang="en-US"/>
        </a:p>
      </dgm:t>
    </dgm:pt>
    <dgm:pt modelId="{6C89E3FB-4C3B-422E-BBDB-51584D65024A}">
      <dgm:prSet phldrT="[텍스트]" custT="1"/>
      <dgm:spPr>
        <a:xfrm rot="10800000">
          <a:off x="1659607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DCV400</a:t>
          </a:r>
        </a:p>
        <a:p>
          <a:pPr algn="ctr" latinLnBrk="1">
            <a:buNone/>
          </a:pPr>
          <a:r>
            <a:rPr lang="en-US" altLang="ko-KR" sz="14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FCD500</a:t>
          </a:r>
        </a:p>
        <a:p>
          <a:pPr algn="ctr" latinLnBrk="1">
            <a:buNone/>
          </a:pPr>
          <a:r>
            <a:rPr lang="en-US" altLang="ko-KR" sz="14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154Kg</a:t>
          </a: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(30~35ton)</a:t>
          </a:r>
        </a:p>
        <a:p>
          <a:pPr algn="ctr" latinLnBrk="1">
            <a:buNone/>
          </a:pPr>
          <a:endParaRPr lang="en-US" altLang="ko-KR" sz="1400" b="1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HD</a:t>
          </a:r>
          <a:r>
            <a:rPr lang="ko-KR" altLang="en-US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현대</a:t>
          </a:r>
        </a:p>
      </dgm:t>
    </dgm:pt>
    <dgm:pt modelId="{AEAF1365-3D11-45C8-A81F-7EE9B3277F46}" type="parTrans" cxnId="{A89AD94D-6156-404F-94B0-538DD8B8E5EB}">
      <dgm:prSet/>
      <dgm:spPr/>
      <dgm:t>
        <a:bodyPr/>
        <a:lstStyle/>
        <a:p>
          <a:pPr latinLnBrk="1"/>
          <a:endParaRPr lang="ko-KR" altLang="en-US"/>
        </a:p>
      </dgm:t>
    </dgm:pt>
    <dgm:pt modelId="{030B1038-87A5-46FA-A5CD-2A4BF7F1D390}" type="sibTrans" cxnId="{A89AD94D-6156-404F-94B0-538DD8B8E5EB}">
      <dgm:prSet/>
      <dgm:spPr/>
      <dgm:t>
        <a:bodyPr/>
        <a:lstStyle/>
        <a:p>
          <a:pPr latinLnBrk="1"/>
          <a:endParaRPr lang="ko-KR" altLang="en-US"/>
        </a:p>
      </dgm:t>
    </dgm:pt>
    <dgm:pt modelId="{C830F88A-2C05-45A3-B912-D5E53B04B1F8}">
      <dgm:prSet phldrT="[텍스트]" custT="1"/>
      <dgm:spPr>
        <a:xfrm rot="10800000">
          <a:off x="3054991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DCV500</a:t>
          </a:r>
        </a:p>
        <a:p>
          <a:pPr algn="ctr" latinLnBrk="1">
            <a:buNone/>
          </a:pPr>
          <a:r>
            <a:rPr lang="en-US" altLang="ko-KR" sz="14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FCD500</a:t>
          </a:r>
        </a:p>
        <a:p>
          <a:pPr algn="ctr" latinLnBrk="1">
            <a:buNone/>
          </a:pPr>
          <a:r>
            <a:rPr lang="en-US" altLang="ko-KR" sz="14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188Kg</a:t>
          </a: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(38ton)</a:t>
          </a:r>
        </a:p>
        <a:p>
          <a:pPr algn="ctr" latinLnBrk="1">
            <a:buNone/>
          </a:pPr>
          <a:endParaRPr lang="en-US" altLang="ko-KR" sz="1400" b="1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HD</a:t>
          </a:r>
          <a:r>
            <a:rPr lang="ko-KR" altLang="en-US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현대</a:t>
          </a:r>
          <a:endParaRPr lang="en-US" altLang="ko-KR" sz="1400" b="1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</dgm:t>
    </dgm:pt>
    <dgm:pt modelId="{279025C9-5CCC-4938-BF43-B789B0F28315}" type="parTrans" cxnId="{510843D4-A280-4A26-A861-640ECEF14F66}">
      <dgm:prSet/>
      <dgm:spPr/>
      <dgm:t>
        <a:bodyPr/>
        <a:lstStyle/>
        <a:p>
          <a:pPr latinLnBrk="1"/>
          <a:endParaRPr lang="ko-KR" altLang="en-US"/>
        </a:p>
      </dgm:t>
    </dgm:pt>
    <dgm:pt modelId="{FCBC2BD0-621F-488F-99D4-286E2A6D78BB}" type="sibTrans" cxnId="{510843D4-A280-4A26-A861-640ECEF14F66}">
      <dgm:prSet/>
      <dgm:spPr/>
      <dgm:t>
        <a:bodyPr/>
        <a:lstStyle/>
        <a:p>
          <a:pPr latinLnBrk="1"/>
          <a:endParaRPr lang="ko-KR" altLang="en-US"/>
        </a:p>
      </dgm:t>
    </dgm:pt>
    <dgm:pt modelId="{FC1A1513-37ED-4607-AF62-C7B33E0C9B3B}">
      <dgm:prSet custT="1"/>
      <dgm:spPr>
        <a:xfrm rot="10800000">
          <a:off x="5845759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DCV160</a:t>
          </a:r>
        </a:p>
        <a:p>
          <a:pPr algn="ctr" latinLnBrk="1">
            <a:buNone/>
          </a:pPr>
          <a:r>
            <a:rPr lang="en-US" altLang="ko-KR" sz="14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FCD500</a:t>
          </a:r>
        </a:p>
        <a:p>
          <a:pPr algn="ctr" latinLnBrk="1">
            <a:buNone/>
          </a:pPr>
          <a:r>
            <a:rPr lang="en-US" altLang="ko-KR" sz="14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74Kg</a:t>
          </a: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(14ton)</a:t>
          </a:r>
        </a:p>
        <a:p>
          <a:pPr algn="ctr" latinLnBrk="1">
            <a:buNone/>
          </a:pPr>
          <a:endParaRPr lang="en-US" altLang="ko-KR" sz="1400" b="1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HDI</a:t>
          </a:r>
        </a:p>
      </dgm:t>
    </dgm:pt>
    <dgm:pt modelId="{9E422464-3B7A-4889-927B-3CCDC9081AE1}" type="parTrans" cxnId="{49C25ECD-0814-4E46-8136-319DD89DED7C}">
      <dgm:prSet/>
      <dgm:spPr/>
      <dgm:t>
        <a:bodyPr/>
        <a:lstStyle/>
        <a:p>
          <a:pPr latinLnBrk="1"/>
          <a:endParaRPr lang="ko-KR" altLang="en-US"/>
        </a:p>
      </dgm:t>
    </dgm:pt>
    <dgm:pt modelId="{740F7978-8393-4A35-B497-56CE1641C281}" type="sibTrans" cxnId="{49C25ECD-0814-4E46-8136-319DD89DED7C}">
      <dgm:prSet/>
      <dgm:spPr/>
      <dgm:t>
        <a:bodyPr/>
        <a:lstStyle/>
        <a:p>
          <a:pPr latinLnBrk="1"/>
          <a:endParaRPr lang="ko-KR" altLang="en-US"/>
        </a:p>
      </dgm:t>
    </dgm:pt>
    <dgm:pt modelId="{FAA79708-CCDE-42DD-A341-F0B4C61DEE47}">
      <dgm:prSet custT="1"/>
      <dgm:spPr>
        <a:xfrm rot="10800000">
          <a:off x="7241143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BK28</a:t>
          </a:r>
        </a:p>
        <a:p>
          <a:pPr algn="ctr" latinLnBrk="1">
            <a:buNone/>
          </a:pPr>
          <a:r>
            <a:rPr lang="en-US" altLang="ko-KR" sz="1400" b="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FCD500</a:t>
          </a:r>
        </a:p>
        <a:p>
          <a:pPr algn="ctr" latinLnBrk="1">
            <a:buNone/>
          </a:pPr>
          <a:r>
            <a:rPr lang="en-US" altLang="ko-KR" sz="1400" b="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84Kg</a:t>
          </a: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(22~35ton)</a:t>
          </a:r>
        </a:p>
        <a:p>
          <a:pPr algn="ctr" latinLnBrk="1">
            <a:buNone/>
          </a:pPr>
          <a:endParaRPr lang="en-US" altLang="ko-KR" sz="1400" b="1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VOLVO</a:t>
          </a:r>
          <a:endParaRPr lang="ko-KR" altLang="en-US" sz="1400" b="1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</dgm:t>
    </dgm:pt>
    <dgm:pt modelId="{09BC9E12-87A3-4555-BE73-A33FCC3C6D17}" type="parTrans" cxnId="{1ED370C7-C78D-4844-B338-8CB68E3A0163}">
      <dgm:prSet/>
      <dgm:spPr/>
      <dgm:t>
        <a:bodyPr/>
        <a:lstStyle/>
        <a:p>
          <a:pPr latinLnBrk="1"/>
          <a:endParaRPr lang="ko-KR" altLang="en-US"/>
        </a:p>
      </dgm:t>
    </dgm:pt>
    <dgm:pt modelId="{AF86E40A-E80F-401E-A922-FC12BB7C7805}" type="sibTrans" cxnId="{1ED370C7-C78D-4844-B338-8CB68E3A0163}">
      <dgm:prSet/>
      <dgm:spPr/>
      <dgm:t>
        <a:bodyPr/>
        <a:lstStyle/>
        <a:p>
          <a:pPr latinLnBrk="1"/>
          <a:endParaRPr lang="ko-KR" altLang="en-US"/>
        </a:p>
      </dgm:t>
    </dgm:pt>
    <dgm:pt modelId="{8664D8D1-ECC9-4264-BA5A-4843CD971E07}">
      <dgm:prSet custT="1"/>
      <dgm:spPr>
        <a:xfrm rot="10800000">
          <a:off x="4450375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SCV28H</a:t>
          </a:r>
        </a:p>
        <a:p>
          <a:pPr algn="ctr" latinLnBrk="1">
            <a:buNone/>
          </a:pPr>
          <a:r>
            <a:rPr lang="en-US" altLang="ko-KR" sz="14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FCD500</a:t>
          </a:r>
        </a:p>
        <a:p>
          <a:pPr algn="ctr" latinLnBrk="1">
            <a:buNone/>
          </a:pPr>
          <a:r>
            <a:rPr lang="en-US" altLang="ko-KR" sz="14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93Kg</a:t>
          </a: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(20~36ton)</a:t>
          </a:r>
        </a:p>
        <a:p>
          <a:pPr algn="ctr" latinLnBrk="1">
            <a:buNone/>
          </a:pPr>
          <a:endParaRPr lang="en-US" altLang="ko-KR" sz="1400" b="1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HDX</a:t>
          </a:r>
        </a:p>
      </dgm:t>
    </dgm:pt>
    <dgm:pt modelId="{3956F6C5-7FD9-4374-9CE7-85357E3C18B3}" type="sibTrans" cxnId="{07245694-97F7-4DC4-93E7-7EFC7A43134E}">
      <dgm:prSet/>
      <dgm:spPr/>
      <dgm:t>
        <a:bodyPr/>
        <a:lstStyle/>
        <a:p>
          <a:pPr latinLnBrk="1"/>
          <a:endParaRPr lang="ko-KR" altLang="en-US"/>
        </a:p>
      </dgm:t>
    </dgm:pt>
    <dgm:pt modelId="{D9A72C0A-E7D6-4318-BFEC-A57D7FA62B5C}" type="parTrans" cxnId="{07245694-97F7-4DC4-93E7-7EFC7A43134E}">
      <dgm:prSet/>
      <dgm:spPr/>
      <dgm:t>
        <a:bodyPr/>
        <a:lstStyle/>
        <a:p>
          <a:pPr latinLnBrk="1"/>
          <a:endParaRPr lang="ko-KR" altLang="en-US"/>
        </a:p>
      </dgm:t>
    </dgm:pt>
    <dgm:pt modelId="{AE521E64-50F5-4114-9AB0-77FAF7849A34}" type="pres">
      <dgm:prSet presAssocID="{C48D6912-5867-4679-9265-7B2A927D54A7}" presName="Name0" presStyleCnt="0">
        <dgm:presLayoutVars>
          <dgm:dir/>
          <dgm:resizeHandles val="exact"/>
        </dgm:presLayoutVars>
      </dgm:prSet>
      <dgm:spPr/>
    </dgm:pt>
    <dgm:pt modelId="{BC94E202-1318-4C66-9700-C8F9873146BE}" type="pres">
      <dgm:prSet presAssocID="{C48D6912-5867-4679-9265-7B2A927D54A7}" presName="bkgdShp" presStyleLbl="alignAccFollowNode1" presStyleIdx="0" presStyleCnt="1" custLinFactNeighborX="-1544" custLinFactNeighborY="-31509"/>
      <dgm:spPr>
        <a:xfrm>
          <a:off x="0" y="0"/>
          <a:ext cx="8773898" cy="2333059"/>
        </a:xfrm>
        <a:prstGeom prst="roundRect">
          <a:avLst>
            <a:gd name="adj" fmla="val 10000"/>
          </a:avLst>
        </a:prstGeom>
        <a:solidFill>
          <a:srgbClr val="0066FF">
            <a:alpha val="89804"/>
          </a:srgbClr>
        </a:solidFill>
        <a:ln w="9525" cap="flat" cmpd="sng" algn="ctr">
          <a:solidFill>
            <a:srgbClr val="9999FF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</dgm:pt>
    <dgm:pt modelId="{011FD1F9-9A61-4036-A542-715BAF4C2705}" type="pres">
      <dgm:prSet presAssocID="{C48D6912-5867-4679-9265-7B2A927D54A7}" presName="linComp" presStyleCnt="0"/>
      <dgm:spPr/>
    </dgm:pt>
    <dgm:pt modelId="{E9EEB00A-C893-4F72-BAF1-D4B40F52BD8C}" type="pres">
      <dgm:prSet presAssocID="{441CEBE1-B146-44D0-9789-112ADBF2EAD2}" presName="compNode" presStyleCnt="0"/>
      <dgm:spPr/>
    </dgm:pt>
    <dgm:pt modelId="{01434AD3-A6B4-4AAB-8C77-2F78530002A5}" type="pres">
      <dgm:prSet presAssocID="{441CEBE1-B146-44D0-9789-112ADBF2EAD2}" presName="node" presStyleLbl="node1" presStyleIdx="0" presStyleCnt="6">
        <dgm:presLayoutVars>
          <dgm:bulletEnabled val="1"/>
        </dgm:presLayoutVars>
      </dgm:prSet>
      <dgm:spPr/>
    </dgm:pt>
    <dgm:pt modelId="{B10402EA-9BE9-4051-A9C1-AA8A6CDC75D4}" type="pres">
      <dgm:prSet presAssocID="{441CEBE1-B146-44D0-9789-112ADBF2EAD2}" presName="invisiNode" presStyleLbl="node1" presStyleIdx="0" presStyleCnt="6"/>
      <dgm:spPr/>
    </dgm:pt>
    <dgm:pt modelId="{6E60FD93-2337-408C-B912-2CF418E97561}" type="pres">
      <dgm:prSet presAssocID="{441CEBE1-B146-44D0-9789-112ADBF2EAD2}" presName="imagNode" presStyleLbl="fgImgPlace1" presStyleIdx="0" presStyleCnt="6"/>
      <dgm:spPr>
        <a:xfrm>
          <a:off x="264223" y="311074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</dgm:pt>
    <dgm:pt modelId="{FC61EACB-295C-4CB6-BA7D-8D5A73420C53}" type="pres">
      <dgm:prSet presAssocID="{4F09E847-D8E2-4AF6-B67D-DEE3EFD2BE4F}" presName="sibTrans" presStyleLbl="sibTrans2D1" presStyleIdx="0" presStyleCnt="0"/>
      <dgm:spPr/>
    </dgm:pt>
    <dgm:pt modelId="{7DF040ED-90EC-4023-9585-0C9BB8FF12B9}" type="pres">
      <dgm:prSet presAssocID="{6C89E3FB-4C3B-422E-BBDB-51584D65024A}" presName="compNode" presStyleCnt="0"/>
      <dgm:spPr/>
    </dgm:pt>
    <dgm:pt modelId="{5303C97D-EAA1-472C-9ECC-6ACB571C1814}" type="pres">
      <dgm:prSet presAssocID="{6C89E3FB-4C3B-422E-BBDB-51584D65024A}" presName="node" presStyleLbl="node1" presStyleIdx="1" presStyleCnt="6">
        <dgm:presLayoutVars>
          <dgm:bulletEnabled val="1"/>
        </dgm:presLayoutVars>
      </dgm:prSet>
      <dgm:spPr/>
    </dgm:pt>
    <dgm:pt modelId="{EBA0546A-F10E-400E-B049-5DCC821F93AB}" type="pres">
      <dgm:prSet presAssocID="{6C89E3FB-4C3B-422E-BBDB-51584D65024A}" presName="invisiNode" presStyleLbl="node1" presStyleIdx="1" presStyleCnt="6"/>
      <dgm:spPr/>
    </dgm:pt>
    <dgm:pt modelId="{B65619FD-C765-4D75-98DC-7E6DF8786E1A}" type="pres">
      <dgm:prSet presAssocID="{6C89E3FB-4C3B-422E-BBDB-51584D65024A}" presName="imagNode" presStyleLbl="fgImgPlace1" presStyleIdx="1" presStyleCnt="6" custLinFactNeighborX="-3725" custLinFactNeighborY="-2544"/>
      <dgm:spPr>
        <a:xfrm>
          <a:off x="1659607" y="311074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</dgm:pt>
    <dgm:pt modelId="{A05BF833-323D-40F3-B9C4-670927032167}" type="pres">
      <dgm:prSet presAssocID="{030B1038-87A5-46FA-A5CD-2A4BF7F1D390}" presName="sibTrans" presStyleLbl="sibTrans2D1" presStyleIdx="0" presStyleCnt="0"/>
      <dgm:spPr/>
    </dgm:pt>
    <dgm:pt modelId="{02160E79-B3FC-494E-9D99-526C3CD9315D}" type="pres">
      <dgm:prSet presAssocID="{C830F88A-2C05-45A3-B912-D5E53B04B1F8}" presName="compNode" presStyleCnt="0"/>
      <dgm:spPr/>
    </dgm:pt>
    <dgm:pt modelId="{9C15A478-9ECF-47FA-8CC4-CF12BA1A316B}" type="pres">
      <dgm:prSet presAssocID="{C830F88A-2C05-45A3-B912-D5E53B04B1F8}" presName="node" presStyleLbl="node1" presStyleIdx="2" presStyleCnt="6">
        <dgm:presLayoutVars>
          <dgm:bulletEnabled val="1"/>
        </dgm:presLayoutVars>
      </dgm:prSet>
      <dgm:spPr/>
    </dgm:pt>
    <dgm:pt modelId="{9992DD98-FFC9-4BCB-A5B7-76EBDBAF25E7}" type="pres">
      <dgm:prSet presAssocID="{C830F88A-2C05-45A3-B912-D5E53B04B1F8}" presName="invisiNode" presStyleLbl="node1" presStyleIdx="2" presStyleCnt="6"/>
      <dgm:spPr/>
    </dgm:pt>
    <dgm:pt modelId="{031AD48C-ABCA-482F-A940-867EAD6E9FF4}" type="pres">
      <dgm:prSet presAssocID="{C830F88A-2C05-45A3-B912-D5E53B04B1F8}" presName="imagNode" presStyleLbl="fgImgPlace1" presStyleIdx="2" presStyleCnt="6"/>
      <dgm:spPr>
        <a:xfrm>
          <a:off x="3054991" y="311074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</dgm:pt>
    <dgm:pt modelId="{F3BBBA4F-510F-403D-995D-7FD8FBDAD894}" type="pres">
      <dgm:prSet presAssocID="{FCBC2BD0-621F-488F-99D4-286E2A6D78BB}" presName="sibTrans" presStyleLbl="sibTrans2D1" presStyleIdx="0" presStyleCnt="0"/>
      <dgm:spPr/>
    </dgm:pt>
    <dgm:pt modelId="{3C568355-A66A-4E94-9C22-9F01C7E96C9D}" type="pres">
      <dgm:prSet presAssocID="{8664D8D1-ECC9-4264-BA5A-4843CD971E07}" presName="compNode" presStyleCnt="0"/>
      <dgm:spPr/>
    </dgm:pt>
    <dgm:pt modelId="{5749BC01-6587-4440-8F13-12FD6B2C6ADD}" type="pres">
      <dgm:prSet presAssocID="{8664D8D1-ECC9-4264-BA5A-4843CD971E07}" presName="node" presStyleLbl="node1" presStyleIdx="3" presStyleCnt="6">
        <dgm:presLayoutVars>
          <dgm:bulletEnabled val="1"/>
        </dgm:presLayoutVars>
      </dgm:prSet>
      <dgm:spPr/>
    </dgm:pt>
    <dgm:pt modelId="{B9A2BD4C-9D0F-4132-977A-18952D65E933}" type="pres">
      <dgm:prSet presAssocID="{8664D8D1-ECC9-4264-BA5A-4843CD971E07}" presName="invisiNode" presStyleLbl="node1" presStyleIdx="3" presStyleCnt="6"/>
      <dgm:spPr/>
    </dgm:pt>
    <dgm:pt modelId="{CC4A1649-2D48-424A-A104-81CF7258F788}" type="pres">
      <dgm:prSet presAssocID="{8664D8D1-ECC9-4264-BA5A-4843CD971E07}" presName="imagNode" presStyleLbl="fgImgPlace1" presStyleIdx="3" presStyleCnt="6"/>
      <dgm:spPr>
        <a:xfrm>
          <a:off x="4450375" y="311074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</dgm:pt>
    <dgm:pt modelId="{776B0A88-5F5B-4416-B3F9-188DB1EBDBEF}" type="pres">
      <dgm:prSet presAssocID="{3956F6C5-7FD9-4374-9CE7-85357E3C18B3}" presName="sibTrans" presStyleLbl="sibTrans2D1" presStyleIdx="0" presStyleCnt="0"/>
      <dgm:spPr/>
    </dgm:pt>
    <dgm:pt modelId="{94F2ECDD-5F4C-4DDD-8FE2-70B5A5E5658C}" type="pres">
      <dgm:prSet presAssocID="{FC1A1513-37ED-4607-AF62-C7B33E0C9B3B}" presName="compNode" presStyleCnt="0"/>
      <dgm:spPr/>
    </dgm:pt>
    <dgm:pt modelId="{8F25DCB6-C8E7-4164-8F96-D2948EEDE8CC}" type="pres">
      <dgm:prSet presAssocID="{FC1A1513-37ED-4607-AF62-C7B33E0C9B3B}" presName="node" presStyleLbl="node1" presStyleIdx="4" presStyleCnt="6">
        <dgm:presLayoutVars>
          <dgm:bulletEnabled val="1"/>
        </dgm:presLayoutVars>
      </dgm:prSet>
      <dgm:spPr/>
    </dgm:pt>
    <dgm:pt modelId="{160F9457-9ED6-4915-997F-B0B6E0788BE4}" type="pres">
      <dgm:prSet presAssocID="{FC1A1513-37ED-4607-AF62-C7B33E0C9B3B}" presName="invisiNode" presStyleLbl="node1" presStyleIdx="4" presStyleCnt="6"/>
      <dgm:spPr/>
    </dgm:pt>
    <dgm:pt modelId="{AF465199-31DA-4E23-B052-D21E481372C7}" type="pres">
      <dgm:prSet presAssocID="{FC1A1513-37ED-4607-AF62-C7B33E0C9B3B}" presName="imagNode" presStyleLbl="fgImgPlace1" presStyleIdx="4" presStyleCnt="6"/>
      <dgm:spPr>
        <a:xfrm>
          <a:off x="5845759" y="311074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</dgm:pt>
    <dgm:pt modelId="{A8B56530-9635-43B5-AD28-00126B0546EB}" type="pres">
      <dgm:prSet presAssocID="{740F7978-8393-4A35-B497-56CE1641C281}" presName="sibTrans" presStyleLbl="sibTrans2D1" presStyleIdx="0" presStyleCnt="0"/>
      <dgm:spPr/>
    </dgm:pt>
    <dgm:pt modelId="{5CA04140-E3A1-4AB0-902C-BC438B8815A8}" type="pres">
      <dgm:prSet presAssocID="{FAA79708-CCDE-42DD-A341-F0B4C61DEE47}" presName="compNode" presStyleCnt="0"/>
      <dgm:spPr/>
    </dgm:pt>
    <dgm:pt modelId="{073852DE-3271-48B4-82DD-57993D1A5A35}" type="pres">
      <dgm:prSet presAssocID="{FAA79708-CCDE-42DD-A341-F0B4C61DEE47}" presName="node" presStyleLbl="node1" presStyleIdx="5" presStyleCnt="6">
        <dgm:presLayoutVars>
          <dgm:bulletEnabled val="1"/>
        </dgm:presLayoutVars>
      </dgm:prSet>
      <dgm:spPr/>
    </dgm:pt>
    <dgm:pt modelId="{2B4481F0-9BBF-4817-927C-8BB0261A560B}" type="pres">
      <dgm:prSet presAssocID="{FAA79708-CCDE-42DD-A341-F0B4C61DEE47}" presName="invisiNode" presStyleLbl="node1" presStyleIdx="5" presStyleCnt="6"/>
      <dgm:spPr/>
    </dgm:pt>
    <dgm:pt modelId="{E0EB560D-1780-4AE4-991E-C2FFDDA253B2}" type="pres">
      <dgm:prSet presAssocID="{FAA79708-CCDE-42DD-A341-F0B4C61DEE47}" presName="imagNode" presStyleLbl="fgImgPlace1" presStyleIdx="5" presStyleCnt="6"/>
      <dgm:spPr>
        <a:xfrm>
          <a:off x="7241143" y="311074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</dgm:pt>
  </dgm:ptLst>
  <dgm:cxnLst>
    <dgm:cxn modelId="{7DEE7F20-A6FA-4890-87E5-F93F5014423D}" type="presOf" srcId="{030B1038-87A5-46FA-A5CD-2A4BF7F1D390}" destId="{A05BF833-323D-40F3-B9C4-670927032167}" srcOrd="0" destOrd="0" presId="urn:microsoft.com/office/officeart/2005/8/layout/pList2"/>
    <dgm:cxn modelId="{445D903F-C7BD-4BC1-9302-E1CC838FB3AC}" type="presOf" srcId="{740F7978-8393-4A35-B497-56CE1641C281}" destId="{A8B56530-9635-43B5-AD28-00126B0546EB}" srcOrd="0" destOrd="0" presId="urn:microsoft.com/office/officeart/2005/8/layout/pList2"/>
    <dgm:cxn modelId="{30E28E45-2954-46B3-98E4-0980CC891921}" type="presOf" srcId="{C48D6912-5867-4679-9265-7B2A927D54A7}" destId="{AE521E64-50F5-4114-9AB0-77FAF7849A34}" srcOrd="0" destOrd="0" presId="urn:microsoft.com/office/officeart/2005/8/layout/pList2"/>
    <dgm:cxn modelId="{0FF9C34C-D3CC-4E20-85F9-BA89AD185C7F}" type="presOf" srcId="{C830F88A-2C05-45A3-B912-D5E53B04B1F8}" destId="{9C15A478-9ECF-47FA-8CC4-CF12BA1A316B}" srcOrd="0" destOrd="0" presId="urn:microsoft.com/office/officeart/2005/8/layout/pList2"/>
    <dgm:cxn modelId="{A89AD94D-6156-404F-94B0-538DD8B8E5EB}" srcId="{C48D6912-5867-4679-9265-7B2A927D54A7}" destId="{6C89E3FB-4C3B-422E-BBDB-51584D65024A}" srcOrd="1" destOrd="0" parTransId="{AEAF1365-3D11-45C8-A81F-7EE9B3277F46}" sibTransId="{030B1038-87A5-46FA-A5CD-2A4BF7F1D390}"/>
    <dgm:cxn modelId="{413EDE6D-B5D7-4598-B4D5-843858E5747E}" type="presOf" srcId="{8664D8D1-ECC9-4264-BA5A-4843CD971E07}" destId="{5749BC01-6587-4440-8F13-12FD6B2C6ADD}" srcOrd="0" destOrd="0" presId="urn:microsoft.com/office/officeart/2005/8/layout/pList2"/>
    <dgm:cxn modelId="{D92F3574-071E-41CF-9506-A8D53CCDC906}" type="presOf" srcId="{6C89E3FB-4C3B-422E-BBDB-51584D65024A}" destId="{5303C97D-EAA1-472C-9ECC-6ACB571C1814}" srcOrd="0" destOrd="0" presId="urn:microsoft.com/office/officeart/2005/8/layout/pList2"/>
    <dgm:cxn modelId="{98E10A92-8E7A-472B-8AE3-45402F53B047}" type="presOf" srcId="{FCBC2BD0-621F-488F-99D4-286E2A6D78BB}" destId="{F3BBBA4F-510F-403D-995D-7FD8FBDAD894}" srcOrd="0" destOrd="0" presId="urn:microsoft.com/office/officeart/2005/8/layout/pList2"/>
    <dgm:cxn modelId="{07245694-97F7-4DC4-93E7-7EFC7A43134E}" srcId="{C48D6912-5867-4679-9265-7B2A927D54A7}" destId="{8664D8D1-ECC9-4264-BA5A-4843CD971E07}" srcOrd="3" destOrd="0" parTransId="{D9A72C0A-E7D6-4318-BFEC-A57D7FA62B5C}" sibTransId="{3956F6C5-7FD9-4374-9CE7-85357E3C18B3}"/>
    <dgm:cxn modelId="{4C35EDBA-FEE6-462F-9FBB-E561EC8D0C4C}" type="presOf" srcId="{3956F6C5-7FD9-4374-9CE7-85357E3C18B3}" destId="{776B0A88-5F5B-4416-B3F9-188DB1EBDBEF}" srcOrd="0" destOrd="0" presId="urn:microsoft.com/office/officeart/2005/8/layout/pList2"/>
    <dgm:cxn modelId="{1ED370C7-C78D-4844-B338-8CB68E3A0163}" srcId="{C48D6912-5867-4679-9265-7B2A927D54A7}" destId="{FAA79708-CCDE-42DD-A341-F0B4C61DEE47}" srcOrd="5" destOrd="0" parTransId="{09BC9E12-87A3-4555-BE73-A33FCC3C6D17}" sibTransId="{AF86E40A-E80F-401E-A922-FC12BB7C7805}"/>
    <dgm:cxn modelId="{49C25ECD-0814-4E46-8136-319DD89DED7C}" srcId="{C48D6912-5867-4679-9265-7B2A927D54A7}" destId="{FC1A1513-37ED-4607-AF62-C7B33E0C9B3B}" srcOrd="4" destOrd="0" parTransId="{9E422464-3B7A-4889-927B-3CCDC9081AE1}" sibTransId="{740F7978-8393-4A35-B497-56CE1641C281}"/>
    <dgm:cxn modelId="{855317D0-8518-4D65-BDE8-86A1AA8402A5}" type="presOf" srcId="{FC1A1513-37ED-4607-AF62-C7B33E0C9B3B}" destId="{8F25DCB6-C8E7-4164-8F96-D2948EEDE8CC}" srcOrd="0" destOrd="0" presId="urn:microsoft.com/office/officeart/2005/8/layout/pList2"/>
    <dgm:cxn modelId="{55F479D1-2EB5-48A5-9A87-3ABD09A4FBA3}" type="presOf" srcId="{441CEBE1-B146-44D0-9789-112ADBF2EAD2}" destId="{01434AD3-A6B4-4AAB-8C77-2F78530002A5}" srcOrd="0" destOrd="0" presId="urn:microsoft.com/office/officeart/2005/8/layout/pList2"/>
    <dgm:cxn modelId="{D5AF9CD1-553D-4940-9E8C-47A739CBEE0D}" type="presOf" srcId="{4F09E847-D8E2-4AF6-B67D-DEE3EFD2BE4F}" destId="{FC61EACB-295C-4CB6-BA7D-8D5A73420C53}" srcOrd="0" destOrd="0" presId="urn:microsoft.com/office/officeart/2005/8/layout/pList2"/>
    <dgm:cxn modelId="{510843D4-A280-4A26-A861-640ECEF14F66}" srcId="{C48D6912-5867-4679-9265-7B2A927D54A7}" destId="{C830F88A-2C05-45A3-B912-D5E53B04B1F8}" srcOrd="2" destOrd="0" parTransId="{279025C9-5CCC-4938-BF43-B789B0F28315}" sibTransId="{FCBC2BD0-621F-488F-99D4-286E2A6D78BB}"/>
    <dgm:cxn modelId="{614811DA-ACF0-445A-A23D-C7E5687EB457}" srcId="{C48D6912-5867-4679-9265-7B2A927D54A7}" destId="{441CEBE1-B146-44D0-9789-112ADBF2EAD2}" srcOrd="0" destOrd="0" parTransId="{3DDFB3F2-1AEF-4C5B-B383-B2B81586A590}" sibTransId="{4F09E847-D8E2-4AF6-B67D-DEE3EFD2BE4F}"/>
    <dgm:cxn modelId="{3AF02EE6-D39F-4A14-9B9F-1E864DE53024}" type="presOf" srcId="{FAA79708-CCDE-42DD-A341-F0B4C61DEE47}" destId="{073852DE-3271-48B4-82DD-57993D1A5A35}" srcOrd="0" destOrd="0" presId="urn:microsoft.com/office/officeart/2005/8/layout/pList2"/>
    <dgm:cxn modelId="{4BC7F822-F8F8-46EE-A712-20524729A5B0}" type="presParOf" srcId="{AE521E64-50F5-4114-9AB0-77FAF7849A34}" destId="{BC94E202-1318-4C66-9700-C8F9873146BE}" srcOrd="0" destOrd="0" presId="urn:microsoft.com/office/officeart/2005/8/layout/pList2"/>
    <dgm:cxn modelId="{546F996A-6DD8-40E6-B6CC-909C64B0EEDC}" type="presParOf" srcId="{AE521E64-50F5-4114-9AB0-77FAF7849A34}" destId="{011FD1F9-9A61-4036-A542-715BAF4C2705}" srcOrd="1" destOrd="0" presId="urn:microsoft.com/office/officeart/2005/8/layout/pList2"/>
    <dgm:cxn modelId="{0CE16071-6BE3-45D7-9D20-74CDC3EDAF92}" type="presParOf" srcId="{011FD1F9-9A61-4036-A542-715BAF4C2705}" destId="{E9EEB00A-C893-4F72-BAF1-D4B40F52BD8C}" srcOrd="0" destOrd="0" presId="urn:microsoft.com/office/officeart/2005/8/layout/pList2"/>
    <dgm:cxn modelId="{E74409E6-E7A7-46A3-8431-AF62036E8F6F}" type="presParOf" srcId="{E9EEB00A-C893-4F72-BAF1-D4B40F52BD8C}" destId="{01434AD3-A6B4-4AAB-8C77-2F78530002A5}" srcOrd="0" destOrd="0" presId="urn:microsoft.com/office/officeart/2005/8/layout/pList2"/>
    <dgm:cxn modelId="{7341AC48-D715-430C-AA30-6EADA7EBA06E}" type="presParOf" srcId="{E9EEB00A-C893-4F72-BAF1-D4B40F52BD8C}" destId="{B10402EA-9BE9-4051-A9C1-AA8A6CDC75D4}" srcOrd="1" destOrd="0" presId="urn:microsoft.com/office/officeart/2005/8/layout/pList2"/>
    <dgm:cxn modelId="{6875F739-3B31-4ACE-9A73-F9AE31B5A577}" type="presParOf" srcId="{E9EEB00A-C893-4F72-BAF1-D4B40F52BD8C}" destId="{6E60FD93-2337-408C-B912-2CF418E97561}" srcOrd="2" destOrd="0" presId="urn:microsoft.com/office/officeart/2005/8/layout/pList2"/>
    <dgm:cxn modelId="{B72C46DE-22AC-4DC7-9D9F-F4264D24E048}" type="presParOf" srcId="{011FD1F9-9A61-4036-A542-715BAF4C2705}" destId="{FC61EACB-295C-4CB6-BA7D-8D5A73420C53}" srcOrd="1" destOrd="0" presId="urn:microsoft.com/office/officeart/2005/8/layout/pList2"/>
    <dgm:cxn modelId="{74ADC55D-55AE-4E44-9F4B-3217DBA130F1}" type="presParOf" srcId="{011FD1F9-9A61-4036-A542-715BAF4C2705}" destId="{7DF040ED-90EC-4023-9585-0C9BB8FF12B9}" srcOrd="2" destOrd="0" presId="urn:microsoft.com/office/officeart/2005/8/layout/pList2"/>
    <dgm:cxn modelId="{D59095D3-623D-4249-A04B-217E330016D6}" type="presParOf" srcId="{7DF040ED-90EC-4023-9585-0C9BB8FF12B9}" destId="{5303C97D-EAA1-472C-9ECC-6ACB571C1814}" srcOrd="0" destOrd="0" presId="urn:microsoft.com/office/officeart/2005/8/layout/pList2"/>
    <dgm:cxn modelId="{ECE30DCB-4BA9-403D-9DD4-020B1F6A8C1D}" type="presParOf" srcId="{7DF040ED-90EC-4023-9585-0C9BB8FF12B9}" destId="{EBA0546A-F10E-400E-B049-5DCC821F93AB}" srcOrd="1" destOrd="0" presId="urn:microsoft.com/office/officeart/2005/8/layout/pList2"/>
    <dgm:cxn modelId="{B095E3CB-F5F7-4174-8149-DC2F445BA08B}" type="presParOf" srcId="{7DF040ED-90EC-4023-9585-0C9BB8FF12B9}" destId="{B65619FD-C765-4D75-98DC-7E6DF8786E1A}" srcOrd="2" destOrd="0" presId="urn:microsoft.com/office/officeart/2005/8/layout/pList2"/>
    <dgm:cxn modelId="{E40C7C26-B747-4642-AC03-738B8E920AA7}" type="presParOf" srcId="{011FD1F9-9A61-4036-A542-715BAF4C2705}" destId="{A05BF833-323D-40F3-B9C4-670927032167}" srcOrd="3" destOrd="0" presId="urn:microsoft.com/office/officeart/2005/8/layout/pList2"/>
    <dgm:cxn modelId="{9BEB805A-8929-4E14-83B0-E4F653F2253C}" type="presParOf" srcId="{011FD1F9-9A61-4036-A542-715BAF4C2705}" destId="{02160E79-B3FC-494E-9D99-526C3CD9315D}" srcOrd="4" destOrd="0" presId="urn:microsoft.com/office/officeart/2005/8/layout/pList2"/>
    <dgm:cxn modelId="{6312AC7E-A3B8-47BE-8EA4-7669F2B5F46F}" type="presParOf" srcId="{02160E79-B3FC-494E-9D99-526C3CD9315D}" destId="{9C15A478-9ECF-47FA-8CC4-CF12BA1A316B}" srcOrd="0" destOrd="0" presId="urn:microsoft.com/office/officeart/2005/8/layout/pList2"/>
    <dgm:cxn modelId="{530B7B8B-5A29-4BD6-B0A1-288E21BA573E}" type="presParOf" srcId="{02160E79-B3FC-494E-9D99-526C3CD9315D}" destId="{9992DD98-FFC9-4BCB-A5B7-76EBDBAF25E7}" srcOrd="1" destOrd="0" presId="urn:microsoft.com/office/officeart/2005/8/layout/pList2"/>
    <dgm:cxn modelId="{04A5639C-70C8-4707-AECC-8A5251FA7C8B}" type="presParOf" srcId="{02160E79-B3FC-494E-9D99-526C3CD9315D}" destId="{031AD48C-ABCA-482F-A940-867EAD6E9FF4}" srcOrd="2" destOrd="0" presId="urn:microsoft.com/office/officeart/2005/8/layout/pList2"/>
    <dgm:cxn modelId="{14891067-9EAF-497F-B94A-BC359DB6CD13}" type="presParOf" srcId="{011FD1F9-9A61-4036-A542-715BAF4C2705}" destId="{F3BBBA4F-510F-403D-995D-7FD8FBDAD894}" srcOrd="5" destOrd="0" presId="urn:microsoft.com/office/officeart/2005/8/layout/pList2"/>
    <dgm:cxn modelId="{6BB743D8-F330-44DC-880F-F74F1B418D39}" type="presParOf" srcId="{011FD1F9-9A61-4036-A542-715BAF4C2705}" destId="{3C568355-A66A-4E94-9C22-9F01C7E96C9D}" srcOrd="6" destOrd="0" presId="urn:microsoft.com/office/officeart/2005/8/layout/pList2"/>
    <dgm:cxn modelId="{FD1AA08F-820C-4650-A533-C1CAD6B07655}" type="presParOf" srcId="{3C568355-A66A-4E94-9C22-9F01C7E96C9D}" destId="{5749BC01-6587-4440-8F13-12FD6B2C6ADD}" srcOrd="0" destOrd="0" presId="urn:microsoft.com/office/officeart/2005/8/layout/pList2"/>
    <dgm:cxn modelId="{05E19DEE-5BF0-4DBB-9D44-88F5A12501F8}" type="presParOf" srcId="{3C568355-A66A-4E94-9C22-9F01C7E96C9D}" destId="{B9A2BD4C-9D0F-4132-977A-18952D65E933}" srcOrd="1" destOrd="0" presId="urn:microsoft.com/office/officeart/2005/8/layout/pList2"/>
    <dgm:cxn modelId="{88FC344C-E09F-4743-B8D6-43901C910B06}" type="presParOf" srcId="{3C568355-A66A-4E94-9C22-9F01C7E96C9D}" destId="{CC4A1649-2D48-424A-A104-81CF7258F788}" srcOrd="2" destOrd="0" presId="urn:microsoft.com/office/officeart/2005/8/layout/pList2"/>
    <dgm:cxn modelId="{88BFC7FA-2106-46D5-A50A-0712556810EB}" type="presParOf" srcId="{011FD1F9-9A61-4036-A542-715BAF4C2705}" destId="{776B0A88-5F5B-4416-B3F9-188DB1EBDBEF}" srcOrd="7" destOrd="0" presId="urn:microsoft.com/office/officeart/2005/8/layout/pList2"/>
    <dgm:cxn modelId="{E3B942AB-1667-43EB-9DE4-9724C7064E92}" type="presParOf" srcId="{011FD1F9-9A61-4036-A542-715BAF4C2705}" destId="{94F2ECDD-5F4C-4DDD-8FE2-70B5A5E5658C}" srcOrd="8" destOrd="0" presId="urn:microsoft.com/office/officeart/2005/8/layout/pList2"/>
    <dgm:cxn modelId="{AEB2CC4D-9A74-4772-B2A5-236344EA5010}" type="presParOf" srcId="{94F2ECDD-5F4C-4DDD-8FE2-70B5A5E5658C}" destId="{8F25DCB6-C8E7-4164-8F96-D2948EEDE8CC}" srcOrd="0" destOrd="0" presId="urn:microsoft.com/office/officeart/2005/8/layout/pList2"/>
    <dgm:cxn modelId="{0D3702EF-E703-41DE-9ED6-5C7389682420}" type="presParOf" srcId="{94F2ECDD-5F4C-4DDD-8FE2-70B5A5E5658C}" destId="{160F9457-9ED6-4915-997F-B0B6E0788BE4}" srcOrd="1" destOrd="0" presId="urn:microsoft.com/office/officeart/2005/8/layout/pList2"/>
    <dgm:cxn modelId="{8144CD08-EEBC-4A26-8F9E-5FCF83462B7A}" type="presParOf" srcId="{94F2ECDD-5F4C-4DDD-8FE2-70B5A5E5658C}" destId="{AF465199-31DA-4E23-B052-D21E481372C7}" srcOrd="2" destOrd="0" presId="urn:microsoft.com/office/officeart/2005/8/layout/pList2"/>
    <dgm:cxn modelId="{38F99452-0F7F-46A0-9FAE-002CE4CDA6FA}" type="presParOf" srcId="{011FD1F9-9A61-4036-A542-715BAF4C2705}" destId="{A8B56530-9635-43B5-AD28-00126B0546EB}" srcOrd="9" destOrd="0" presId="urn:microsoft.com/office/officeart/2005/8/layout/pList2"/>
    <dgm:cxn modelId="{BA5C28E7-2D28-43C1-967C-14219800E838}" type="presParOf" srcId="{011FD1F9-9A61-4036-A542-715BAF4C2705}" destId="{5CA04140-E3A1-4AB0-902C-BC438B8815A8}" srcOrd="10" destOrd="0" presId="urn:microsoft.com/office/officeart/2005/8/layout/pList2"/>
    <dgm:cxn modelId="{A1F61A53-CFD3-4309-8B5A-ADE34FB999B5}" type="presParOf" srcId="{5CA04140-E3A1-4AB0-902C-BC438B8815A8}" destId="{073852DE-3271-48B4-82DD-57993D1A5A35}" srcOrd="0" destOrd="0" presId="urn:microsoft.com/office/officeart/2005/8/layout/pList2"/>
    <dgm:cxn modelId="{C40F9B35-923A-4E40-AEF2-885D530642E5}" type="presParOf" srcId="{5CA04140-E3A1-4AB0-902C-BC438B8815A8}" destId="{2B4481F0-9BBF-4817-927C-8BB0261A560B}" srcOrd="1" destOrd="0" presId="urn:microsoft.com/office/officeart/2005/8/layout/pList2"/>
    <dgm:cxn modelId="{94013313-3928-4920-8ABC-001F8E272F81}" type="presParOf" srcId="{5CA04140-E3A1-4AB0-902C-BC438B8815A8}" destId="{E0EB560D-1780-4AE4-991E-C2FFDDA253B2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48D6912-5867-4679-9265-7B2A927D54A7}" type="doc">
      <dgm:prSet loTypeId="urn:microsoft.com/office/officeart/2005/8/layout/pList2" loCatId="picture" qsTypeId="urn:microsoft.com/office/officeart/2005/8/quickstyle/simple5" qsCatId="simple" csTypeId="urn:microsoft.com/office/officeart/2005/8/colors/accent1_2#2" csCatId="accent1" phldr="1"/>
      <dgm:spPr/>
      <dgm:t>
        <a:bodyPr/>
        <a:lstStyle/>
        <a:p>
          <a:pPr latinLnBrk="1"/>
          <a:endParaRPr lang="ko-KR" altLang="en-US"/>
        </a:p>
      </dgm:t>
    </dgm:pt>
    <dgm:pt modelId="{441CEBE1-B146-44D0-9789-112ADBF2EAD2}">
      <dgm:prSet phldrT="[텍스트]" custT="1"/>
      <dgm:spPr>
        <a:xfrm rot="10800000">
          <a:off x="264223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algn="ctr" latinLnBrk="1"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NGH</a:t>
          </a:r>
        </a:p>
        <a:p>
          <a:pPr algn="ctr" latinLnBrk="1">
            <a:buNone/>
          </a:pPr>
          <a:r>
            <a:rPr lang="en-US" altLang="ko-KR" sz="1400" b="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FCD500</a:t>
          </a:r>
        </a:p>
        <a:p>
          <a:pPr algn="ctr" latinLnBrk="1">
            <a:buNone/>
          </a:pPr>
          <a:r>
            <a:rPr lang="en-US" altLang="ko-KR" sz="1400" b="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220Kg</a:t>
          </a:r>
        </a:p>
        <a:p>
          <a:pPr algn="ctr" latinLnBrk="1"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algn="ctr" latinLnBrk="1"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(22~36ton)</a:t>
          </a:r>
        </a:p>
        <a:p>
          <a:pPr algn="ctr" latinLnBrk="1">
            <a:buNone/>
          </a:pPr>
          <a:endParaRPr lang="en-US" altLang="ko-KR" sz="1400" b="1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algn="ctr" latinLnBrk="1"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CAT</a:t>
          </a:r>
          <a:endParaRPr lang="ko-KR" altLang="ko-KR" sz="1400" b="1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algn="ctr" latinLnBrk="1">
            <a:buNone/>
          </a:pPr>
          <a:endParaRPr lang="en-US" altLang="ko-KR" sz="1400" b="0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algn="ctr" latinLnBrk="1">
            <a:buNone/>
          </a:pPr>
          <a:endParaRPr lang="en-US" altLang="ko-KR" sz="1400" b="0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algn="ctr" latinLnBrk="1">
            <a:buNone/>
          </a:pPr>
          <a:endParaRPr lang="ko-KR" altLang="en-US" sz="1400" b="0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</dgm:t>
    </dgm:pt>
    <dgm:pt modelId="{3DDFB3F2-1AEF-4C5B-B383-B2B81586A590}" type="parTrans" cxnId="{614811DA-ACF0-445A-A23D-C7E5687EB457}">
      <dgm:prSet/>
      <dgm:spPr/>
      <dgm:t>
        <a:bodyPr/>
        <a:lstStyle/>
        <a:p>
          <a:pPr latinLnBrk="1"/>
          <a:endParaRPr lang="ko-KR" altLang="en-US"/>
        </a:p>
      </dgm:t>
    </dgm:pt>
    <dgm:pt modelId="{4F09E847-D8E2-4AF6-B67D-DEE3EFD2BE4F}" type="sibTrans" cxnId="{614811DA-ACF0-445A-A23D-C7E5687EB457}">
      <dgm:prSet/>
      <dgm:spPr/>
      <dgm:t>
        <a:bodyPr/>
        <a:lstStyle/>
        <a:p>
          <a:pPr latinLnBrk="1"/>
          <a:endParaRPr lang="ko-KR" altLang="en-US"/>
        </a:p>
      </dgm:t>
    </dgm:pt>
    <dgm:pt modelId="{6C89E3FB-4C3B-422E-BBDB-51584D65024A}">
      <dgm:prSet phldrT="[텍스트]" custT="1"/>
      <dgm:spPr>
        <a:xfrm rot="10800000">
          <a:off x="1659607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CM</a:t>
          </a:r>
        </a:p>
        <a:p>
          <a:pPr algn="ctr" latinLnBrk="1">
            <a:buNone/>
          </a:pPr>
          <a:r>
            <a:rPr lang="en-US" altLang="ko-KR" sz="1400" b="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FCD600</a:t>
          </a:r>
        </a:p>
        <a:p>
          <a:pPr algn="ctr" latinLnBrk="1">
            <a:buNone/>
          </a:pPr>
          <a:r>
            <a:rPr lang="en-US" altLang="ko-KR" sz="1400" b="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298Kg</a:t>
          </a: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(90ton)</a:t>
          </a:r>
        </a:p>
        <a:p>
          <a:pPr algn="ctr" latinLnBrk="1">
            <a:buNone/>
          </a:pPr>
          <a:endParaRPr lang="en-US" altLang="ko-KR" sz="1400" b="1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CAT</a:t>
          </a:r>
          <a:endParaRPr lang="en-US" altLang="ko-KR" sz="1300" b="1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algn="ctr" latinLnBrk="1">
            <a:buNone/>
          </a:pPr>
          <a:endParaRPr lang="ko-KR" altLang="en-US" sz="14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</dgm:t>
    </dgm:pt>
    <dgm:pt modelId="{AEAF1365-3D11-45C8-A81F-7EE9B3277F46}" type="parTrans" cxnId="{A89AD94D-6156-404F-94B0-538DD8B8E5EB}">
      <dgm:prSet/>
      <dgm:spPr/>
      <dgm:t>
        <a:bodyPr/>
        <a:lstStyle/>
        <a:p>
          <a:pPr latinLnBrk="1"/>
          <a:endParaRPr lang="ko-KR" altLang="en-US"/>
        </a:p>
      </dgm:t>
    </dgm:pt>
    <dgm:pt modelId="{030B1038-87A5-46FA-A5CD-2A4BF7F1D390}" type="sibTrans" cxnId="{A89AD94D-6156-404F-94B0-538DD8B8E5EB}">
      <dgm:prSet/>
      <dgm:spPr/>
      <dgm:t>
        <a:bodyPr/>
        <a:lstStyle/>
        <a:p>
          <a:pPr latinLnBrk="1"/>
          <a:endParaRPr lang="ko-KR" altLang="en-US"/>
        </a:p>
      </dgm:t>
    </dgm:pt>
    <dgm:pt modelId="{C830F88A-2C05-45A3-B912-D5E53B04B1F8}">
      <dgm:prSet phldrT="[텍스트]" custT="1"/>
      <dgm:spPr>
        <a:xfrm rot="10800000">
          <a:off x="3054991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SB18M9</a:t>
          </a:r>
        </a:p>
        <a:p>
          <a:pPr algn="ctr" latinLnBrk="1">
            <a:buNone/>
          </a:pPr>
          <a:r>
            <a:rPr lang="en-US" altLang="ko-KR" sz="1400" b="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FC30</a:t>
          </a:r>
        </a:p>
        <a:p>
          <a:pPr algn="ctr" latinLnBrk="1">
            <a:buNone/>
          </a:pPr>
          <a:r>
            <a:rPr lang="en-US" altLang="ko-KR" sz="1400" b="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50Kg</a:t>
          </a: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(18ton)</a:t>
          </a:r>
        </a:p>
        <a:p>
          <a:pPr algn="ctr" latinLnBrk="1">
            <a:buNone/>
          </a:pPr>
          <a:endParaRPr lang="en-US" altLang="ko-KR" sz="1400" b="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algn="ctr" latinLnBrk="1">
            <a:buNone/>
          </a:pPr>
          <a:r>
            <a:rPr lang="en-US" altLang="ko-KR" sz="1400" b="1" spc="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HUSCO</a:t>
          </a:r>
          <a:endParaRPr lang="en-US" altLang="ko-KR" sz="1400" b="1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</dgm:t>
    </dgm:pt>
    <dgm:pt modelId="{279025C9-5CCC-4938-BF43-B789B0F28315}" type="parTrans" cxnId="{510843D4-A280-4A26-A861-640ECEF14F66}">
      <dgm:prSet/>
      <dgm:spPr/>
      <dgm:t>
        <a:bodyPr/>
        <a:lstStyle/>
        <a:p>
          <a:pPr latinLnBrk="1"/>
          <a:endParaRPr lang="ko-KR" altLang="en-US"/>
        </a:p>
      </dgm:t>
    </dgm:pt>
    <dgm:pt modelId="{FCBC2BD0-621F-488F-99D4-286E2A6D78BB}" type="sibTrans" cxnId="{510843D4-A280-4A26-A861-640ECEF14F66}">
      <dgm:prSet/>
      <dgm:spPr/>
      <dgm:t>
        <a:bodyPr/>
        <a:lstStyle/>
        <a:p>
          <a:pPr latinLnBrk="1"/>
          <a:endParaRPr lang="ko-KR" altLang="en-US"/>
        </a:p>
      </dgm:t>
    </dgm:pt>
    <dgm:pt modelId="{FC1A1513-37ED-4607-AF62-C7B33E0C9B3B}">
      <dgm:prSet custT="1"/>
      <dgm:spPr>
        <a:xfrm rot="10800000">
          <a:off x="5845759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algn="ctr" latinLnBrk="1">
            <a:buNone/>
          </a:pPr>
          <a:r>
            <a:rPr lang="en-US" altLang="ko-KR" sz="13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Rear Flange</a:t>
          </a:r>
        </a:p>
        <a:p>
          <a:pPr algn="ctr" latinLnBrk="1">
            <a:buNone/>
          </a:pPr>
          <a:r>
            <a:rPr lang="en-US" altLang="ko-KR" sz="14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FCD450</a:t>
          </a:r>
        </a:p>
        <a:p>
          <a:pPr algn="ctr" latinLnBrk="1">
            <a:buNone/>
          </a:pPr>
          <a:r>
            <a:rPr lang="en-US" altLang="ko-KR" sz="14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26Kg</a:t>
          </a: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(14~28ton)</a:t>
          </a:r>
        </a:p>
        <a:p>
          <a:pPr algn="ctr" latinLnBrk="1">
            <a:buNone/>
          </a:pPr>
          <a:endParaRPr lang="en-US" altLang="ko-KR" sz="1400" b="1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algn="ctr" latinLnBrk="1">
            <a:buNone/>
          </a:pPr>
          <a:r>
            <a:rPr lang="en-US" altLang="ko-KR" sz="1400" b="1" baseline="0" dirty="0" err="1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Mottrol</a:t>
          </a:r>
          <a:endParaRPr lang="en-US" altLang="ko-KR" sz="1400" b="1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</dgm:t>
    </dgm:pt>
    <dgm:pt modelId="{9E422464-3B7A-4889-927B-3CCDC9081AE1}" type="parTrans" cxnId="{49C25ECD-0814-4E46-8136-319DD89DED7C}">
      <dgm:prSet/>
      <dgm:spPr/>
      <dgm:t>
        <a:bodyPr/>
        <a:lstStyle/>
        <a:p>
          <a:pPr latinLnBrk="1"/>
          <a:endParaRPr lang="ko-KR" altLang="en-US"/>
        </a:p>
      </dgm:t>
    </dgm:pt>
    <dgm:pt modelId="{740F7978-8393-4A35-B497-56CE1641C281}" type="sibTrans" cxnId="{49C25ECD-0814-4E46-8136-319DD89DED7C}">
      <dgm:prSet/>
      <dgm:spPr/>
      <dgm:t>
        <a:bodyPr/>
        <a:lstStyle/>
        <a:p>
          <a:pPr latinLnBrk="1"/>
          <a:endParaRPr lang="ko-KR" altLang="en-US"/>
        </a:p>
      </dgm:t>
    </dgm:pt>
    <dgm:pt modelId="{FAA79708-CCDE-42DD-A341-F0B4C61DEE47}">
      <dgm:prSet custT="1"/>
      <dgm:spPr>
        <a:xfrm rot="10800000">
          <a:off x="7241143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algn="ctr" latinLnBrk="1">
            <a:buNone/>
          </a:pPr>
          <a:r>
            <a:rPr lang="en-US" altLang="ko-KR" sz="13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Hammer Valve</a:t>
          </a:r>
        </a:p>
        <a:p>
          <a:pPr algn="ctr" latinLnBrk="1">
            <a:buNone/>
          </a:pPr>
          <a:r>
            <a:rPr lang="en-US" altLang="ko-KR" sz="14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FCD700</a:t>
          </a:r>
        </a:p>
        <a:p>
          <a:pPr algn="ctr" latinLnBrk="1">
            <a:buNone/>
          </a:pPr>
          <a:r>
            <a:rPr lang="en-US" altLang="ko-KR" sz="14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267Kg</a:t>
          </a: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(40ton)</a:t>
          </a:r>
        </a:p>
        <a:p>
          <a:pPr algn="ctr" latinLnBrk="1">
            <a:buNone/>
          </a:pPr>
          <a:endParaRPr lang="en-US" altLang="ko-KR" sz="500" b="1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CAT</a:t>
          </a:r>
          <a:endParaRPr lang="ko-KR" altLang="en-US" sz="1400" b="1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</dgm:t>
    </dgm:pt>
    <dgm:pt modelId="{09BC9E12-87A3-4555-BE73-A33FCC3C6D17}" type="parTrans" cxnId="{1ED370C7-C78D-4844-B338-8CB68E3A0163}">
      <dgm:prSet/>
      <dgm:spPr/>
      <dgm:t>
        <a:bodyPr/>
        <a:lstStyle/>
        <a:p>
          <a:pPr latinLnBrk="1"/>
          <a:endParaRPr lang="ko-KR" altLang="en-US"/>
        </a:p>
      </dgm:t>
    </dgm:pt>
    <dgm:pt modelId="{AF86E40A-E80F-401E-A922-FC12BB7C7805}" type="sibTrans" cxnId="{1ED370C7-C78D-4844-B338-8CB68E3A0163}">
      <dgm:prSet/>
      <dgm:spPr/>
      <dgm:t>
        <a:bodyPr/>
        <a:lstStyle/>
        <a:p>
          <a:pPr latinLnBrk="1"/>
          <a:endParaRPr lang="ko-KR" altLang="en-US"/>
        </a:p>
      </dgm:t>
    </dgm:pt>
    <dgm:pt modelId="{8664D8D1-ECC9-4264-BA5A-4843CD971E07}">
      <dgm:prSet custT="1"/>
      <dgm:spPr>
        <a:xfrm rot="10800000">
          <a:off x="4450375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KMX32</a:t>
          </a:r>
        </a:p>
        <a:p>
          <a:pPr algn="ctr" latinLnBrk="1">
            <a:buNone/>
          </a:pPr>
          <a:r>
            <a:rPr lang="en-US" altLang="ko-KR" sz="14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FCD500</a:t>
          </a:r>
        </a:p>
        <a:p>
          <a:pPr algn="ctr" latinLnBrk="1">
            <a:buNone/>
          </a:pPr>
          <a:r>
            <a:rPr lang="en-US" altLang="ko-KR" sz="14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129Kg</a:t>
          </a: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(36ton)</a:t>
          </a:r>
        </a:p>
        <a:p>
          <a:pPr algn="ctr" latinLnBrk="1">
            <a:buNone/>
          </a:pPr>
          <a:endParaRPr lang="en-US" altLang="ko-KR" sz="1400" b="1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algn="ctr" latinLnBrk="1">
            <a:buNone/>
          </a:pPr>
          <a:r>
            <a:rPr lang="en-US" altLang="ko-KR" sz="1400" b="1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KPM</a:t>
          </a:r>
          <a:endParaRPr lang="en-US" altLang="ko-KR" sz="1600" b="1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</dgm:t>
    </dgm:pt>
    <dgm:pt modelId="{3956F6C5-7FD9-4374-9CE7-85357E3C18B3}" type="sibTrans" cxnId="{07245694-97F7-4DC4-93E7-7EFC7A43134E}">
      <dgm:prSet/>
      <dgm:spPr/>
      <dgm:t>
        <a:bodyPr/>
        <a:lstStyle/>
        <a:p>
          <a:pPr latinLnBrk="1"/>
          <a:endParaRPr lang="ko-KR" altLang="en-US"/>
        </a:p>
      </dgm:t>
    </dgm:pt>
    <dgm:pt modelId="{D9A72C0A-E7D6-4318-BFEC-A57D7FA62B5C}" type="parTrans" cxnId="{07245694-97F7-4DC4-93E7-7EFC7A43134E}">
      <dgm:prSet/>
      <dgm:spPr/>
      <dgm:t>
        <a:bodyPr/>
        <a:lstStyle/>
        <a:p>
          <a:pPr latinLnBrk="1"/>
          <a:endParaRPr lang="ko-KR" altLang="en-US"/>
        </a:p>
      </dgm:t>
    </dgm:pt>
    <dgm:pt modelId="{AE521E64-50F5-4114-9AB0-77FAF7849A34}" type="pres">
      <dgm:prSet presAssocID="{C48D6912-5867-4679-9265-7B2A927D54A7}" presName="Name0" presStyleCnt="0">
        <dgm:presLayoutVars>
          <dgm:dir/>
          <dgm:resizeHandles val="exact"/>
        </dgm:presLayoutVars>
      </dgm:prSet>
      <dgm:spPr/>
    </dgm:pt>
    <dgm:pt modelId="{BC94E202-1318-4C66-9700-C8F9873146BE}" type="pres">
      <dgm:prSet presAssocID="{C48D6912-5867-4679-9265-7B2A927D54A7}" presName="bkgdShp" presStyleLbl="alignAccFollowNode1" presStyleIdx="0" presStyleCnt="1" custLinFactNeighborX="-1544" custLinFactNeighborY="-31509"/>
      <dgm:spPr>
        <a:xfrm>
          <a:off x="0" y="0"/>
          <a:ext cx="8773898" cy="2333059"/>
        </a:xfrm>
        <a:prstGeom prst="roundRect">
          <a:avLst>
            <a:gd name="adj" fmla="val 10000"/>
          </a:avLst>
        </a:prstGeom>
        <a:solidFill>
          <a:srgbClr val="0066FF">
            <a:alpha val="89804"/>
          </a:srgbClr>
        </a:solidFill>
        <a:ln w="9525" cap="flat" cmpd="sng" algn="ctr">
          <a:solidFill>
            <a:srgbClr val="9999FF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</dgm:pt>
    <dgm:pt modelId="{011FD1F9-9A61-4036-A542-715BAF4C2705}" type="pres">
      <dgm:prSet presAssocID="{C48D6912-5867-4679-9265-7B2A927D54A7}" presName="linComp" presStyleCnt="0"/>
      <dgm:spPr/>
    </dgm:pt>
    <dgm:pt modelId="{E9EEB00A-C893-4F72-BAF1-D4B40F52BD8C}" type="pres">
      <dgm:prSet presAssocID="{441CEBE1-B146-44D0-9789-112ADBF2EAD2}" presName="compNode" presStyleCnt="0"/>
      <dgm:spPr/>
    </dgm:pt>
    <dgm:pt modelId="{01434AD3-A6B4-4AAB-8C77-2F78530002A5}" type="pres">
      <dgm:prSet presAssocID="{441CEBE1-B146-44D0-9789-112ADBF2EAD2}" presName="node" presStyleLbl="node1" presStyleIdx="0" presStyleCnt="6">
        <dgm:presLayoutVars>
          <dgm:bulletEnabled val="1"/>
        </dgm:presLayoutVars>
      </dgm:prSet>
      <dgm:spPr/>
    </dgm:pt>
    <dgm:pt modelId="{B10402EA-9BE9-4051-A9C1-AA8A6CDC75D4}" type="pres">
      <dgm:prSet presAssocID="{441CEBE1-B146-44D0-9789-112ADBF2EAD2}" presName="invisiNode" presStyleLbl="node1" presStyleIdx="0" presStyleCnt="6"/>
      <dgm:spPr/>
    </dgm:pt>
    <dgm:pt modelId="{6E60FD93-2337-408C-B912-2CF418E97561}" type="pres">
      <dgm:prSet presAssocID="{441CEBE1-B146-44D0-9789-112ADBF2EAD2}" presName="imagNode" presStyleLbl="fgImgPlace1" presStyleIdx="0" presStyleCnt="6"/>
      <dgm:spPr>
        <a:xfrm>
          <a:off x="264223" y="311074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</dgm:pt>
    <dgm:pt modelId="{FC61EACB-295C-4CB6-BA7D-8D5A73420C53}" type="pres">
      <dgm:prSet presAssocID="{4F09E847-D8E2-4AF6-B67D-DEE3EFD2BE4F}" presName="sibTrans" presStyleLbl="sibTrans2D1" presStyleIdx="0" presStyleCnt="0"/>
      <dgm:spPr/>
    </dgm:pt>
    <dgm:pt modelId="{7DF040ED-90EC-4023-9585-0C9BB8FF12B9}" type="pres">
      <dgm:prSet presAssocID="{6C89E3FB-4C3B-422E-BBDB-51584D65024A}" presName="compNode" presStyleCnt="0"/>
      <dgm:spPr/>
    </dgm:pt>
    <dgm:pt modelId="{5303C97D-EAA1-472C-9ECC-6ACB571C1814}" type="pres">
      <dgm:prSet presAssocID="{6C89E3FB-4C3B-422E-BBDB-51584D65024A}" presName="node" presStyleLbl="node1" presStyleIdx="1" presStyleCnt="6">
        <dgm:presLayoutVars>
          <dgm:bulletEnabled val="1"/>
        </dgm:presLayoutVars>
      </dgm:prSet>
      <dgm:spPr/>
    </dgm:pt>
    <dgm:pt modelId="{EBA0546A-F10E-400E-B049-5DCC821F93AB}" type="pres">
      <dgm:prSet presAssocID="{6C89E3FB-4C3B-422E-BBDB-51584D65024A}" presName="invisiNode" presStyleLbl="node1" presStyleIdx="1" presStyleCnt="6"/>
      <dgm:spPr/>
    </dgm:pt>
    <dgm:pt modelId="{B65619FD-C765-4D75-98DC-7E6DF8786E1A}" type="pres">
      <dgm:prSet presAssocID="{6C89E3FB-4C3B-422E-BBDB-51584D65024A}" presName="imagNode" presStyleLbl="fgImgPlace1" presStyleIdx="1" presStyleCnt="6"/>
      <dgm:spPr>
        <a:xfrm>
          <a:off x="1659607" y="311074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</dgm:pt>
    <dgm:pt modelId="{A05BF833-323D-40F3-B9C4-670927032167}" type="pres">
      <dgm:prSet presAssocID="{030B1038-87A5-46FA-A5CD-2A4BF7F1D390}" presName="sibTrans" presStyleLbl="sibTrans2D1" presStyleIdx="0" presStyleCnt="0"/>
      <dgm:spPr/>
    </dgm:pt>
    <dgm:pt modelId="{02160E79-B3FC-494E-9D99-526C3CD9315D}" type="pres">
      <dgm:prSet presAssocID="{C830F88A-2C05-45A3-B912-D5E53B04B1F8}" presName="compNode" presStyleCnt="0"/>
      <dgm:spPr/>
    </dgm:pt>
    <dgm:pt modelId="{9C15A478-9ECF-47FA-8CC4-CF12BA1A316B}" type="pres">
      <dgm:prSet presAssocID="{C830F88A-2C05-45A3-B912-D5E53B04B1F8}" presName="node" presStyleLbl="node1" presStyleIdx="2" presStyleCnt="6">
        <dgm:presLayoutVars>
          <dgm:bulletEnabled val="1"/>
        </dgm:presLayoutVars>
      </dgm:prSet>
      <dgm:spPr/>
    </dgm:pt>
    <dgm:pt modelId="{9992DD98-FFC9-4BCB-A5B7-76EBDBAF25E7}" type="pres">
      <dgm:prSet presAssocID="{C830F88A-2C05-45A3-B912-D5E53B04B1F8}" presName="invisiNode" presStyleLbl="node1" presStyleIdx="2" presStyleCnt="6"/>
      <dgm:spPr/>
    </dgm:pt>
    <dgm:pt modelId="{031AD48C-ABCA-482F-A940-867EAD6E9FF4}" type="pres">
      <dgm:prSet presAssocID="{C830F88A-2C05-45A3-B912-D5E53B04B1F8}" presName="imagNode" presStyleLbl="fgImgPlace1" presStyleIdx="2" presStyleCnt="6"/>
      <dgm:spPr>
        <a:xfrm>
          <a:off x="3054991" y="311074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</dgm:pt>
    <dgm:pt modelId="{F3BBBA4F-510F-403D-995D-7FD8FBDAD894}" type="pres">
      <dgm:prSet presAssocID="{FCBC2BD0-621F-488F-99D4-286E2A6D78BB}" presName="sibTrans" presStyleLbl="sibTrans2D1" presStyleIdx="0" presStyleCnt="0"/>
      <dgm:spPr/>
    </dgm:pt>
    <dgm:pt modelId="{3C568355-A66A-4E94-9C22-9F01C7E96C9D}" type="pres">
      <dgm:prSet presAssocID="{8664D8D1-ECC9-4264-BA5A-4843CD971E07}" presName="compNode" presStyleCnt="0"/>
      <dgm:spPr/>
    </dgm:pt>
    <dgm:pt modelId="{5749BC01-6587-4440-8F13-12FD6B2C6ADD}" type="pres">
      <dgm:prSet presAssocID="{8664D8D1-ECC9-4264-BA5A-4843CD971E07}" presName="node" presStyleLbl="node1" presStyleIdx="3" presStyleCnt="6">
        <dgm:presLayoutVars>
          <dgm:bulletEnabled val="1"/>
        </dgm:presLayoutVars>
      </dgm:prSet>
      <dgm:spPr/>
    </dgm:pt>
    <dgm:pt modelId="{B9A2BD4C-9D0F-4132-977A-18952D65E933}" type="pres">
      <dgm:prSet presAssocID="{8664D8D1-ECC9-4264-BA5A-4843CD971E07}" presName="invisiNode" presStyleLbl="node1" presStyleIdx="3" presStyleCnt="6"/>
      <dgm:spPr/>
    </dgm:pt>
    <dgm:pt modelId="{CC4A1649-2D48-424A-A104-81CF7258F788}" type="pres">
      <dgm:prSet presAssocID="{8664D8D1-ECC9-4264-BA5A-4843CD971E07}" presName="imagNode" presStyleLbl="fgImgPlace1" presStyleIdx="3" presStyleCnt="6"/>
      <dgm:spPr>
        <a:xfrm>
          <a:off x="4450375" y="311074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</dgm:pt>
    <dgm:pt modelId="{776B0A88-5F5B-4416-B3F9-188DB1EBDBEF}" type="pres">
      <dgm:prSet presAssocID="{3956F6C5-7FD9-4374-9CE7-85357E3C18B3}" presName="sibTrans" presStyleLbl="sibTrans2D1" presStyleIdx="0" presStyleCnt="0"/>
      <dgm:spPr/>
    </dgm:pt>
    <dgm:pt modelId="{94F2ECDD-5F4C-4DDD-8FE2-70B5A5E5658C}" type="pres">
      <dgm:prSet presAssocID="{FC1A1513-37ED-4607-AF62-C7B33E0C9B3B}" presName="compNode" presStyleCnt="0"/>
      <dgm:spPr/>
    </dgm:pt>
    <dgm:pt modelId="{8F25DCB6-C8E7-4164-8F96-D2948EEDE8CC}" type="pres">
      <dgm:prSet presAssocID="{FC1A1513-37ED-4607-AF62-C7B33E0C9B3B}" presName="node" presStyleLbl="node1" presStyleIdx="4" presStyleCnt="6">
        <dgm:presLayoutVars>
          <dgm:bulletEnabled val="1"/>
        </dgm:presLayoutVars>
      </dgm:prSet>
      <dgm:spPr/>
    </dgm:pt>
    <dgm:pt modelId="{160F9457-9ED6-4915-997F-B0B6E0788BE4}" type="pres">
      <dgm:prSet presAssocID="{FC1A1513-37ED-4607-AF62-C7B33E0C9B3B}" presName="invisiNode" presStyleLbl="node1" presStyleIdx="4" presStyleCnt="6"/>
      <dgm:spPr/>
    </dgm:pt>
    <dgm:pt modelId="{AF465199-31DA-4E23-B052-D21E481372C7}" type="pres">
      <dgm:prSet presAssocID="{FC1A1513-37ED-4607-AF62-C7B33E0C9B3B}" presName="imagNode" presStyleLbl="fgImgPlace1" presStyleIdx="4" presStyleCnt="6"/>
      <dgm:spPr>
        <a:xfrm>
          <a:off x="5845759" y="311074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</dgm:pt>
    <dgm:pt modelId="{A8B56530-9635-43B5-AD28-00126B0546EB}" type="pres">
      <dgm:prSet presAssocID="{740F7978-8393-4A35-B497-56CE1641C281}" presName="sibTrans" presStyleLbl="sibTrans2D1" presStyleIdx="0" presStyleCnt="0"/>
      <dgm:spPr/>
    </dgm:pt>
    <dgm:pt modelId="{5CA04140-E3A1-4AB0-902C-BC438B8815A8}" type="pres">
      <dgm:prSet presAssocID="{FAA79708-CCDE-42DD-A341-F0B4C61DEE47}" presName="compNode" presStyleCnt="0"/>
      <dgm:spPr/>
    </dgm:pt>
    <dgm:pt modelId="{073852DE-3271-48B4-82DD-57993D1A5A35}" type="pres">
      <dgm:prSet presAssocID="{FAA79708-CCDE-42DD-A341-F0B4C61DEE47}" presName="node" presStyleLbl="node1" presStyleIdx="5" presStyleCnt="6">
        <dgm:presLayoutVars>
          <dgm:bulletEnabled val="1"/>
        </dgm:presLayoutVars>
      </dgm:prSet>
      <dgm:spPr/>
    </dgm:pt>
    <dgm:pt modelId="{2B4481F0-9BBF-4817-927C-8BB0261A560B}" type="pres">
      <dgm:prSet presAssocID="{FAA79708-CCDE-42DD-A341-F0B4C61DEE47}" presName="invisiNode" presStyleLbl="node1" presStyleIdx="5" presStyleCnt="6"/>
      <dgm:spPr/>
    </dgm:pt>
    <dgm:pt modelId="{E0EB560D-1780-4AE4-991E-C2FFDDA253B2}" type="pres">
      <dgm:prSet presAssocID="{FAA79708-CCDE-42DD-A341-F0B4C61DEE47}" presName="imagNode" presStyleLbl="fgImgPlace1" presStyleIdx="5" presStyleCnt="6"/>
      <dgm:spPr>
        <a:xfrm>
          <a:off x="7241143" y="311074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</dgm:pt>
  </dgm:ptLst>
  <dgm:cxnLst>
    <dgm:cxn modelId="{7DEE7F20-A6FA-4890-87E5-F93F5014423D}" type="presOf" srcId="{030B1038-87A5-46FA-A5CD-2A4BF7F1D390}" destId="{A05BF833-323D-40F3-B9C4-670927032167}" srcOrd="0" destOrd="0" presId="urn:microsoft.com/office/officeart/2005/8/layout/pList2"/>
    <dgm:cxn modelId="{445D903F-C7BD-4BC1-9302-E1CC838FB3AC}" type="presOf" srcId="{740F7978-8393-4A35-B497-56CE1641C281}" destId="{A8B56530-9635-43B5-AD28-00126B0546EB}" srcOrd="0" destOrd="0" presId="urn:microsoft.com/office/officeart/2005/8/layout/pList2"/>
    <dgm:cxn modelId="{30E28E45-2954-46B3-98E4-0980CC891921}" type="presOf" srcId="{C48D6912-5867-4679-9265-7B2A927D54A7}" destId="{AE521E64-50F5-4114-9AB0-77FAF7849A34}" srcOrd="0" destOrd="0" presId="urn:microsoft.com/office/officeart/2005/8/layout/pList2"/>
    <dgm:cxn modelId="{0FF9C34C-D3CC-4E20-85F9-BA89AD185C7F}" type="presOf" srcId="{C830F88A-2C05-45A3-B912-D5E53B04B1F8}" destId="{9C15A478-9ECF-47FA-8CC4-CF12BA1A316B}" srcOrd="0" destOrd="0" presId="urn:microsoft.com/office/officeart/2005/8/layout/pList2"/>
    <dgm:cxn modelId="{A89AD94D-6156-404F-94B0-538DD8B8E5EB}" srcId="{C48D6912-5867-4679-9265-7B2A927D54A7}" destId="{6C89E3FB-4C3B-422E-BBDB-51584D65024A}" srcOrd="1" destOrd="0" parTransId="{AEAF1365-3D11-45C8-A81F-7EE9B3277F46}" sibTransId="{030B1038-87A5-46FA-A5CD-2A4BF7F1D390}"/>
    <dgm:cxn modelId="{413EDE6D-B5D7-4598-B4D5-843858E5747E}" type="presOf" srcId="{8664D8D1-ECC9-4264-BA5A-4843CD971E07}" destId="{5749BC01-6587-4440-8F13-12FD6B2C6ADD}" srcOrd="0" destOrd="0" presId="urn:microsoft.com/office/officeart/2005/8/layout/pList2"/>
    <dgm:cxn modelId="{D92F3574-071E-41CF-9506-A8D53CCDC906}" type="presOf" srcId="{6C89E3FB-4C3B-422E-BBDB-51584D65024A}" destId="{5303C97D-EAA1-472C-9ECC-6ACB571C1814}" srcOrd="0" destOrd="0" presId="urn:microsoft.com/office/officeart/2005/8/layout/pList2"/>
    <dgm:cxn modelId="{98E10A92-8E7A-472B-8AE3-45402F53B047}" type="presOf" srcId="{FCBC2BD0-621F-488F-99D4-286E2A6D78BB}" destId="{F3BBBA4F-510F-403D-995D-7FD8FBDAD894}" srcOrd="0" destOrd="0" presId="urn:microsoft.com/office/officeart/2005/8/layout/pList2"/>
    <dgm:cxn modelId="{07245694-97F7-4DC4-93E7-7EFC7A43134E}" srcId="{C48D6912-5867-4679-9265-7B2A927D54A7}" destId="{8664D8D1-ECC9-4264-BA5A-4843CD971E07}" srcOrd="3" destOrd="0" parTransId="{D9A72C0A-E7D6-4318-BFEC-A57D7FA62B5C}" sibTransId="{3956F6C5-7FD9-4374-9CE7-85357E3C18B3}"/>
    <dgm:cxn modelId="{4C35EDBA-FEE6-462F-9FBB-E561EC8D0C4C}" type="presOf" srcId="{3956F6C5-7FD9-4374-9CE7-85357E3C18B3}" destId="{776B0A88-5F5B-4416-B3F9-188DB1EBDBEF}" srcOrd="0" destOrd="0" presId="urn:microsoft.com/office/officeart/2005/8/layout/pList2"/>
    <dgm:cxn modelId="{1ED370C7-C78D-4844-B338-8CB68E3A0163}" srcId="{C48D6912-5867-4679-9265-7B2A927D54A7}" destId="{FAA79708-CCDE-42DD-A341-F0B4C61DEE47}" srcOrd="5" destOrd="0" parTransId="{09BC9E12-87A3-4555-BE73-A33FCC3C6D17}" sibTransId="{AF86E40A-E80F-401E-A922-FC12BB7C7805}"/>
    <dgm:cxn modelId="{49C25ECD-0814-4E46-8136-319DD89DED7C}" srcId="{C48D6912-5867-4679-9265-7B2A927D54A7}" destId="{FC1A1513-37ED-4607-AF62-C7B33E0C9B3B}" srcOrd="4" destOrd="0" parTransId="{9E422464-3B7A-4889-927B-3CCDC9081AE1}" sibTransId="{740F7978-8393-4A35-B497-56CE1641C281}"/>
    <dgm:cxn modelId="{855317D0-8518-4D65-BDE8-86A1AA8402A5}" type="presOf" srcId="{FC1A1513-37ED-4607-AF62-C7B33E0C9B3B}" destId="{8F25DCB6-C8E7-4164-8F96-D2948EEDE8CC}" srcOrd="0" destOrd="0" presId="urn:microsoft.com/office/officeart/2005/8/layout/pList2"/>
    <dgm:cxn modelId="{55F479D1-2EB5-48A5-9A87-3ABD09A4FBA3}" type="presOf" srcId="{441CEBE1-B146-44D0-9789-112ADBF2EAD2}" destId="{01434AD3-A6B4-4AAB-8C77-2F78530002A5}" srcOrd="0" destOrd="0" presId="urn:microsoft.com/office/officeart/2005/8/layout/pList2"/>
    <dgm:cxn modelId="{D5AF9CD1-553D-4940-9E8C-47A739CBEE0D}" type="presOf" srcId="{4F09E847-D8E2-4AF6-B67D-DEE3EFD2BE4F}" destId="{FC61EACB-295C-4CB6-BA7D-8D5A73420C53}" srcOrd="0" destOrd="0" presId="urn:microsoft.com/office/officeart/2005/8/layout/pList2"/>
    <dgm:cxn modelId="{510843D4-A280-4A26-A861-640ECEF14F66}" srcId="{C48D6912-5867-4679-9265-7B2A927D54A7}" destId="{C830F88A-2C05-45A3-B912-D5E53B04B1F8}" srcOrd="2" destOrd="0" parTransId="{279025C9-5CCC-4938-BF43-B789B0F28315}" sibTransId="{FCBC2BD0-621F-488F-99D4-286E2A6D78BB}"/>
    <dgm:cxn modelId="{614811DA-ACF0-445A-A23D-C7E5687EB457}" srcId="{C48D6912-5867-4679-9265-7B2A927D54A7}" destId="{441CEBE1-B146-44D0-9789-112ADBF2EAD2}" srcOrd="0" destOrd="0" parTransId="{3DDFB3F2-1AEF-4C5B-B383-B2B81586A590}" sibTransId="{4F09E847-D8E2-4AF6-B67D-DEE3EFD2BE4F}"/>
    <dgm:cxn modelId="{3AF02EE6-D39F-4A14-9B9F-1E864DE53024}" type="presOf" srcId="{FAA79708-CCDE-42DD-A341-F0B4C61DEE47}" destId="{073852DE-3271-48B4-82DD-57993D1A5A35}" srcOrd="0" destOrd="0" presId="urn:microsoft.com/office/officeart/2005/8/layout/pList2"/>
    <dgm:cxn modelId="{4BC7F822-F8F8-46EE-A712-20524729A5B0}" type="presParOf" srcId="{AE521E64-50F5-4114-9AB0-77FAF7849A34}" destId="{BC94E202-1318-4C66-9700-C8F9873146BE}" srcOrd="0" destOrd="0" presId="urn:microsoft.com/office/officeart/2005/8/layout/pList2"/>
    <dgm:cxn modelId="{546F996A-6DD8-40E6-B6CC-909C64B0EEDC}" type="presParOf" srcId="{AE521E64-50F5-4114-9AB0-77FAF7849A34}" destId="{011FD1F9-9A61-4036-A542-715BAF4C2705}" srcOrd="1" destOrd="0" presId="urn:microsoft.com/office/officeart/2005/8/layout/pList2"/>
    <dgm:cxn modelId="{0CE16071-6BE3-45D7-9D20-74CDC3EDAF92}" type="presParOf" srcId="{011FD1F9-9A61-4036-A542-715BAF4C2705}" destId="{E9EEB00A-C893-4F72-BAF1-D4B40F52BD8C}" srcOrd="0" destOrd="0" presId="urn:microsoft.com/office/officeart/2005/8/layout/pList2"/>
    <dgm:cxn modelId="{E74409E6-E7A7-46A3-8431-AF62036E8F6F}" type="presParOf" srcId="{E9EEB00A-C893-4F72-BAF1-D4B40F52BD8C}" destId="{01434AD3-A6B4-4AAB-8C77-2F78530002A5}" srcOrd="0" destOrd="0" presId="urn:microsoft.com/office/officeart/2005/8/layout/pList2"/>
    <dgm:cxn modelId="{7341AC48-D715-430C-AA30-6EADA7EBA06E}" type="presParOf" srcId="{E9EEB00A-C893-4F72-BAF1-D4B40F52BD8C}" destId="{B10402EA-9BE9-4051-A9C1-AA8A6CDC75D4}" srcOrd="1" destOrd="0" presId="urn:microsoft.com/office/officeart/2005/8/layout/pList2"/>
    <dgm:cxn modelId="{6875F739-3B31-4ACE-9A73-F9AE31B5A577}" type="presParOf" srcId="{E9EEB00A-C893-4F72-BAF1-D4B40F52BD8C}" destId="{6E60FD93-2337-408C-B912-2CF418E97561}" srcOrd="2" destOrd="0" presId="urn:microsoft.com/office/officeart/2005/8/layout/pList2"/>
    <dgm:cxn modelId="{B72C46DE-22AC-4DC7-9D9F-F4264D24E048}" type="presParOf" srcId="{011FD1F9-9A61-4036-A542-715BAF4C2705}" destId="{FC61EACB-295C-4CB6-BA7D-8D5A73420C53}" srcOrd="1" destOrd="0" presId="urn:microsoft.com/office/officeart/2005/8/layout/pList2"/>
    <dgm:cxn modelId="{74ADC55D-55AE-4E44-9F4B-3217DBA130F1}" type="presParOf" srcId="{011FD1F9-9A61-4036-A542-715BAF4C2705}" destId="{7DF040ED-90EC-4023-9585-0C9BB8FF12B9}" srcOrd="2" destOrd="0" presId="urn:microsoft.com/office/officeart/2005/8/layout/pList2"/>
    <dgm:cxn modelId="{D59095D3-623D-4249-A04B-217E330016D6}" type="presParOf" srcId="{7DF040ED-90EC-4023-9585-0C9BB8FF12B9}" destId="{5303C97D-EAA1-472C-9ECC-6ACB571C1814}" srcOrd="0" destOrd="0" presId="urn:microsoft.com/office/officeart/2005/8/layout/pList2"/>
    <dgm:cxn modelId="{ECE30DCB-4BA9-403D-9DD4-020B1F6A8C1D}" type="presParOf" srcId="{7DF040ED-90EC-4023-9585-0C9BB8FF12B9}" destId="{EBA0546A-F10E-400E-B049-5DCC821F93AB}" srcOrd="1" destOrd="0" presId="urn:microsoft.com/office/officeart/2005/8/layout/pList2"/>
    <dgm:cxn modelId="{B095E3CB-F5F7-4174-8149-DC2F445BA08B}" type="presParOf" srcId="{7DF040ED-90EC-4023-9585-0C9BB8FF12B9}" destId="{B65619FD-C765-4D75-98DC-7E6DF8786E1A}" srcOrd="2" destOrd="0" presId="urn:microsoft.com/office/officeart/2005/8/layout/pList2"/>
    <dgm:cxn modelId="{E40C7C26-B747-4642-AC03-738B8E920AA7}" type="presParOf" srcId="{011FD1F9-9A61-4036-A542-715BAF4C2705}" destId="{A05BF833-323D-40F3-B9C4-670927032167}" srcOrd="3" destOrd="0" presId="urn:microsoft.com/office/officeart/2005/8/layout/pList2"/>
    <dgm:cxn modelId="{9BEB805A-8929-4E14-83B0-E4F653F2253C}" type="presParOf" srcId="{011FD1F9-9A61-4036-A542-715BAF4C2705}" destId="{02160E79-B3FC-494E-9D99-526C3CD9315D}" srcOrd="4" destOrd="0" presId="urn:microsoft.com/office/officeart/2005/8/layout/pList2"/>
    <dgm:cxn modelId="{6312AC7E-A3B8-47BE-8EA4-7669F2B5F46F}" type="presParOf" srcId="{02160E79-B3FC-494E-9D99-526C3CD9315D}" destId="{9C15A478-9ECF-47FA-8CC4-CF12BA1A316B}" srcOrd="0" destOrd="0" presId="urn:microsoft.com/office/officeart/2005/8/layout/pList2"/>
    <dgm:cxn modelId="{530B7B8B-5A29-4BD6-B0A1-288E21BA573E}" type="presParOf" srcId="{02160E79-B3FC-494E-9D99-526C3CD9315D}" destId="{9992DD98-FFC9-4BCB-A5B7-76EBDBAF25E7}" srcOrd="1" destOrd="0" presId="urn:microsoft.com/office/officeart/2005/8/layout/pList2"/>
    <dgm:cxn modelId="{04A5639C-70C8-4707-AECC-8A5251FA7C8B}" type="presParOf" srcId="{02160E79-B3FC-494E-9D99-526C3CD9315D}" destId="{031AD48C-ABCA-482F-A940-867EAD6E9FF4}" srcOrd="2" destOrd="0" presId="urn:microsoft.com/office/officeart/2005/8/layout/pList2"/>
    <dgm:cxn modelId="{14891067-9EAF-497F-B94A-BC359DB6CD13}" type="presParOf" srcId="{011FD1F9-9A61-4036-A542-715BAF4C2705}" destId="{F3BBBA4F-510F-403D-995D-7FD8FBDAD894}" srcOrd="5" destOrd="0" presId="urn:microsoft.com/office/officeart/2005/8/layout/pList2"/>
    <dgm:cxn modelId="{6BB743D8-F330-44DC-880F-F74F1B418D39}" type="presParOf" srcId="{011FD1F9-9A61-4036-A542-715BAF4C2705}" destId="{3C568355-A66A-4E94-9C22-9F01C7E96C9D}" srcOrd="6" destOrd="0" presId="urn:microsoft.com/office/officeart/2005/8/layout/pList2"/>
    <dgm:cxn modelId="{FD1AA08F-820C-4650-A533-C1CAD6B07655}" type="presParOf" srcId="{3C568355-A66A-4E94-9C22-9F01C7E96C9D}" destId="{5749BC01-6587-4440-8F13-12FD6B2C6ADD}" srcOrd="0" destOrd="0" presId="urn:microsoft.com/office/officeart/2005/8/layout/pList2"/>
    <dgm:cxn modelId="{05E19DEE-5BF0-4DBB-9D44-88F5A12501F8}" type="presParOf" srcId="{3C568355-A66A-4E94-9C22-9F01C7E96C9D}" destId="{B9A2BD4C-9D0F-4132-977A-18952D65E933}" srcOrd="1" destOrd="0" presId="urn:microsoft.com/office/officeart/2005/8/layout/pList2"/>
    <dgm:cxn modelId="{88FC344C-E09F-4743-B8D6-43901C910B06}" type="presParOf" srcId="{3C568355-A66A-4E94-9C22-9F01C7E96C9D}" destId="{CC4A1649-2D48-424A-A104-81CF7258F788}" srcOrd="2" destOrd="0" presId="urn:microsoft.com/office/officeart/2005/8/layout/pList2"/>
    <dgm:cxn modelId="{88BFC7FA-2106-46D5-A50A-0712556810EB}" type="presParOf" srcId="{011FD1F9-9A61-4036-A542-715BAF4C2705}" destId="{776B0A88-5F5B-4416-B3F9-188DB1EBDBEF}" srcOrd="7" destOrd="0" presId="urn:microsoft.com/office/officeart/2005/8/layout/pList2"/>
    <dgm:cxn modelId="{E3B942AB-1667-43EB-9DE4-9724C7064E92}" type="presParOf" srcId="{011FD1F9-9A61-4036-A542-715BAF4C2705}" destId="{94F2ECDD-5F4C-4DDD-8FE2-70B5A5E5658C}" srcOrd="8" destOrd="0" presId="urn:microsoft.com/office/officeart/2005/8/layout/pList2"/>
    <dgm:cxn modelId="{AEB2CC4D-9A74-4772-B2A5-236344EA5010}" type="presParOf" srcId="{94F2ECDD-5F4C-4DDD-8FE2-70B5A5E5658C}" destId="{8F25DCB6-C8E7-4164-8F96-D2948EEDE8CC}" srcOrd="0" destOrd="0" presId="urn:microsoft.com/office/officeart/2005/8/layout/pList2"/>
    <dgm:cxn modelId="{0D3702EF-E703-41DE-9ED6-5C7389682420}" type="presParOf" srcId="{94F2ECDD-5F4C-4DDD-8FE2-70B5A5E5658C}" destId="{160F9457-9ED6-4915-997F-B0B6E0788BE4}" srcOrd="1" destOrd="0" presId="urn:microsoft.com/office/officeart/2005/8/layout/pList2"/>
    <dgm:cxn modelId="{8144CD08-EEBC-4A26-8F9E-5FCF83462B7A}" type="presParOf" srcId="{94F2ECDD-5F4C-4DDD-8FE2-70B5A5E5658C}" destId="{AF465199-31DA-4E23-B052-D21E481372C7}" srcOrd="2" destOrd="0" presId="urn:microsoft.com/office/officeart/2005/8/layout/pList2"/>
    <dgm:cxn modelId="{38F99452-0F7F-46A0-9FAE-002CE4CDA6FA}" type="presParOf" srcId="{011FD1F9-9A61-4036-A542-715BAF4C2705}" destId="{A8B56530-9635-43B5-AD28-00126B0546EB}" srcOrd="9" destOrd="0" presId="urn:microsoft.com/office/officeart/2005/8/layout/pList2"/>
    <dgm:cxn modelId="{BA5C28E7-2D28-43C1-967C-14219800E838}" type="presParOf" srcId="{011FD1F9-9A61-4036-A542-715BAF4C2705}" destId="{5CA04140-E3A1-4AB0-902C-BC438B8815A8}" srcOrd="10" destOrd="0" presId="urn:microsoft.com/office/officeart/2005/8/layout/pList2"/>
    <dgm:cxn modelId="{A1F61A53-CFD3-4309-8B5A-ADE34FB999B5}" type="presParOf" srcId="{5CA04140-E3A1-4AB0-902C-BC438B8815A8}" destId="{073852DE-3271-48B4-82DD-57993D1A5A35}" srcOrd="0" destOrd="0" presId="urn:microsoft.com/office/officeart/2005/8/layout/pList2"/>
    <dgm:cxn modelId="{C40F9B35-923A-4E40-AEF2-885D530642E5}" type="presParOf" srcId="{5CA04140-E3A1-4AB0-902C-BC438B8815A8}" destId="{2B4481F0-9BBF-4817-927C-8BB0261A560B}" srcOrd="1" destOrd="0" presId="urn:microsoft.com/office/officeart/2005/8/layout/pList2"/>
    <dgm:cxn modelId="{94013313-3928-4920-8ABC-001F8E272F81}" type="presParOf" srcId="{5CA04140-E3A1-4AB0-902C-BC438B8815A8}" destId="{E0EB560D-1780-4AE4-991E-C2FFDDA253B2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EA5A13-AEF6-408F-BAC5-A40A8EA54C1D}">
      <dsp:nvSpPr>
        <dsp:cNvPr id="0" name=""/>
        <dsp:cNvSpPr/>
      </dsp:nvSpPr>
      <dsp:spPr>
        <a:xfrm>
          <a:off x="3098" y="0"/>
          <a:ext cx="3345138" cy="390457"/>
        </a:xfrm>
        <a:prstGeom prst="chevron">
          <a:avLst/>
        </a:prstGeom>
        <a:solidFill>
          <a:schemeClr val="bg1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600" b="1" kern="1200" dirty="0"/>
            <a:t>1975~2010</a:t>
          </a:r>
          <a:r>
            <a:rPr lang="ko-KR" altLang="en-US" sz="1600" b="1" kern="1200" dirty="0"/>
            <a:t>년</a:t>
          </a:r>
        </a:p>
      </dsp:txBody>
      <dsp:txXfrm>
        <a:off x="198327" y="0"/>
        <a:ext cx="2954681" cy="390457"/>
      </dsp:txXfrm>
    </dsp:sp>
    <dsp:sp modelId="{CE3A5B37-11E6-4557-A4E4-089BA9D59BA1}">
      <dsp:nvSpPr>
        <dsp:cNvPr id="0" name=""/>
        <dsp:cNvSpPr/>
      </dsp:nvSpPr>
      <dsp:spPr>
        <a:xfrm>
          <a:off x="2966519" y="0"/>
          <a:ext cx="3187031" cy="390457"/>
        </a:xfrm>
        <a:prstGeom prst="chevron">
          <a:avLst/>
        </a:prstGeom>
        <a:solidFill>
          <a:schemeClr val="bg1">
            <a:lumMod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600" b="1" kern="1200" dirty="0"/>
            <a:t>2011~2019</a:t>
          </a:r>
          <a:r>
            <a:rPr lang="ko-KR" altLang="en-US" sz="1600" b="1" kern="1200" dirty="0"/>
            <a:t>년</a:t>
          </a:r>
        </a:p>
      </dsp:txBody>
      <dsp:txXfrm>
        <a:off x="3161748" y="0"/>
        <a:ext cx="2796574" cy="390457"/>
      </dsp:txXfrm>
    </dsp:sp>
    <dsp:sp modelId="{A5AEA92F-2D77-436B-AD06-6ECD119E13DE}">
      <dsp:nvSpPr>
        <dsp:cNvPr id="0" name=""/>
        <dsp:cNvSpPr/>
      </dsp:nvSpPr>
      <dsp:spPr>
        <a:xfrm>
          <a:off x="5771834" y="0"/>
          <a:ext cx="3817169" cy="390457"/>
        </a:xfrm>
        <a:prstGeom prst="chevron">
          <a:avLst/>
        </a:prstGeom>
        <a:solidFill>
          <a:schemeClr val="tx1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600" b="1" kern="1200" dirty="0"/>
            <a:t>2020</a:t>
          </a:r>
          <a:r>
            <a:rPr lang="ko-KR" altLang="en-US" sz="1600" b="1" kern="1200" dirty="0"/>
            <a:t>년</a:t>
          </a:r>
          <a:r>
            <a:rPr lang="en-US" altLang="ko-KR" sz="1600" b="1" kern="1200" dirty="0"/>
            <a:t>~</a:t>
          </a:r>
          <a:endParaRPr lang="ko-KR" altLang="en-US" sz="1600" b="1" kern="1200" dirty="0"/>
        </a:p>
      </dsp:txBody>
      <dsp:txXfrm>
        <a:off x="5967063" y="0"/>
        <a:ext cx="3426712" cy="3904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94E202-1318-4C66-9700-C8F9873146BE}">
      <dsp:nvSpPr>
        <dsp:cNvPr id="0" name=""/>
        <dsp:cNvSpPr/>
      </dsp:nvSpPr>
      <dsp:spPr>
        <a:xfrm>
          <a:off x="0" y="0"/>
          <a:ext cx="8773898" cy="2333059"/>
        </a:xfrm>
        <a:prstGeom prst="roundRect">
          <a:avLst>
            <a:gd name="adj" fmla="val 10000"/>
          </a:avLst>
        </a:prstGeom>
        <a:solidFill>
          <a:srgbClr val="0066FF">
            <a:alpha val="89804"/>
          </a:srgbClr>
        </a:solidFill>
        <a:ln w="9525" cap="flat" cmpd="sng" algn="ctr">
          <a:solidFill>
            <a:srgbClr val="9999FF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E60FD93-2337-408C-B912-2CF418E97561}">
      <dsp:nvSpPr>
        <dsp:cNvPr id="0" name=""/>
        <dsp:cNvSpPr/>
      </dsp:nvSpPr>
      <dsp:spPr>
        <a:xfrm>
          <a:off x="264223" y="311074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01434AD3-A6B4-4AAB-8C77-2F78530002A5}">
      <dsp:nvSpPr>
        <dsp:cNvPr id="0" name=""/>
        <dsp:cNvSpPr/>
      </dsp:nvSpPr>
      <dsp:spPr>
        <a:xfrm rot="10800000">
          <a:off x="264223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DCV300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FCD500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174Kg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(20~28ton)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ko-KR" sz="1400" b="0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HD</a:t>
          </a:r>
          <a:r>
            <a:rPr lang="ko-KR" altLang="en-US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현대</a:t>
          </a:r>
          <a:endParaRPr lang="en-US" altLang="ko-KR" sz="1400" b="1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ko-KR" sz="1400" b="0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400" b="0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</dsp:txBody>
      <dsp:txXfrm rot="10800000">
        <a:off x="303235" y="2333059"/>
        <a:ext cx="1190506" cy="2812504"/>
      </dsp:txXfrm>
    </dsp:sp>
    <dsp:sp modelId="{B65619FD-C765-4D75-98DC-7E6DF8786E1A}">
      <dsp:nvSpPr>
        <dsp:cNvPr id="0" name=""/>
        <dsp:cNvSpPr/>
      </dsp:nvSpPr>
      <dsp:spPr>
        <a:xfrm>
          <a:off x="1612354" y="267549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5303C97D-EAA1-472C-9ECC-6ACB571C1814}">
      <dsp:nvSpPr>
        <dsp:cNvPr id="0" name=""/>
        <dsp:cNvSpPr/>
      </dsp:nvSpPr>
      <dsp:spPr>
        <a:xfrm rot="10800000">
          <a:off x="1659607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DCV400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FCD500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154Kg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(30~35ton)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ko-KR" sz="1400" b="1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HD</a:t>
          </a:r>
          <a:r>
            <a:rPr lang="ko-KR" altLang="en-US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현대</a:t>
          </a:r>
        </a:p>
      </dsp:txBody>
      <dsp:txXfrm rot="10800000">
        <a:off x="1698619" y="2333059"/>
        <a:ext cx="1190506" cy="2812504"/>
      </dsp:txXfrm>
    </dsp:sp>
    <dsp:sp modelId="{031AD48C-ABCA-482F-A940-867EAD6E9FF4}">
      <dsp:nvSpPr>
        <dsp:cNvPr id="0" name=""/>
        <dsp:cNvSpPr/>
      </dsp:nvSpPr>
      <dsp:spPr>
        <a:xfrm>
          <a:off x="3054991" y="311074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9C15A478-9ECF-47FA-8CC4-CF12BA1A316B}">
      <dsp:nvSpPr>
        <dsp:cNvPr id="0" name=""/>
        <dsp:cNvSpPr/>
      </dsp:nvSpPr>
      <dsp:spPr>
        <a:xfrm rot="10800000">
          <a:off x="3054991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DCV500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FCD500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188Kg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(38ton)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ko-KR" sz="1400" b="1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HD</a:t>
          </a:r>
          <a:r>
            <a:rPr lang="ko-KR" altLang="en-US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현대</a:t>
          </a:r>
          <a:endParaRPr lang="en-US" altLang="ko-KR" sz="1400" b="1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</dsp:txBody>
      <dsp:txXfrm rot="10800000">
        <a:off x="3094003" y="2333059"/>
        <a:ext cx="1190506" cy="2812504"/>
      </dsp:txXfrm>
    </dsp:sp>
    <dsp:sp modelId="{CC4A1649-2D48-424A-A104-81CF7258F788}">
      <dsp:nvSpPr>
        <dsp:cNvPr id="0" name=""/>
        <dsp:cNvSpPr/>
      </dsp:nvSpPr>
      <dsp:spPr>
        <a:xfrm>
          <a:off x="4450375" y="311074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5749BC01-6587-4440-8F13-12FD6B2C6ADD}">
      <dsp:nvSpPr>
        <dsp:cNvPr id="0" name=""/>
        <dsp:cNvSpPr/>
      </dsp:nvSpPr>
      <dsp:spPr>
        <a:xfrm rot="10800000">
          <a:off x="4450375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SCV28H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FCD500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93Kg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(20~36ton)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ko-KR" sz="1400" b="1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HDX</a:t>
          </a:r>
        </a:p>
      </dsp:txBody>
      <dsp:txXfrm rot="10800000">
        <a:off x="4489387" y="2333059"/>
        <a:ext cx="1190506" cy="2812504"/>
      </dsp:txXfrm>
    </dsp:sp>
    <dsp:sp modelId="{AF465199-31DA-4E23-B052-D21E481372C7}">
      <dsp:nvSpPr>
        <dsp:cNvPr id="0" name=""/>
        <dsp:cNvSpPr/>
      </dsp:nvSpPr>
      <dsp:spPr>
        <a:xfrm>
          <a:off x="5845759" y="311074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8F25DCB6-C8E7-4164-8F96-D2948EEDE8CC}">
      <dsp:nvSpPr>
        <dsp:cNvPr id="0" name=""/>
        <dsp:cNvSpPr/>
      </dsp:nvSpPr>
      <dsp:spPr>
        <a:xfrm rot="10800000">
          <a:off x="5845759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DCV160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FCD500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74Kg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(14ton)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ko-KR" sz="1400" b="1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HDI</a:t>
          </a:r>
        </a:p>
      </dsp:txBody>
      <dsp:txXfrm rot="10800000">
        <a:off x="5884771" y="2333059"/>
        <a:ext cx="1190506" cy="2812504"/>
      </dsp:txXfrm>
    </dsp:sp>
    <dsp:sp modelId="{E0EB560D-1780-4AE4-991E-C2FFDDA253B2}">
      <dsp:nvSpPr>
        <dsp:cNvPr id="0" name=""/>
        <dsp:cNvSpPr/>
      </dsp:nvSpPr>
      <dsp:spPr>
        <a:xfrm>
          <a:off x="7241143" y="311074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073852DE-3271-48B4-82DD-57993D1A5A35}">
      <dsp:nvSpPr>
        <dsp:cNvPr id="0" name=""/>
        <dsp:cNvSpPr/>
      </dsp:nvSpPr>
      <dsp:spPr>
        <a:xfrm rot="10800000">
          <a:off x="7241143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BK28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FCD500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84Kg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(22~35ton)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ko-KR" sz="1400" b="1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VOLVO</a:t>
          </a:r>
          <a:endParaRPr lang="ko-KR" altLang="en-US" sz="1400" b="1" kern="120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</dsp:txBody>
      <dsp:txXfrm rot="10800000">
        <a:off x="7280155" y="2333059"/>
        <a:ext cx="1190506" cy="281250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94E202-1318-4C66-9700-C8F9873146BE}">
      <dsp:nvSpPr>
        <dsp:cNvPr id="0" name=""/>
        <dsp:cNvSpPr/>
      </dsp:nvSpPr>
      <dsp:spPr>
        <a:xfrm>
          <a:off x="0" y="0"/>
          <a:ext cx="8773898" cy="2333059"/>
        </a:xfrm>
        <a:prstGeom prst="roundRect">
          <a:avLst>
            <a:gd name="adj" fmla="val 10000"/>
          </a:avLst>
        </a:prstGeom>
        <a:solidFill>
          <a:srgbClr val="0066FF">
            <a:alpha val="89804"/>
          </a:srgbClr>
        </a:solidFill>
        <a:ln w="9525" cap="flat" cmpd="sng" algn="ctr">
          <a:solidFill>
            <a:srgbClr val="9999FF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E60FD93-2337-408C-B912-2CF418E97561}">
      <dsp:nvSpPr>
        <dsp:cNvPr id="0" name=""/>
        <dsp:cNvSpPr/>
      </dsp:nvSpPr>
      <dsp:spPr>
        <a:xfrm>
          <a:off x="264223" y="311074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01434AD3-A6B4-4AAB-8C77-2F78530002A5}">
      <dsp:nvSpPr>
        <dsp:cNvPr id="0" name=""/>
        <dsp:cNvSpPr/>
      </dsp:nvSpPr>
      <dsp:spPr>
        <a:xfrm rot="10800000">
          <a:off x="264223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NGH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FCD500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220Kg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(22~36ton)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ko-KR" sz="1400" b="1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CAT</a:t>
          </a:r>
          <a:endParaRPr lang="ko-KR" altLang="ko-KR" sz="1400" b="1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ko-KR" sz="1400" b="0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ko-KR" sz="1400" b="0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400" b="0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</dsp:txBody>
      <dsp:txXfrm rot="10800000">
        <a:off x="303235" y="2333059"/>
        <a:ext cx="1190506" cy="2812504"/>
      </dsp:txXfrm>
    </dsp:sp>
    <dsp:sp modelId="{B65619FD-C765-4D75-98DC-7E6DF8786E1A}">
      <dsp:nvSpPr>
        <dsp:cNvPr id="0" name=""/>
        <dsp:cNvSpPr/>
      </dsp:nvSpPr>
      <dsp:spPr>
        <a:xfrm>
          <a:off x="1659607" y="311074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5303C97D-EAA1-472C-9ECC-6ACB571C1814}">
      <dsp:nvSpPr>
        <dsp:cNvPr id="0" name=""/>
        <dsp:cNvSpPr/>
      </dsp:nvSpPr>
      <dsp:spPr>
        <a:xfrm rot="10800000">
          <a:off x="1659607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CM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FCD600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298Kg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(90ton)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ko-KR" sz="1400" b="1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CAT</a:t>
          </a:r>
          <a:endParaRPr lang="en-US" altLang="ko-KR" sz="1300" b="1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400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</dsp:txBody>
      <dsp:txXfrm rot="10800000">
        <a:off x="1698619" y="2333059"/>
        <a:ext cx="1190506" cy="2812504"/>
      </dsp:txXfrm>
    </dsp:sp>
    <dsp:sp modelId="{031AD48C-ABCA-482F-A940-867EAD6E9FF4}">
      <dsp:nvSpPr>
        <dsp:cNvPr id="0" name=""/>
        <dsp:cNvSpPr/>
      </dsp:nvSpPr>
      <dsp:spPr>
        <a:xfrm>
          <a:off x="3054991" y="311074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9C15A478-9ECF-47FA-8CC4-CF12BA1A316B}">
      <dsp:nvSpPr>
        <dsp:cNvPr id="0" name=""/>
        <dsp:cNvSpPr/>
      </dsp:nvSpPr>
      <dsp:spPr>
        <a:xfrm rot="10800000">
          <a:off x="3054991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SB18M9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FC30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50Kg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(18ton)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ko-KR" sz="1400" b="0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spc="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HUSCO</a:t>
          </a:r>
          <a:endParaRPr lang="en-US" altLang="ko-KR" sz="1400" b="1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</dsp:txBody>
      <dsp:txXfrm rot="10800000">
        <a:off x="3094003" y="2333059"/>
        <a:ext cx="1190506" cy="2812504"/>
      </dsp:txXfrm>
    </dsp:sp>
    <dsp:sp modelId="{CC4A1649-2D48-424A-A104-81CF7258F788}">
      <dsp:nvSpPr>
        <dsp:cNvPr id="0" name=""/>
        <dsp:cNvSpPr/>
      </dsp:nvSpPr>
      <dsp:spPr>
        <a:xfrm>
          <a:off x="4450375" y="311074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5749BC01-6587-4440-8F13-12FD6B2C6ADD}">
      <dsp:nvSpPr>
        <dsp:cNvPr id="0" name=""/>
        <dsp:cNvSpPr/>
      </dsp:nvSpPr>
      <dsp:spPr>
        <a:xfrm rot="10800000">
          <a:off x="4450375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KMX32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FCD500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129Kg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(36ton)</a:t>
          </a: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ko-KR" sz="1400" b="1" kern="120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KPM</a:t>
          </a:r>
          <a:endParaRPr lang="en-US" altLang="ko-KR" sz="1600" b="1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</dsp:txBody>
      <dsp:txXfrm rot="10800000">
        <a:off x="4489387" y="2333059"/>
        <a:ext cx="1190506" cy="2812504"/>
      </dsp:txXfrm>
    </dsp:sp>
    <dsp:sp modelId="{AF465199-31DA-4E23-B052-D21E481372C7}">
      <dsp:nvSpPr>
        <dsp:cNvPr id="0" name=""/>
        <dsp:cNvSpPr/>
      </dsp:nvSpPr>
      <dsp:spPr>
        <a:xfrm>
          <a:off x="5845759" y="311074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8F25DCB6-C8E7-4164-8F96-D2948EEDE8CC}">
      <dsp:nvSpPr>
        <dsp:cNvPr id="0" name=""/>
        <dsp:cNvSpPr/>
      </dsp:nvSpPr>
      <dsp:spPr>
        <a:xfrm rot="10800000">
          <a:off x="5845759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t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3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Rear Flange</a:t>
          </a:r>
        </a:p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FCD450</a:t>
          </a:r>
        </a:p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26Kg</a:t>
          </a:r>
        </a:p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(14~28ton)</a:t>
          </a:r>
        </a:p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ko-KR" sz="1400" b="1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 err="1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Mottrol</a:t>
          </a:r>
          <a:endParaRPr lang="en-US" altLang="ko-KR" sz="1400" b="1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</dsp:txBody>
      <dsp:txXfrm rot="10800000">
        <a:off x="5884771" y="2333059"/>
        <a:ext cx="1190506" cy="2812504"/>
      </dsp:txXfrm>
    </dsp:sp>
    <dsp:sp modelId="{E0EB560D-1780-4AE4-991E-C2FFDDA253B2}">
      <dsp:nvSpPr>
        <dsp:cNvPr id="0" name=""/>
        <dsp:cNvSpPr/>
      </dsp:nvSpPr>
      <dsp:spPr>
        <a:xfrm>
          <a:off x="7241143" y="311074"/>
          <a:ext cx="1268530" cy="1710910"/>
        </a:xfrm>
        <a:prstGeom prst="roundRect">
          <a:avLst>
            <a:gd name="adj" fmla="val 10000"/>
          </a:avLst>
        </a:prstGeom>
        <a:solidFill>
          <a:srgbClr val="FF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073852DE-3271-48B4-82DD-57993D1A5A35}">
      <dsp:nvSpPr>
        <dsp:cNvPr id="0" name=""/>
        <dsp:cNvSpPr/>
      </dsp:nvSpPr>
      <dsp:spPr>
        <a:xfrm rot="10800000">
          <a:off x="7241143" y="2333059"/>
          <a:ext cx="1268530" cy="285151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rgbClr val="6699FF"/>
            </a:gs>
            <a:gs pos="100000">
              <a:srgbClr val="FFFFFF"/>
            </a:gs>
            <a:gs pos="100000">
              <a:srgbClr val="9999FF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t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3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Hammer Valve</a:t>
          </a:r>
        </a:p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FCD700</a:t>
          </a:r>
        </a:p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267Kg</a:t>
          </a:r>
        </a:p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Excavator</a:t>
          </a:r>
        </a:p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(40ton)</a:t>
          </a:r>
        </a:p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ko-KR" sz="500" b="1" kern="1200" baseline="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b="1" kern="1200" baseline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+mn-cs"/>
            </a:rPr>
            <a:t>CAT</a:t>
          </a:r>
          <a:endParaRPr lang="ko-KR" altLang="en-US" sz="1400" b="1" kern="1200" dirty="0">
            <a:solidFill>
              <a:srgbClr val="000000"/>
            </a:solidFill>
            <a:latin typeface="맑은 고딕" pitchFamily="50" charset="-127"/>
            <a:ea typeface="맑은 고딕" pitchFamily="50" charset="-127"/>
            <a:cs typeface="+mn-cs"/>
          </a:endParaRPr>
        </a:p>
      </dsp:txBody>
      <dsp:txXfrm rot="10800000">
        <a:off x="7280155" y="2333059"/>
        <a:ext cx="1190506" cy="28125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19031" cy="494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47" tIns="45373" rIns="90747" bIns="45373" numCol="1" anchor="t" anchorCtr="0" compatLnSpc="1">
            <a:prstTxWarp prst="textNoShape">
              <a:avLst/>
            </a:prstTxWarp>
          </a:bodyPr>
          <a:lstStyle>
            <a:lvl1pPr defTabSz="907649" fontAlgn="ctr">
              <a:lnSpc>
                <a:spcPct val="70000"/>
              </a:lnSpc>
              <a:spcBef>
                <a:spcPct val="20000"/>
              </a:spcBef>
              <a:defRPr sz="1100">
                <a:solidFill>
                  <a:srgbClr val="000000"/>
                </a:solidFill>
                <a:latin typeface="Times New Roman" pitchFamily="18" charset="0"/>
                <a:ea typeface="바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6732" y="0"/>
            <a:ext cx="2919031" cy="494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47" tIns="45373" rIns="90747" bIns="45373" numCol="1" anchor="t" anchorCtr="0" compatLnSpc="1">
            <a:prstTxWarp prst="textNoShape">
              <a:avLst/>
            </a:prstTxWarp>
          </a:bodyPr>
          <a:lstStyle>
            <a:lvl1pPr algn="r" defTabSz="907649" fontAlgn="ctr">
              <a:lnSpc>
                <a:spcPct val="70000"/>
              </a:lnSpc>
              <a:spcBef>
                <a:spcPct val="20000"/>
              </a:spcBef>
              <a:defRPr sz="1100">
                <a:solidFill>
                  <a:srgbClr val="000000"/>
                </a:solidFill>
                <a:latin typeface="Times New Roman" pitchFamily="18" charset="0"/>
                <a:ea typeface="바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372003"/>
            <a:ext cx="2919031" cy="494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47" tIns="45373" rIns="90747" bIns="45373" numCol="1" anchor="b" anchorCtr="0" compatLnSpc="1">
            <a:prstTxWarp prst="textNoShape">
              <a:avLst/>
            </a:prstTxWarp>
          </a:bodyPr>
          <a:lstStyle>
            <a:lvl1pPr defTabSz="907649" fontAlgn="ctr">
              <a:lnSpc>
                <a:spcPct val="70000"/>
              </a:lnSpc>
              <a:spcBef>
                <a:spcPct val="20000"/>
              </a:spcBef>
              <a:defRPr sz="1100">
                <a:solidFill>
                  <a:srgbClr val="000000"/>
                </a:solidFill>
                <a:latin typeface="Times New Roman" pitchFamily="18" charset="0"/>
                <a:ea typeface="바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6732" y="9372003"/>
            <a:ext cx="2919031" cy="494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47" tIns="45373" rIns="90747" bIns="45373" numCol="1" anchor="b" anchorCtr="0" compatLnSpc="1">
            <a:prstTxWarp prst="textNoShape">
              <a:avLst/>
            </a:prstTxWarp>
          </a:bodyPr>
          <a:lstStyle>
            <a:lvl1pPr algn="r" defTabSz="907649" fontAlgn="ctr">
              <a:lnSpc>
                <a:spcPct val="70000"/>
              </a:lnSpc>
              <a:spcBef>
                <a:spcPct val="20000"/>
              </a:spcBef>
              <a:defRPr sz="1100">
                <a:solidFill>
                  <a:srgbClr val="000000"/>
                </a:solidFill>
                <a:latin typeface="Times New Roman" pitchFamily="18" charset="0"/>
                <a:ea typeface="바탕" pitchFamily="18" charset="-127"/>
              </a:defRPr>
            </a:lvl1pPr>
          </a:lstStyle>
          <a:p>
            <a:pPr>
              <a:defRPr/>
            </a:pPr>
            <a:fld id="{2B7BDCEF-6824-495E-88CD-C00E2B606A3A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6463855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 bwMode="auto">
          <a:xfrm>
            <a:off x="1" y="0"/>
            <a:ext cx="2919031" cy="494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59" tIns="45380" rIns="90759" bIns="45380" numCol="1" anchor="t" anchorCtr="0" compatLnSpc="1">
            <a:prstTxWarp prst="textNoShape">
              <a:avLst/>
            </a:prstTxWarp>
          </a:bodyPr>
          <a:lstStyle>
            <a:lvl1pPr defTabSz="907649">
              <a:defRPr sz="11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 bwMode="auto">
          <a:xfrm>
            <a:off x="3815227" y="0"/>
            <a:ext cx="2919031" cy="494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59" tIns="45380" rIns="90759" bIns="45380" numCol="1" anchor="t" anchorCtr="0" compatLnSpc="1">
            <a:prstTxWarp prst="textNoShape">
              <a:avLst/>
            </a:prstTxWarp>
          </a:bodyPr>
          <a:lstStyle>
            <a:lvl1pPr algn="r" defTabSz="907649">
              <a:defRPr sz="11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77AAEBC1-CCEA-48B4-9890-3BF3D46B2877}" type="datetimeFigureOut">
              <a:rPr lang="ko-KR" altLang="en-US"/>
              <a:pPr>
                <a:defRPr/>
              </a:pPr>
              <a:t>2025-07-10</a:t>
            </a:fld>
            <a:endParaRPr lang="en-US" altLang="ko-KR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96913" y="741363"/>
            <a:ext cx="5341937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572" tIns="43786" rIns="87572" bIns="43786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 bwMode="auto">
          <a:xfrm>
            <a:off x="673276" y="4686001"/>
            <a:ext cx="5389213" cy="443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59" tIns="45380" rIns="90759" bIns="4538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 bwMode="auto">
          <a:xfrm>
            <a:off x="1" y="9370472"/>
            <a:ext cx="2919031" cy="494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59" tIns="45380" rIns="90759" bIns="45380" numCol="1" anchor="b" anchorCtr="0" compatLnSpc="1">
            <a:prstTxWarp prst="textNoShape">
              <a:avLst/>
            </a:prstTxWarp>
          </a:bodyPr>
          <a:lstStyle>
            <a:lvl1pPr defTabSz="907649">
              <a:defRPr sz="11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 bwMode="auto">
          <a:xfrm>
            <a:off x="3815227" y="9370472"/>
            <a:ext cx="2919031" cy="494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59" tIns="45380" rIns="90759" bIns="45380" numCol="1" anchor="b" anchorCtr="0" compatLnSpc="1">
            <a:prstTxWarp prst="textNoShape">
              <a:avLst/>
            </a:prstTxWarp>
          </a:bodyPr>
          <a:lstStyle>
            <a:lvl1pPr algn="r" defTabSz="907649">
              <a:defRPr sz="11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BB38173E-CF64-418A-BD20-48E502875207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8730735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2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977734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3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66592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4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336966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5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571076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6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650023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7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013706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8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4319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9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66791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10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525067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11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85655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12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38361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13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64227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14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908262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15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970137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16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941439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17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95723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18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465286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19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116352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20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924651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21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68466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106748-AE6A-3555-4DFC-AF5C303BA2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>
            <a:extLst>
              <a:ext uri="{FF2B5EF4-FFF2-40B4-BE49-F238E27FC236}">
                <a16:creationId xmlns:a16="http://schemas.microsoft.com/office/drawing/2014/main" id="{141BB595-D394-F043-A291-5867BE7C3D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22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id="{BA414F3A-830D-7EFB-CC43-7354067DCE8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>
            <a:extLst>
              <a:ext uri="{FF2B5EF4-FFF2-40B4-BE49-F238E27FC236}">
                <a16:creationId xmlns:a16="http://schemas.microsoft.com/office/drawing/2014/main" id="{BA93EB6E-33BC-A31D-736E-F445E0BC9A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481004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D5C70-36BA-0293-C07F-4A6C75F205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>
            <a:extLst>
              <a:ext uri="{FF2B5EF4-FFF2-40B4-BE49-F238E27FC236}">
                <a16:creationId xmlns:a16="http://schemas.microsoft.com/office/drawing/2014/main" id="{91F14BCF-C368-9EA3-CF85-0D6BC8F3469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23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id="{2BE7467D-D337-CCBF-4BEA-54EAC03BB88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>
            <a:extLst>
              <a:ext uri="{FF2B5EF4-FFF2-40B4-BE49-F238E27FC236}">
                <a16:creationId xmlns:a16="http://schemas.microsoft.com/office/drawing/2014/main" id="{A5581D16-E9F3-36EA-0385-CDE396ECC7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699773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24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79945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11523" indent="-273663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094651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53251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1970372" indent="-218930" defTabSz="907649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408232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84609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283953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721814" indent="-218930" defTabSz="907649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89AB586-83F1-460B-BDE1-8DB692E87920}" type="slidenum">
              <a:rPr lang="en-US" altLang="ko-KR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25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44493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C23EB52-A15C-4A41-B8F4-B5FF4B6C18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875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AD30284-8A9F-4FAE-83C7-66812A1582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950"/>
            </a:lvl1pPr>
            <a:lvl2pPr marL="371475" indent="0" algn="ctr">
              <a:buNone/>
              <a:defRPr sz="1625"/>
            </a:lvl2pPr>
            <a:lvl3pPr marL="742950" indent="0" algn="ctr">
              <a:buNone/>
              <a:defRPr sz="1463"/>
            </a:lvl3pPr>
            <a:lvl4pPr marL="1114425" indent="0" algn="ctr">
              <a:buNone/>
              <a:defRPr sz="1300"/>
            </a:lvl4pPr>
            <a:lvl5pPr marL="1485900" indent="0" algn="ctr">
              <a:buNone/>
              <a:defRPr sz="1300"/>
            </a:lvl5pPr>
            <a:lvl6pPr marL="1857375" indent="0" algn="ctr">
              <a:buNone/>
              <a:defRPr sz="1300"/>
            </a:lvl6pPr>
            <a:lvl7pPr marL="2228850" indent="0" algn="ctr">
              <a:buNone/>
              <a:defRPr sz="1300"/>
            </a:lvl7pPr>
            <a:lvl8pPr marL="2600325" indent="0" algn="ctr">
              <a:buNone/>
              <a:defRPr sz="1300"/>
            </a:lvl8pPr>
            <a:lvl9pPr marL="2971800" indent="0" algn="ctr">
              <a:buNone/>
              <a:defRPr sz="13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6F31890-690C-4C54-B219-C7A9A3216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CA9A293-082F-4C8B-B6A2-B176FE114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/>
              <a:t>1/18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CFAD62C-9C44-40D3-947F-BC6C97AF6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F8E7AC-24C9-4031-B7D8-1F647C4E0148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784829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EC15466-B87E-47CE-B741-5163C15FC6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349A8B8-8C25-4DB7-A7FE-CCB5DF884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7D9D34D-8D4B-45C5-9677-D21A193C6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1C2800D-3B66-4B10-A801-FFBDF3A94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/>
              <a:t>1/18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4DB53AE-B611-4256-A9B1-CBE07E45E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92C9A0-C487-46B9-99C0-8CE4C10F3E4E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277982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6065983-5D2D-4B88-9263-DB1368C61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78" y="1709739"/>
            <a:ext cx="8543925" cy="2852737"/>
          </a:xfrm>
        </p:spPr>
        <p:txBody>
          <a:bodyPr anchor="b"/>
          <a:lstStyle>
            <a:lvl1pPr>
              <a:defRPr sz="4875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2D0A5C2-8F0A-4F1F-BEF8-225175618D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878" y="4589464"/>
            <a:ext cx="8543925" cy="1500187"/>
          </a:xfrm>
        </p:spPr>
        <p:txBody>
          <a:bodyPr/>
          <a:lstStyle>
            <a:lvl1pPr marL="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1pPr>
            <a:lvl2pPr marL="371475" indent="0">
              <a:buNone/>
              <a:defRPr sz="1625">
                <a:solidFill>
                  <a:schemeClr val="tx1">
                    <a:tint val="75000"/>
                  </a:schemeClr>
                </a:solidFill>
              </a:defRPr>
            </a:lvl2pPr>
            <a:lvl3pPr marL="742950" indent="0">
              <a:buNone/>
              <a:defRPr sz="1463">
                <a:solidFill>
                  <a:schemeClr val="tx1">
                    <a:tint val="75000"/>
                  </a:schemeClr>
                </a:solidFill>
              </a:defRPr>
            </a:lvl3pPr>
            <a:lvl4pPr marL="11144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4859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185737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22885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6003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29718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3176175-5F7A-472C-A493-CDD938929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91E30BC-3276-45B3-B2DE-5BE05BE17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/>
              <a:t>1/18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1AF9637-DEB5-4192-90EF-1F7D063AA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42CF80-D4CD-4DEA-B710-E079FC12D0EC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162992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B6A39A-BA24-4E49-8E22-EB349230E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0DD822D-DBDD-402F-8BF5-D7DE477A9F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798D9D5-0171-4E16-8344-D2A5909364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935F428-9E8C-45E3-95B3-DDA0021637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2FD1B1B-6C3D-4F0E-952C-52A1C4268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/>
              <a:t>1/18</a:t>
            </a: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26910BE-A9D3-42D2-964B-AF8C26D79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FEAC96-1C29-4108-85D7-C1812D6DB48C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599127311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F86263E-E312-49F1-BAC0-0E40F03C15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4F499C5-005E-4038-949C-37E96FC842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2328" y="1681163"/>
            <a:ext cx="4190702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62C56D2-0911-4DFE-959B-C64EC3D640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2328" y="2505075"/>
            <a:ext cx="4190702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AB37014-62E6-4B03-B92A-EF5E0C1723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E55BAD8-3436-4EA5-B48E-39E6F2492F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1ED1714-BD19-407E-9E52-B3584524AD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51DBD953-AD49-41A6-A215-8AF0CDAC9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/>
              <a:t>1/18</a:t>
            </a:r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64475AEF-D83B-4B88-9AFD-5D056E8DF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73F896-4319-4035-B85B-AAF65702BA52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789093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6F3558-EC2C-4593-8A0B-43139FE42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9786C87-3751-4D5F-8EAA-D34C18322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FE8AAFA-E898-4DAB-80BF-D292CFCD2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/>
              <a:t>1/18</a:t>
            </a: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CBF514D-1EE0-4082-9975-7175C4AE2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68EB22-C595-48AD-95BE-5AD6995DF242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679633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BDFAA7F-A7F5-446D-840C-0D130FE7D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BE9AB24-BF26-4ABF-B3A6-FC1E39E96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/>
              <a:t>1/18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ED5D9F9-03C9-4E26-A38A-F5DDF9B0E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3B6933-27F6-4C85-99E0-1204088911C0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921955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CCE0AE-CB18-4CC5-A2FC-B26329E06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82CBDF4-9D3B-4CE0-AABD-47A78DB009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2600"/>
            </a:lvl1pPr>
            <a:lvl2pPr>
              <a:defRPr sz="2275"/>
            </a:lvl2pPr>
            <a:lvl3pPr>
              <a:defRPr sz="1950"/>
            </a:lvl3pPr>
            <a:lvl4pPr>
              <a:defRPr sz="1625"/>
            </a:lvl4pPr>
            <a:lvl5pPr>
              <a:defRPr sz="1625"/>
            </a:lvl5pPr>
            <a:lvl6pPr>
              <a:defRPr sz="1625"/>
            </a:lvl6pPr>
            <a:lvl7pPr>
              <a:defRPr sz="1625"/>
            </a:lvl7pPr>
            <a:lvl8pPr>
              <a:defRPr sz="1625"/>
            </a:lvl8pPr>
            <a:lvl9pPr>
              <a:defRPr sz="1625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A146CC7-9068-424F-9F52-6AA9E9F5AC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28D459F-0E35-4843-B4B5-D1EC1B01C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BAEDEB5-603F-4844-ACA4-651BD6F51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/>
              <a:t>1/18</a:t>
            </a: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5415637-8579-415C-9E79-98F7ADC90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34CF6B-6E9D-4F09-9BC3-8C7E513B0B23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850219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42E08E5-042F-4824-BC9D-571DD4704E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68CA4A71-DFE4-45FA-877B-53C7DCB637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 marL="0" indent="0">
              <a:buNone/>
              <a:defRPr sz="2600"/>
            </a:lvl1pPr>
            <a:lvl2pPr marL="371475" indent="0">
              <a:buNone/>
              <a:defRPr sz="2275"/>
            </a:lvl2pPr>
            <a:lvl3pPr marL="742950" indent="0">
              <a:buNone/>
              <a:defRPr sz="1950"/>
            </a:lvl3pPr>
            <a:lvl4pPr marL="1114425" indent="0">
              <a:buNone/>
              <a:defRPr sz="1625"/>
            </a:lvl4pPr>
            <a:lvl5pPr marL="1485900" indent="0">
              <a:buNone/>
              <a:defRPr sz="1625"/>
            </a:lvl5pPr>
            <a:lvl6pPr marL="1857375" indent="0">
              <a:buNone/>
              <a:defRPr sz="1625"/>
            </a:lvl6pPr>
            <a:lvl7pPr marL="2228850" indent="0">
              <a:buNone/>
              <a:defRPr sz="1625"/>
            </a:lvl7pPr>
            <a:lvl8pPr marL="2600325" indent="0">
              <a:buNone/>
              <a:defRPr sz="1625"/>
            </a:lvl8pPr>
            <a:lvl9pPr marL="2971800" indent="0">
              <a:buNone/>
              <a:defRPr sz="1625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1A4ED62-E24A-40F7-89E9-82DF075F60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78F7841-7A21-489E-B5AC-5E80EAAF4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C2D23EF-9C83-4DA5-8C9D-2AEC57B48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/>
              <a:t>1/18</a:t>
            </a: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87F0405-55FE-4C7F-9832-9346EC33B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FEAC96-1C29-4108-85D7-C1812D6DB48C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59235388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7ABD528-4711-4BD4-A9B6-374769FCC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645C49E-F87F-464B-99BE-D4480AD9AA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0600C80-F399-478E-BB38-F8D3EC1F5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A94251D-C33C-4FF5-89B8-D6EDDE76EF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/>
              <a:t>1/18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CDA8582-062F-4B98-A81A-09EA26A43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491373-EF3B-4A05-AACB-A0B488931F56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400618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E4A20F4-99BB-4C86-8736-413CB5C9EE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487E832-85F1-4BC7-A2CD-A5A7E42E99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3AB1480-E113-4221-A30B-8C2A87380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AEAADCD-5A20-41A7-BBA1-D7E7A712C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/>
              <a:t>1/18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E1F3BE7-225B-4CEF-B347-E47D4D66F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942A0E-35B1-4E38-B4BF-3352FAC807E6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88722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6BBD95B2-330D-46C8-9B84-E71E499C8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AC96F90-2626-45DC-8BDA-83D7927DDC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DA5A459-F39B-45AA-97FF-618879FBB7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263653F-2449-48BF-81CF-A610104606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altLang="ko-KR"/>
              <a:t>1/18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0A04C13-380D-4D86-B18F-AC51B47471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0FEAC96-1C29-4108-85D7-C1812D6DB48C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904829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4" r:id="rId1"/>
    <p:sldLayoutId id="2147483965" r:id="rId2"/>
    <p:sldLayoutId id="2147483966" r:id="rId3"/>
    <p:sldLayoutId id="2147483967" r:id="rId4"/>
    <p:sldLayoutId id="2147483968" r:id="rId5"/>
    <p:sldLayoutId id="2147483969" r:id="rId6"/>
    <p:sldLayoutId id="2147483970" r:id="rId7"/>
    <p:sldLayoutId id="2147483971" r:id="rId8"/>
    <p:sldLayoutId id="2147483972" r:id="rId9"/>
    <p:sldLayoutId id="2147483973" r:id="rId10"/>
    <p:sldLayoutId id="2147483974" r:id="rId11"/>
  </p:sldLayoutIdLst>
  <p:hf hdr="0" ftr="0" dt="0"/>
  <p:txStyles>
    <p:titleStyle>
      <a:lvl1pPr algn="l" defTabSz="742950" rtl="0" eaLnBrk="1" latinLnBrk="1" hangingPunct="1">
        <a:lnSpc>
          <a:spcPct val="90000"/>
        </a:lnSpc>
        <a:spcBef>
          <a:spcPct val="0"/>
        </a:spcBef>
        <a:buNone/>
        <a:defRPr sz="35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5738" indent="-185738" algn="l" defTabSz="742950" rtl="0" eaLnBrk="1" latinLnBrk="1" hangingPunct="1">
        <a:lnSpc>
          <a:spcPct val="90000"/>
        </a:lnSpc>
        <a:spcBef>
          <a:spcPts val="813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185738" algn="l" defTabSz="742950" rtl="0" eaLnBrk="1" latinLnBrk="1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28688" indent="-185738" algn="l" defTabSz="742950" rtl="0" eaLnBrk="1" latinLnBrk="1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625" kern="1200">
          <a:solidFill>
            <a:schemeClr val="tx1"/>
          </a:solidFill>
          <a:latin typeface="+mn-lt"/>
          <a:ea typeface="+mn-ea"/>
          <a:cs typeface="+mn-cs"/>
        </a:defRPr>
      </a:lvl3pPr>
      <a:lvl4pPr marL="1300163" indent="-185738" algn="l" defTabSz="742950" rtl="0" eaLnBrk="1" latinLnBrk="1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671638" indent="-185738" algn="l" defTabSz="742950" rtl="0" eaLnBrk="1" latinLnBrk="1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2043113" indent="-185738" algn="l" defTabSz="742950" rtl="0" eaLnBrk="1" latinLnBrk="1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414588" indent="-185738" algn="l" defTabSz="742950" rtl="0" eaLnBrk="1" latinLnBrk="1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786063" indent="-185738" algn="l" defTabSz="742950" rtl="0" eaLnBrk="1" latinLnBrk="1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3157538" indent="-185738" algn="l" defTabSz="742950" rtl="0" eaLnBrk="1" latinLnBrk="1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742950" rtl="0" eaLnBrk="1" latinLnBrk="1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1pPr>
      <a:lvl2pPr marL="371475" algn="l" defTabSz="742950" rtl="0" eaLnBrk="1" latinLnBrk="1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2pPr>
      <a:lvl3pPr marL="742950" algn="l" defTabSz="742950" rtl="0" eaLnBrk="1" latinLnBrk="1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3pPr>
      <a:lvl4pPr marL="1114425" algn="l" defTabSz="742950" rtl="0" eaLnBrk="1" latinLnBrk="1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485900" algn="l" defTabSz="742950" rtl="0" eaLnBrk="1" latinLnBrk="1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1857375" algn="l" defTabSz="742950" rtl="0" eaLnBrk="1" latinLnBrk="1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algn="l" defTabSz="742950" rtl="0" eaLnBrk="1" latinLnBrk="1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600325" algn="l" defTabSz="742950" rtl="0" eaLnBrk="1" latinLnBrk="1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2971800" algn="l" defTabSz="742950" rtl="0" eaLnBrk="1" latinLnBrk="1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image" Target="../media/image6.emf"/><Relationship Id="rId4" Type="http://schemas.openxmlformats.org/officeDocument/2006/relationships/diagramData" Target="../diagrams/data1.xml"/><Relationship Id="rId9" Type="http://schemas.openxmlformats.org/officeDocument/2006/relationships/package" Target="../embeddings/Microsoft_Excel_Worksheet.xlsx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package" Target="../embeddings/Microsoft_Excel_Worksheet1.xlsx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13" Type="http://schemas.openxmlformats.org/officeDocument/2006/relationships/image" Target="../media/image16.jpeg"/><Relationship Id="rId18" Type="http://schemas.openxmlformats.org/officeDocument/2006/relationships/image" Target="../media/image21.png"/><Relationship Id="rId26" Type="http://schemas.openxmlformats.org/officeDocument/2006/relationships/image" Target="../media/image28.png"/><Relationship Id="rId3" Type="http://schemas.openxmlformats.org/officeDocument/2006/relationships/image" Target="../media/image2.jpeg"/><Relationship Id="rId21" Type="http://schemas.openxmlformats.org/officeDocument/2006/relationships/image" Target="../media/image24.png"/><Relationship Id="rId7" Type="http://schemas.openxmlformats.org/officeDocument/2006/relationships/image" Target="../media/image11.jpeg"/><Relationship Id="rId12" Type="http://schemas.openxmlformats.org/officeDocument/2006/relationships/image" Target="../media/image15.jpeg"/><Relationship Id="rId17" Type="http://schemas.openxmlformats.org/officeDocument/2006/relationships/image" Target="../media/image20.jpeg"/><Relationship Id="rId25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19.jpeg"/><Relationship Id="rId20" Type="http://schemas.openxmlformats.org/officeDocument/2006/relationships/image" Target="../media/image23.png"/><Relationship Id="rId29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4.jpeg"/><Relationship Id="rId24" Type="http://schemas.openxmlformats.org/officeDocument/2006/relationships/image" Target="../media/image26.png"/><Relationship Id="rId5" Type="http://schemas.openxmlformats.org/officeDocument/2006/relationships/image" Target="../media/image9.jpeg"/><Relationship Id="rId15" Type="http://schemas.openxmlformats.org/officeDocument/2006/relationships/image" Target="../media/image18.emf"/><Relationship Id="rId23" Type="http://schemas.openxmlformats.org/officeDocument/2006/relationships/image" Target="../media/image25.png"/><Relationship Id="rId28" Type="http://schemas.openxmlformats.org/officeDocument/2006/relationships/image" Target="../media/image29.jpeg"/><Relationship Id="rId10" Type="http://schemas.microsoft.com/office/2007/relationships/hdphoto" Target="../media/hdphoto1.wdp"/><Relationship Id="rId19" Type="http://schemas.openxmlformats.org/officeDocument/2006/relationships/image" Target="../media/image22.png"/><Relationship Id="rId4" Type="http://schemas.openxmlformats.org/officeDocument/2006/relationships/image" Target="../media/image8.jpeg"/><Relationship Id="rId9" Type="http://schemas.openxmlformats.org/officeDocument/2006/relationships/image" Target="../media/image13.png"/><Relationship Id="rId14" Type="http://schemas.openxmlformats.org/officeDocument/2006/relationships/image" Target="../media/image17.emf"/><Relationship Id="rId22" Type="http://schemas.microsoft.com/office/2007/relationships/hdphoto" Target="../media/hdphoto2.wdp"/><Relationship Id="rId27" Type="http://schemas.microsoft.com/office/2007/relationships/hdphoto" Target="../media/hdphoto3.wdp"/><Relationship Id="rId30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jpeg"/><Relationship Id="rId7" Type="http://schemas.microsoft.com/office/2007/relationships/hdphoto" Target="../media/hdphoto4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11" Type="http://schemas.openxmlformats.org/officeDocument/2006/relationships/image" Target="../media/image36.jpeg"/><Relationship Id="rId5" Type="http://schemas.openxmlformats.org/officeDocument/2006/relationships/image" Target="../media/image33.png"/><Relationship Id="rId10" Type="http://schemas.openxmlformats.org/officeDocument/2006/relationships/image" Target="../media/image35.jpeg"/><Relationship Id="rId4" Type="http://schemas.openxmlformats.org/officeDocument/2006/relationships/image" Target="../media/image32.png"/><Relationship Id="rId9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2.jpe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2.jpeg"/><Relationship Id="rId7" Type="http://schemas.openxmlformats.org/officeDocument/2006/relationships/image" Target="../media/image44.jpeg"/><Relationship Id="rId12" Type="http://schemas.openxmlformats.org/officeDocument/2006/relationships/image" Target="../media/image4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11" Type="http://schemas.openxmlformats.org/officeDocument/2006/relationships/image" Target="../media/image48.png"/><Relationship Id="rId5" Type="http://schemas.openxmlformats.org/officeDocument/2006/relationships/image" Target="../media/image42.jpeg"/><Relationship Id="rId10" Type="http://schemas.openxmlformats.org/officeDocument/2006/relationships/image" Target="../media/image47.jpeg"/><Relationship Id="rId4" Type="http://schemas.openxmlformats.org/officeDocument/2006/relationships/image" Target="../media/image41.jpeg"/><Relationship Id="rId9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&#51025;&#44256;&#54644;&#49437;/1st_Report_&#52880;&#49828;&#53076;&#46300;_Gen3_Cyl_Block_090715.ppt" TargetMode="External"/><Relationship Id="rId3" Type="http://schemas.openxmlformats.org/officeDocument/2006/relationships/image" Target="../media/image2.jpe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jpeg"/><Relationship Id="rId4" Type="http://schemas.openxmlformats.org/officeDocument/2006/relationships/image" Target="../media/image50.png"/><Relationship Id="rId9" Type="http://schemas.openxmlformats.org/officeDocument/2006/relationships/image" Target="../media/image5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13" Type="http://schemas.openxmlformats.org/officeDocument/2006/relationships/image" Target="../media/image62.png"/><Relationship Id="rId3" Type="http://schemas.openxmlformats.org/officeDocument/2006/relationships/image" Target="../media/image2.jpeg"/><Relationship Id="rId7" Type="http://schemas.openxmlformats.org/officeDocument/2006/relationships/diagramColors" Target="../diagrams/colors2.xml"/><Relationship Id="rId12" Type="http://schemas.openxmlformats.org/officeDocument/2006/relationships/image" Target="../media/image6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11" Type="http://schemas.openxmlformats.org/officeDocument/2006/relationships/image" Target="../media/image60.png"/><Relationship Id="rId5" Type="http://schemas.openxmlformats.org/officeDocument/2006/relationships/diagramLayout" Target="../diagrams/layout2.xml"/><Relationship Id="rId15" Type="http://schemas.openxmlformats.org/officeDocument/2006/relationships/image" Target="../media/image63.png"/><Relationship Id="rId10" Type="http://schemas.openxmlformats.org/officeDocument/2006/relationships/image" Target="../media/image59.png"/><Relationship Id="rId4" Type="http://schemas.openxmlformats.org/officeDocument/2006/relationships/diagramData" Target="../diagrams/data2.xml"/><Relationship Id="rId9" Type="http://schemas.openxmlformats.org/officeDocument/2006/relationships/image" Target="../media/image58.png"/><Relationship Id="rId14" Type="http://schemas.microsoft.com/office/2007/relationships/hdphoto" Target="../media/hdphoto5.wdp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13" Type="http://schemas.openxmlformats.org/officeDocument/2006/relationships/image" Target="../media/image24.png"/><Relationship Id="rId3" Type="http://schemas.openxmlformats.org/officeDocument/2006/relationships/image" Target="../media/image2.jpeg"/><Relationship Id="rId7" Type="http://schemas.openxmlformats.org/officeDocument/2006/relationships/diagramColors" Target="../diagrams/colors3.xml"/><Relationship Id="rId12" Type="http://schemas.openxmlformats.org/officeDocument/2006/relationships/image" Target="../media/image6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.xml"/><Relationship Id="rId11" Type="http://schemas.openxmlformats.org/officeDocument/2006/relationships/image" Target="../media/image66.png"/><Relationship Id="rId5" Type="http://schemas.openxmlformats.org/officeDocument/2006/relationships/diagramLayout" Target="../diagrams/layout3.xml"/><Relationship Id="rId15" Type="http://schemas.openxmlformats.org/officeDocument/2006/relationships/image" Target="../media/image68.png"/><Relationship Id="rId10" Type="http://schemas.openxmlformats.org/officeDocument/2006/relationships/image" Target="../media/image65.png"/><Relationship Id="rId4" Type="http://schemas.openxmlformats.org/officeDocument/2006/relationships/diagramData" Target="../diagrams/data3.xml"/><Relationship Id="rId9" Type="http://schemas.openxmlformats.org/officeDocument/2006/relationships/image" Target="../media/image64.jpeg"/><Relationship Id="rId14" Type="http://schemas.microsoft.com/office/2007/relationships/hdphoto" Target="../media/hdphoto2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71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Demo_Project\Project_report\&#44397;&#45236;&#44288;&#47144;\&#52880;&#49828;&#53076;&#46300;\09&#45380;_PJT\Report_DCV160_C_Valve_090526\03_sol_time_overall.avi" TargetMode="Externa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3" Type="http://schemas.openxmlformats.org/officeDocument/2006/relationships/image" Target="../media/image2.jpeg"/><Relationship Id="rId7" Type="http://schemas.openxmlformats.org/officeDocument/2006/relationships/image" Target="../media/image7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2.jpeg"/><Relationship Id="rId7" Type="http://schemas.openxmlformats.org/officeDocument/2006/relationships/image" Target="../media/image7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jpeg"/><Relationship Id="rId5" Type="http://schemas.openxmlformats.org/officeDocument/2006/relationships/image" Target="../media/image2.jpeg"/><Relationship Id="rId4" Type="http://schemas.openxmlformats.org/officeDocument/2006/relationships/image" Target="../media/image77.jpeg"/><Relationship Id="rId9" Type="http://schemas.openxmlformats.org/officeDocument/2006/relationships/image" Target="../media/image8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jpeg"/><Relationship Id="rId3" Type="http://schemas.openxmlformats.org/officeDocument/2006/relationships/image" Target="../media/image2.jpeg"/><Relationship Id="rId7" Type="http://schemas.openxmlformats.org/officeDocument/2006/relationships/image" Target="../media/image8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Relationship Id="rId9" Type="http://schemas.openxmlformats.org/officeDocument/2006/relationships/image" Target="../media/image87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jpeg"/><Relationship Id="rId3" Type="http://schemas.openxmlformats.org/officeDocument/2006/relationships/image" Target="../media/image2.jpeg"/><Relationship Id="rId7" Type="http://schemas.openxmlformats.org/officeDocument/2006/relationships/image" Target="../media/image9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3.emf"/><Relationship Id="rId4" Type="http://schemas.openxmlformats.org/officeDocument/2006/relationships/package" Target="../embeddings/Microsoft_Excel_Worksheet2.xlsx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5.png"/><Relationship Id="rId4" Type="http://schemas.openxmlformats.org/officeDocument/2006/relationships/image" Target="../media/image9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949325" y="2276872"/>
            <a:ext cx="8007350" cy="955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>
            <a:spAutoFit/>
          </a:bodyPr>
          <a:lstStyle/>
          <a:p>
            <a:pPr fontAlgn="ctr">
              <a:lnSpc>
                <a:spcPct val="80000"/>
              </a:lnSpc>
              <a:defRPr/>
            </a:pPr>
            <a:r>
              <a:rPr lang="en-US" altLang="ko-KR" sz="66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HY헤드라인M" pitchFamily="18" charset="-127"/>
              </a:rPr>
              <a:t>CASKOD</a:t>
            </a:r>
            <a:r>
              <a:rPr lang="ko-KR" altLang="en-US" sz="66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HY헤드라인M" pitchFamily="18" charset="-127"/>
              </a:rPr>
              <a:t>㈜</a:t>
            </a:r>
            <a:endParaRPr lang="en-US" altLang="ko-KR" sz="66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HY헤드라인M" pitchFamily="18" charset="-127"/>
            </a:endParaRPr>
          </a:p>
        </p:txBody>
      </p:sp>
      <p:pic>
        <p:nvPicPr>
          <p:cNvPr id="3075" name="Picture 19" descr="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79" y="6381750"/>
            <a:ext cx="149450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9" name="슬라이드 번호 개체 틀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8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C53F7836-8443-4A1A-95D1-30774D0DE801}" type="slidenum">
              <a:rPr kumimoji="0" lang="en-US" altLang="ko-KR" sz="12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</a:t>
            </a:fld>
            <a:endParaRPr kumimoji="0" lang="en-US" altLang="ko-KR" sz="1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50" name="직사각형 159749">
            <a:extLst>
              <a:ext uri="{FF2B5EF4-FFF2-40B4-BE49-F238E27FC236}">
                <a16:creationId xmlns:a16="http://schemas.microsoft.com/office/drawing/2014/main" id="{1986DF5D-F501-4701-8E29-A64BB0B2EFA2}"/>
              </a:ext>
            </a:extLst>
          </p:cNvPr>
          <p:cNvSpPr/>
          <p:nvPr/>
        </p:nvSpPr>
        <p:spPr>
          <a:xfrm>
            <a:off x="574568" y="808661"/>
            <a:ext cx="8832242" cy="258952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098" name="Picture 5" descr="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1" name="Text Box 7"/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회사개요</a:t>
            </a:r>
            <a:endParaRPr lang="en-US" altLang="ko-KR" sz="20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슬라이드 번호 개체 틀 3"/>
          <p:cNvSpPr txBox="1">
            <a:spLocks/>
          </p:cNvSpPr>
          <p:nvPr/>
        </p:nvSpPr>
        <p:spPr bwMode="auto">
          <a:xfrm>
            <a:off x="7437276" y="6561328"/>
            <a:ext cx="2235729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sz="900" b="0" i="0" kern="1200">
                <a:solidFill>
                  <a:srgbClr val="333333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5pPr>
            <a:lvl6pPr marL="22860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6pPr>
            <a:lvl7pPr marL="27432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7pPr>
            <a:lvl8pPr marL="32004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8pPr>
            <a:lvl9pPr marL="36576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9pPr>
          </a:lstStyle>
          <a:p>
            <a:fld id="{3FC4F5A7-CFAD-47DE-8004-7BB502BD4F98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  <a:cs typeface="윤고딕130"/>
              </a:rPr>
              <a:pPr/>
              <a:t>2</a:t>
            </a:fld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  <a:cs typeface="윤고딕130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B6A6C75-4B16-4088-889C-60A47F91B3A8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9744" name="자유형: 도형 159743">
            <a:extLst>
              <a:ext uri="{FF2B5EF4-FFF2-40B4-BE49-F238E27FC236}">
                <a16:creationId xmlns:a16="http://schemas.microsoft.com/office/drawing/2014/main" id="{552D7D24-B96E-4E36-B8B4-1198563AADA3}"/>
              </a:ext>
            </a:extLst>
          </p:cNvPr>
          <p:cNvSpPr/>
          <p:nvPr/>
        </p:nvSpPr>
        <p:spPr>
          <a:xfrm>
            <a:off x="272480" y="620688"/>
            <a:ext cx="1468272" cy="401125"/>
          </a:xfrm>
          <a:custGeom>
            <a:avLst/>
            <a:gdLst>
              <a:gd name="connsiteX0" fmla="*/ 0 w 1127190"/>
              <a:gd name="connsiteY0" fmla="*/ 0 h 401127"/>
              <a:gd name="connsiteX1" fmla="*/ 926627 w 1127190"/>
              <a:gd name="connsiteY1" fmla="*/ 0 h 401127"/>
              <a:gd name="connsiteX2" fmla="*/ 1127190 w 1127190"/>
              <a:gd name="connsiteY2" fmla="*/ 200564 h 401127"/>
              <a:gd name="connsiteX3" fmla="*/ 926627 w 1127190"/>
              <a:gd name="connsiteY3" fmla="*/ 401127 h 401127"/>
              <a:gd name="connsiteX4" fmla="*/ 0 w 1127190"/>
              <a:gd name="connsiteY4" fmla="*/ 401127 h 401127"/>
              <a:gd name="connsiteX5" fmla="*/ 200564 w 1127190"/>
              <a:gd name="connsiteY5" fmla="*/ 200564 h 401127"/>
              <a:gd name="connsiteX6" fmla="*/ 0 w 1127190"/>
              <a:gd name="connsiteY6" fmla="*/ 0 h 401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27190" h="401127">
                <a:moveTo>
                  <a:pt x="0" y="0"/>
                </a:moveTo>
                <a:lnTo>
                  <a:pt x="926627" y="0"/>
                </a:lnTo>
                <a:lnTo>
                  <a:pt x="1127190" y="200564"/>
                </a:lnTo>
                <a:lnTo>
                  <a:pt x="926627" y="401127"/>
                </a:lnTo>
                <a:lnTo>
                  <a:pt x="0" y="401127"/>
                </a:lnTo>
                <a:lnTo>
                  <a:pt x="200564" y="20056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8570" tIns="16002" rIns="216565" bIns="16002" numCol="1" spcCol="1270" anchor="ctr" anchorCtr="0">
            <a:noAutofit/>
          </a:bodyPr>
          <a:lstStyle/>
          <a:p>
            <a:pPr marL="0" lvl="0" indent="0" algn="ctr" defTabSz="5334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1400" b="1" kern="1200" dirty="0">
                <a:ln/>
                <a:solidFill>
                  <a:srgbClr val="FFFF00"/>
                </a:solidFill>
              </a:rPr>
              <a:t>인천공장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FF6898A5-2647-428B-AAFE-AA58D49740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322" y="859805"/>
            <a:ext cx="3743268" cy="27312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A142C24-DE5E-4E8A-91D5-D7F4DCBE500D}"/>
              </a:ext>
            </a:extLst>
          </p:cNvPr>
          <p:cNvSpPr txBox="1"/>
          <p:nvPr/>
        </p:nvSpPr>
        <p:spPr>
          <a:xfrm>
            <a:off x="4304928" y="1149177"/>
            <a:ext cx="1191510" cy="30777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/>
              <a:t>공장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F94CE8A-C029-4F0F-9AA9-D86B621ADEBB}"/>
              </a:ext>
            </a:extLst>
          </p:cNvPr>
          <p:cNvSpPr txBox="1"/>
          <p:nvPr/>
        </p:nvSpPr>
        <p:spPr>
          <a:xfrm>
            <a:off x="5601072" y="1013641"/>
            <a:ext cx="34957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/>
              <a:t>주물주조 공장 </a:t>
            </a:r>
            <a:r>
              <a:rPr lang="en-US" altLang="ko-KR" sz="1200" b="1" dirty="0"/>
              <a:t>– </a:t>
            </a:r>
            <a:r>
              <a:rPr lang="ko-KR" altLang="en-US" sz="1200" b="1" dirty="0"/>
              <a:t>생형 자동조형</a:t>
            </a:r>
            <a:r>
              <a:rPr lang="en-US" altLang="ko-KR" sz="1200" b="1" dirty="0"/>
              <a:t>/</a:t>
            </a:r>
            <a:r>
              <a:rPr lang="ko-KR" altLang="en-US" sz="1200" b="1" dirty="0"/>
              <a:t>반자동</a:t>
            </a:r>
            <a:endParaRPr lang="en-US" altLang="ko-KR" sz="1200" b="1" dirty="0"/>
          </a:p>
          <a:p>
            <a:r>
              <a:rPr lang="en-US" altLang="ko-KR" sz="1200" b="1" dirty="0"/>
              <a:t>                           furan</a:t>
            </a:r>
            <a:r>
              <a:rPr lang="ko-KR" altLang="en-US" sz="1200" b="1" dirty="0"/>
              <a:t> 라인 </a:t>
            </a:r>
            <a:r>
              <a:rPr lang="en-US" altLang="ko-KR" sz="1200" b="1" dirty="0"/>
              <a:t>(24,130m</a:t>
            </a:r>
            <a:r>
              <a:rPr lang="en-US" altLang="ko-KR" sz="1200" b="1" baseline="30000" dirty="0"/>
              <a:t>2</a:t>
            </a:r>
            <a:r>
              <a:rPr lang="en-US" altLang="ko-KR" sz="1200" b="1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 err="1"/>
              <a:t>금형공장</a:t>
            </a:r>
            <a:r>
              <a:rPr lang="ko-KR" altLang="en-US" sz="1200" b="1" dirty="0"/>
              <a:t> </a:t>
            </a:r>
            <a:r>
              <a:rPr lang="en-US" altLang="ko-KR" sz="1200" b="1" dirty="0"/>
              <a:t>(1,650m</a:t>
            </a:r>
            <a:r>
              <a:rPr lang="en-US" altLang="ko-KR" sz="1200" b="1" baseline="30000" dirty="0"/>
              <a:t>2</a:t>
            </a:r>
            <a:r>
              <a:rPr lang="en-US" altLang="ko-KR" sz="1200" b="1" dirty="0"/>
              <a:t>)</a:t>
            </a:r>
            <a:r>
              <a:rPr lang="ko-KR" altLang="en-US" sz="1200" b="1" dirty="0"/>
              <a:t>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8CE3C59-2E61-4E5F-B236-314EE19DB9E8}"/>
              </a:ext>
            </a:extLst>
          </p:cNvPr>
          <p:cNvSpPr txBox="1"/>
          <p:nvPr/>
        </p:nvSpPr>
        <p:spPr>
          <a:xfrm>
            <a:off x="4304928" y="1711609"/>
            <a:ext cx="1191510" cy="30777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/>
              <a:t>주요제품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93B1DD7-39D7-41E9-9D75-BE28D4C1FB8E}"/>
              </a:ext>
            </a:extLst>
          </p:cNvPr>
          <p:cNvSpPr txBox="1"/>
          <p:nvPr/>
        </p:nvSpPr>
        <p:spPr>
          <a:xfrm>
            <a:off x="5601072" y="1628800"/>
            <a:ext cx="3495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/>
              <a:t>엔진 </a:t>
            </a:r>
            <a:r>
              <a:rPr lang="en-US" altLang="ko-KR" sz="1200" b="1" dirty="0"/>
              <a:t>Cylinder Block, Head, Bed Plate, TM</a:t>
            </a:r>
            <a:r>
              <a:rPr lang="ko-KR" altLang="en-US" sz="1200" b="1" dirty="0" err="1"/>
              <a:t>부품류</a:t>
            </a:r>
            <a:r>
              <a:rPr lang="ko-KR" altLang="en-US" sz="1200" b="1" dirty="0"/>
              <a:t>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5C3B10E-17EB-481F-830B-466A0EFB266E}"/>
              </a:ext>
            </a:extLst>
          </p:cNvPr>
          <p:cNvSpPr txBox="1"/>
          <p:nvPr/>
        </p:nvSpPr>
        <p:spPr>
          <a:xfrm>
            <a:off x="4304928" y="2271206"/>
            <a:ext cx="1191510" cy="30777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/>
              <a:t>고객사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D7FBE50-FC0A-40AD-BB12-93204579CE4C}"/>
              </a:ext>
            </a:extLst>
          </p:cNvPr>
          <p:cNvSpPr txBox="1"/>
          <p:nvPr/>
        </p:nvSpPr>
        <p:spPr>
          <a:xfrm>
            <a:off x="5601072" y="2117317"/>
            <a:ext cx="34957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b="1" dirty="0"/>
              <a:t>HD</a:t>
            </a:r>
            <a:r>
              <a:rPr lang="ko-KR" altLang="en-US" sz="1200" b="1" dirty="0"/>
              <a:t>현대인프라코어</a:t>
            </a:r>
            <a:r>
              <a:rPr lang="en-US" altLang="ko-KR" sz="1200" b="1" dirty="0"/>
              <a:t>, HD</a:t>
            </a:r>
            <a:r>
              <a:rPr lang="ko-KR" altLang="en-US" sz="1200" b="1" dirty="0"/>
              <a:t>현대사이트솔루션</a:t>
            </a:r>
            <a:endParaRPr lang="en-US" altLang="ko-KR" sz="12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b="1" dirty="0"/>
              <a:t>HUSCO</a:t>
            </a:r>
            <a:r>
              <a:rPr lang="ko-KR" altLang="en-US" sz="1200" b="1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b="1" dirty="0"/>
              <a:t>GM UZBEKISTAN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b="1" dirty="0"/>
              <a:t>KG-Mobility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6B1C0D4-A3C5-4B6F-8831-5B803DCB92B2}"/>
              </a:ext>
            </a:extLst>
          </p:cNvPr>
          <p:cNvSpPr txBox="1"/>
          <p:nvPr/>
        </p:nvSpPr>
        <p:spPr>
          <a:xfrm>
            <a:off x="4304928" y="2924944"/>
            <a:ext cx="1191510" cy="30777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/>
              <a:t>생산</a:t>
            </a:r>
            <a:r>
              <a:rPr lang="en-US" altLang="ko-KR" sz="1400" b="1" dirty="0"/>
              <a:t>CAPA</a:t>
            </a:r>
            <a:endParaRPr lang="ko-KR" altLang="en-US" sz="1400" b="1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8A3388A-ED53-4CA7-860C-18C2381FEE4B}"/>
              </a:ext>
            </a:extLst>
          </p:cNvPr>
          <p:cNvSpPr txBox="1"/>
          <p:nvPr/>
        </p:nvSpPr>
        <p:spPr>
          <a:xfrm>
            <a:off x="5601072" y="2956748"/>
            <a:ext cx="3495766" cy="275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b="1" dirty="0"/>
              <a:t>47,000Ton/</a:t>
            </a:r>
            <a:r>
              <a:rPr lang="ko-KR" altLang="en-US" sz="1200" b="1" dirty="0"/>
              <a:t>년 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8173176A-D02D-48AF-A2C5-91F155629F62}"/>
              </a:ext>
            </a:extLst>
          </p:cNvPr>
          <p:cNvSpPr/>
          <p:nvPr/>
        </p:nvSpPr>
        <p:spPr>
          <a:xfrm>
            <a:off x="585254" y="3835809"/>
            <a:ext cx="8832242" cy="26776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자유형: 도형 28">
            <a:extLst>
              <a:ext uri="{FF2B5EF4-FFF2-40B4-BE49-F238E27FC236}">
                <a16:creationId xmlns:a16="http://schemas.microsoft.com/office/drawing/2014/main" id="{C5FF30B2-208D-4575-B993-14F8BE4A093B}"/>
              </a:ext>
            </a:extLst>
          </p:cNvPr>
          <p:cNvSpPr/>
          <p:nvPr/>
        </p:nvSpPr>
        <p:spPr>
          <a:xfrm>
            <a:off x="283166" y="3628276"/>
            <a:ext cx="1468272" cy="401125"/>
          </a:xfrm>
          <a:custGeom>
            <a:avLst/>
            <a:gdLst>
              <a:gd name="connsiteX0" fmla="*/ 0 w 1127190"/>
              <a:gd name="connsiteY0" fmla="*/ 0 h 401127"/>
              <a:gd name="connsiteX1" fmla="*/ 926627 w 1127190"/>
              <a:gd name="connsiteY1" fmla="*/ 0 h 401127"/>
              <a:gd name="connsiteX2" fmla="*/ 1127190 w 1127190"/>
              <a:gd name="connsiteY2" fmla="*/ 200564 h 401127"/>
              <a:gd name="connsiteX3" fmla="*/ 926627 w 1127190"/>
              <a:gd name="connsiteY3" fmla="*/ 401127 h 401127"/>
              <a:gd name="connsiteX4" fmla="*/ 0 w 1127190"/>
              <a:gd name="connsiteY4" fmla="*/ 401127 h 401127"/>
              <a:gd name="connsiteX5" fmla="*/ 200564 w 1127190"/>
              <a:gd name="connsiteY5" fmla="*/ 200564 h 401127"/>
              <a:gd name="connsiteX6" fmla="*/ 0 w 1127190"/>
              <a:gd name="connsiteY6" fmla="*/ 0 h 401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27190" h="401127">
                <a:moveTo>
                  <a:pt x="0" y="0"/>
                </a:moveTo>
                <a:lnTo>
                  <a:pt x="926627" y="0"/>
                </a:lnTo>
                <a:lnTo>
                  <a:pt x="1127190" y="200564"/>
                </a:lnTo>
                <a:lnTo>
                  <a:pt x="926627" y="401127"/>
                </a:lnTo>
                <a:lnTo>
                  <a:pt x="0" y="401127"/>
                </a:lnTo>
                <a:lnTo>
                  <a:pt x="200564" y="20056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8570" tIns="16002" rIns="216565" bIns="16002" numCol="1" spcCol="1270" anchor="ctr" anchorCtr="0">
            <a:noAutofit/>
          </a:bodyPr>
          <a:lstStyle/>
          <a:p>
            <a:pPr marL="0" lvl="0" indent="0" algn="ctr" defTabSz="5334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1400" b="1" kern="1200" dirty="0">
                <a:ln/>
                <a:solidFill>
                  <a:srgbClr val="FFFF00"/>
                </a:solidFill>
              </a:rPr>
              <a:t>김포공장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7CF75E8-1690-424F-AA52-A3D7B39D0D7A}"/>
              </a:ext>
            </a:extLst>
          </p:cNvPr>
          <p:cNvSpPr txBox="1"/>
          <p:nvPr/>
        </p:nvSpPr>
        <p:spPr>
          <a:xfrm>
            <a:off x="4337554" y="4156765"/>
            <a:ext cx="1191510" cy="30777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/>
              <a:t>공장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072A529-CDBF-4D09-B8E0-F67CFB4C6AD4}"/>
              </a:ext>
            </a:extLst>
          </p:cNvPr>
          <p:cNvSpPr txBox="1"/>
          <p:nvPr/>
        </p:nvSpPr>
        <p:spPr>
          <a:xfrm>
            <a:off x="5601072" y="4095209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/>
              <a:t>유압부품주조 공장 </a:t>
            </a:r>
            <a:r>
              <a:rPr lang="en-US" altLang="ko-KR" sz="1200" b="1" dirty="0"/>
              <a:t>– </a:t>
            </a:r>
            <a:r>
              <a:rPr lang="ko-KR" altLang="en-US" sz="1200" b="1" dirty="0"/>
              <a:t>자동 </a:t>
            </a:r>
            <a:r>
              <a:rPr lang="en-US" altLang="ko-KR" sz="1200" b="1" dirty="0"/>
              <a:t>Furan</a:t>
            </a:r>
            <a:r>
              <a:rPr lang="ko-KR" altLang="en-US" sz="1200" b="1" dirty="0"/>
              <a:t>조형 </a:t>
            </a:r>
            <a:r>
              <a:rPr lang="en-US" altLang="ko-KR" sz="1200" b="1" dirty="0"/>
              <a:t>(2,480m</a:t>
            </a:r>
            <a:r>
              <a:rPr lang="en-US" altLang="ko-KR" sz="1200" b="1" baseline="30000" dirty="0"/>
              <a:t>2</a:t>
            </a:r>
            <a:r>
              <a:rPr lang="en-US" altLang="ko-KR" sz="1200" b="1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 err="1"/>
              <a:t>중자</a:t>
            </a:r>
            <a:r>
              <a:rPr lang="ko-KR" altLang="en-US" sz="1200" b="1" dirty="0"/>
              <a:t> 및 후처리 공장 </a:t>
            </a:r>
            <a:r>
              <a:rPr lang="en-US" altLang="ko-KR" sz="1200" b="1" dirty="0"/>
              <a:t>(1,490m</a:t>
            </a:r>
            <a:r>
              <a:rPr lang="en-US" altLang="ko-KR" sz="1200" b="1" baseline="30000" dirty="0"/>
              <a:t>2</a:t>
            </a:r>
            <a:r>
              <a:rPr lang="en-US" altLang="ko-KR" sz="1200" b="1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/>
              <a:t>가공 공장 </a:t>
            </a:r>
            <a:r>
              <a:rPr lang="en-US" altLang="ko-KR" sz="1200" b="1" dirty="0"/>
              <a:t>(1,320m</a:t>
            </a:r>
            <a:r>
              <a:rPr lang="en-US" altLang="ko-KR" sz="1200" b="1" baseline="30000" dirty="0"/>
              <a:t>2</a:t>
            </a:r>
            <a:r>
              <a:rPr lang="en-US" altLang="ko-KR" sz="1200" b="1" dirty="0"/>
              <a:t>)</a:t>
            </a:r>
            <a:r>
              <a:rPr lang="ko-KR" altLang="en-US" sz="1200" b="1" dirty="0"/>
              <a:t>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7F2D4FC-2F31-4CEA-A65E-64B0660C6113}"/>
              </a:ext>
            </a:extLst>
          </p:cNvPr>
          <p:cNvSpPr txBox="1"/>
          <p:nvPr/>
        </p:nvSpPr>
        <p:spPr>
          <a:xfrm>
            <a:off x="4337554" y="4719197"/>
            <a:ext cx="1191510" cy="30777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/>
              <a:t>주요제품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BDA16E7-FD4A-492B-9B02-81BB6BF9A35F}"/>
              </a:ext>
            </a:extLst>
          </p:cNvPr>
          <p:cNvSpPr txBox="1"/>
          <p:nvPr/>
        </p:nvSpPr>
        <p:spPr>
          <a:xfrm>
            <a:off x="5601072" y="4741540"/>
            <a:ext cx="3528392" cy="2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b="1" dirty="0"/>
              <a:t>Main Control Valve, </a:t>
            </a:r>
            <a:r>
              <a:rPr lang="ko-KR" altLang="en-US" sz="1200" b="1" dirty="0"/>
              <a:t>유압구동 부품 소재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FD542DE-FF28-48D0-BD9B-D1DB4BD60390}"/>
              </a:ext>
            </a:extLst>
          </p:cNvPr>
          <p:cNvSpPr txBox="1"/>
          <p:nvPr/>
        </p:nvSpPr>
        <p:spPr>
          <a:xfrm>
            <a:off x="4337554" y="5278794"/>
            <a:ext cx="1191510" cy="30777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/>
              <a:t>고객사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B563592-8E64-4EAA-8EFD-2204AF1E18F2}"/>
              </a:ext>
            </a:extLst>
          </p:cNvPr>
          <p:cNvSpPr txBox="1"/>
          <p:nvPr/>
        </p:nvSpPr>
        <p:spPr>
          <a:xfrm>
            <a:off x="5601072" y="5085184"/>
            <a:ext cx="35283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/>
              <a:t>국내 </a:t>
            </a:r>
            <a:r>
              <a:rPr lang="en-US" altLang="ko-KR" sz="1200" b="1" dirty="0"/>
              <a:t>: HDI, HDX, Volvo, </a:t>
            </a:r>
            <a:r>
              <a:rPr lang="ko-KR" altLang="en-US" sz="1200" b="1" dirty="0" err="1"/>
              <a:t>모트롤</a:t>
            </a:r>
            <a:r>
              <a:rPr lang="en-US" altLang="ko-KR" sz="1200" b="1" dirty="0"/>
              <a:t>                         </a:t>
            </a:r>
            <a:br>
              <a:rPr lang="en-US" altLang="ko-KR" sz="1200" b="1" dirty="0"/>
            </a:br>
            <a:r>
              <a:rPr lang="en-US" altLang="ko-KR" sz="1200" b="1" dirty="0"/>
              <a:t>         PARKER, </a:t>
            </a:r>
            <a:r>
              <a:rPr lang="ko-KR" altLang="en-US" sz="1200" b="1" dirty="0"/>
              <a:t>성보</a:t>
            </a:r>
            <a:r>
              <a:rPr lang="en-US" altLang="ko-KR" sz="1200" b="1" dirty="0"/>
              <a:t>P&amp;T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/>
              <a:t>해외 </a:t>
            </a:r>
            <a:r>
              <a:rPr lang="en-US" altLang="ko-KR" sz="1200" b="1" dirty="0"/>
              <a:t>: CATERPILLAR, KAWASAKI,</a:t>
            </a:r>
          </a:p>
          <a:p>
            <a:r>
              <a:rPr lang="en-US" altLang="ko-KR" sz="1200" b="1" dirty="0"/>
              <a:t>              HUSCO</a:t>
            </a:r>
            <a:r>
              <a:rPr lang="ko-KR" altLang="en-US" sz="1200" b="1" dirty="0"/>
              <a:t> 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548C03C-4813-485A-A633-5CDFBBEE0253}"/>
              </a:ext>
            </a:extLst>
          </p:cNvPr>
          <p:cNvSpPr txBox="1"/>
          <p:nvPr/>
        </p:nvSpPr>
        <p:spPr>
          <a:xfrm>
            <a:off x="4337554" y="5929535"/>
            <a:ext cx="1191510" cy="30777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/>
              <a:t>생산</a:t>
            </a:r>
            <a:r>
              <a:rPr lang="en-US" altLang="ko-KR" sz="1400" b="1" dirty="0"/>
              <a:t>CAPA</a:t>
            </a:r>
            <a:endParaRPr lang="ko-KR" altLang="en-US" sz="1400" b="1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E47D5D9-6667-4C57-85DD-282528B3E316}"/>
              </a:ext>
            </a:extLst>
          </p:cNvPr>
          <p:cNvSpPr txBox="1"/>
          <p:nvPr/>
        </p:nvSpPr>
        <p:spPr>
          <a:xfrm>
            <a:off x="5601072" y="5974392"/>
            <a:ext cx="35283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b="1" dirty="0"/>
              <a:t>12,000Ton/</a:t>
            </a:r>
            <a:r>
              <a:rPr lang="ko-KR" altLang="en-US" sz="1200" b="1" dirty="0"/>
              <a:t>년 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E8D395B3-B2AA-8B31-4E2A-28416B411E4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899" y="4089890"/>
            <a:ext cx="3355848" cy="2291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6675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1" name="Text Box 7"/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회사개요 </a:t>
            </a:r>
            <a:r>
              <a:rPr lang="en-US" altLang="ko-K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위치</a:t>
            </a:r>
            <a:endParaRPr lang="en-US" altLang="ko-KR" sz="20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25" name="슬라이드 번호 개체 틀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8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45A1BB0-E450-437B-9C6F-3058AA31286F}" type="slidenum">
              <a:rPr kumimoji="0" lang="en-US" altLang="ko-KR" sz="12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kumimoji="0" lang="en-US" altLang="ko-KR" sz="1200" dirty="0"/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B6A6C75-4B16-4088-889C-60A47F91B3A8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5">
            <a:extLst>
              <a:ext uri="{FF2B5EF4-FFF2-40B4-BE49-F238E27FC236}">
                <a16:creationId xmlns:a16="http://schemas.microsoft.com/office/drawing/2014/main" id="{2E9BDDC3-1AD9-4EDC-80E5-F6F113335A74}"/>
              </a:ext>
            </a:extLst>
          </p:cNvPr>
          <p:cNvSpPr txBox="1"/>
          <p:nvPr/>
        </p:nvSpPr>
        <p:spPr>
          <a:xfrm>
            <a:off x="903983" y="5642737"/>
            <a:ext cx="7435850" cy="584775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kumimoji="0" lang="ko-KR" altLang="en-US" sz="16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인천공장 위치 </a:t>
            </a:r>
            <a:r>
              <a:rPr kumimoji="0" lang="en-US" altLang="ko-KR" sz="16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sz="16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인천광역시 동구 </a:t>
            </a:r>
            <a:r>
              <a:rPr kumimoji="0" lang="ko-KR" altLang="en-US" sz="16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인중로</a:t>
            </a:r>
            <a:r>
              <a:rPr kumimoji="0" lang="ko-KR" altLang="en-US" sz="16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6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489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kumimoji="0" lang="ko-KR" altLang="en-US" sz="16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김포공장 위치 </a:t>
            </a:r>
            <a:r>
              <a:rPr kumimoji="0" lang="en-US" altLang="ko-KR" sz="16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sz="16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김포시 </a:t>
            </a:r>
            <a:r>
              <a:rPr kumimoji="0" lang="ko-KR" altLang="en-US" sz="16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월곶면</a:t>
            </a:r>
            <a:r>
              <a:rPr kumimoji="0" lang="ko-KR" altLang="en-US" sz="16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6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월하로</a:t>
            </a:r>
            <a:r>
              <a:rPr kumimoji="0" lang="ko-KR" altLang="en-US" sz="16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6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58</a:t>
            </a:r>
          </a:p>
        </p:txBody>
      </p:sp>
      <p:pic>
        <p:nvPicPr>
          <p:cNvPr id="21" name="Picture 3">
            <a:extLst>
              <a:ext uri="{FF2B5EF4-FFF2-40B4-BE49-F238E27FC236}">
                <a16:creationId xmlns:a16="http://schemas.microsoft.com/office/drawing/2014/main" id="{7616AA14-E9AF-4018-800D-29FBA9364C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3983" y="788277"/>
            <a:ext cx="7748587" cy="461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5E85AD66-6D84-417F-BDBE-81621FA20E0C}"/>
              </a:ext>
            </a:extLst>
          </p:cNvPr>
          <p:cNvSpPr/>
          <p:nvPr/>
        </p:nvSpPr>
        <p:spPr>
          <a:xfrm>
            <a:off x="5097016" y="1052736"/>
            <a:ext cx="2376264" cy="864096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인천</a:t>
            </a:r>
            <a:r>
              <a:rPr lang="en-US" altLang="ko-KR" sz="13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/</a:t>
            </a:r>
            <a:r>
              <a:rPr lang="ko-KR" altLang="en-US" sz="13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김포 고속도로 </a:t>
            </a:r>
            <a:endParaRPr lang="en-US" altLang="ko-KR" sz="13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ko-KR" altLang="en-US" sz="13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개통완료로 김포</a:t>
            </a:r>
            <a:r>
              <a:rPr lang="en-US" altLang="ko-KR" sz="13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~</a:t>
            </a:r>
            <a:r>
              <a:rPr lang="ko-KR" altLang="en-US" sz="13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인천공장간</a:t>
            </a:r>
            <a:endParaRPr lang="en-US" altLang="ko-KR" sz="13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altLang="ko-KR" sz="13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40</a:t>
            </a:r>
            <a:r>
              <a:rPr lang="ko-KR" altLang="en-US" sz="13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분 소요</a:t>
            </a:r>
          </a:p>
        </p:txBody>
      </p:sp>
    </p:spTree>
    <p:extLst>
      <p:ext uri="{BB962C8B-B14F-4D97-AF65-F5344CB8AC3E}">
        <p14:creationId xmlns:p14="http://schemas.microsoft.com/office/powerpoint/2010/main" val="3354754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1" name="Text Box 7"/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회사개요 </a:t>
            </a:r>
            <a:r>
              <a:rPr lang="en-US" altLang="ko-K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요약</a:t>
            </a:r>
            <a:endParaRPr lang="en-US" altLang="ko-KR" sz="20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슬라이드 번호 개체 틀 3"/>
          <p:cNvSpPr txBox="1">
            <a:spLocks/>
          </p:cNvSpPr>
          <p:nvPr/>
        </p:nvSpPr>
        <p:spPr bwMode="auto">
          <a:xfrm>
            <a:off x="7473280" y="6443853"/>
            <a:ext cx="2235729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sz="900" b="0" i="0" kern="1200">
                <a:solidFill>
                  <a:srgbClr val="333333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5pPr>
            <a:lvl6pPr marL="22860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6pPr>
            <a:lvl7pPr marL="27432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7pPr>
            <a:lvl8pPr marL="32004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8pPr>
            <a:lvl9pPr marL="36576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9pPr>
          </a:lstStyle>
          <a:p>
            <a:fld id="{3FC4F5A7-CFAD-47DE-8004-7BB502BD4F98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  <a:cs typeface="윤고딕130"/>
              </a:rPr>
              <a:pPr/>
              <a:t>4</a:t>
            </a:fld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  <a:cs typeface="윤고딕130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B6A6C75-4B16-4088-889C-60A47F91B3A8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Box 50">
            <a:extLst>
              <a:ext uri="{FF2B5EF4-FFF2-40B4-BE49-F238E27FC236}">
                <a16:creationId xmlns:a16="http://schemas.microsoft.com/office/drawing/2014/main" id="{3F99A5DC-47C6-4E1A-BAAF-86239FB80D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229" y="836712"/>
            <a:ext cx="9049544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ko-KR"/>
            </a:defPPr>
            <a:lvl1pPr>
              <a:defRPr kumimoji="0" sz="14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sz="1600" dirty="0"/>
              <a:t>◈ </a:t>
            </a:r>
            <a:r>
              <a:rPr lang="ko-KR" altLang="en-US" sz="1600" dirty="0" err="1"/>
              <a:t>캐스코드</a:t>
            </a:r>
            <a:r>
              <a:rPr lang="ko-KR" altLang="en-US" sz="1600" dirty="0"/>
              <a:t>㈜는 </a:t>
            </a:r>
            <a:r>
              <a:rPr lang="en-US" altLang="ko-KR" sz="1600" dirty="0"/>
              <a:t>2001</a:t>
            </a:r>
            <a:r>
              <a:rPr lang="ko-KR" altLang="en-US" sz="1600" dirty="0"/>
              <a:t>년 </a:t>
            </a:r>
            <a:r>
              <a:rPr lang="en-US" altLang="ko-KR" sz="1600" dirty="0"/>
              <a:t>2</a:t>
            </a:r>
            <a:r>
              <a:rPr lang="ko-KR" altLang="en-US" sz="1600" dirty="0"/>
              <a:t>월에 대우종합기계의 소재사업부문이 분사형태로 독립하여 종업원</a:t>
            </a:r>
            <a:endParaRPr lang="en-US" altLang="ko-KR" sz="1600" dirty="0"/>
          </a:p>
          <a:p>
            <a:r>
              <a:rPr lang="en-US" altLang="ko-KR" sz="1600" dirty="0"/>
              <a:t>   </a:t>
            </a:r>
            <a:r>
              <a:rPr lang="ko-KR" altLang="en-US" sz="1600" dirty="0"/>
              <a:t>지주회사로 설립 되었으며</a:t>
            </a:r>
            <a:r>
              <a:rPr lang="en-US" altLang="ko-KR" sz="1600" dirty="0"/>
              <a:t>,</a:t>
            </a:r>
          </a:p>
          <a:p>
            <a:endParaRPr lang="en-US" altLang="ko-KR" sz="1600" dirty="0"/>
          </a:p>
          <a:p>
            <a:endParaRPr lang="en-US" altLang="ko-KR" sz="1600" dirty="0"/>
          </a:p>
          <a:p>
            <a:r>
              <a:rPr lang="en-US" altLang="ko-KR" sz="1600" dirty="0"/>
              <a:t>◈ 1975</a:t>
            </a:r>
            <a:r>
              <a:rPr lang="ko-KR" altLang="en-US" sz="1600" dirty="0"/>
              <a:t>년 국내최초로 디젤엔진의 핵심 부품인 엔진 블록과 헤드를 생산하는 엔진부품 주조공장으로 시작하여</a:t>
            </a:r>
            <a:r>
              <a:rPr lang="en-US" altLang="ko-KR" sz="1600" dirty="0"/>
              <a:t>, 1995</a:t>
            </a:r>
            <a:r>
              <a:rPr lang="ko-KR" altLang="en-US" sz="1600" dirty="0"/>
              <a:t>년 유압부품 주조공장 준공</a:t>
            </a:r>
            <a:r>
              <a:rPr lang="en-US" altLang="ko-KR" sz="1600" dirty="0"/>
              <a:t>, 2009</a:t>
            </a:r>
            <a:r>
              <a:rPr lang="ko-KR" altLang="en-US" sz="1600" dirty="0"/>
              <a:t>년 김포공장 준공을 거쳐 현재에 이르고 있습니다</a:t>
            </a:r>
            <a:r>
              <a:rPr lang="en-US" altLang="ko-KR" sz="1600" dirty="0"/>
              <a:t>.</a:t>
            </a:r>
          </a:p>
          <a:p>
            <a:endParaRPr lang="en-US" altLang="ko-KR" sz="1600" dirty="0"/>
          </a:p>
          <a:p>
            <a:endParaRPr lang="en-US" altLang="ko-KR" sz="1600" dirty="0"/>
          </a:p>
          <a:p>
            <a:r>
              <a:rPr lang="en-US" altLang="ko-KR" sz="1600" dirty="0"/>
              <a:t>◈ </a:t>
            </a:r>
            <a:r>
              <a:rPr lang="ko-KR" altLang="en-US" sz="1600" dirty="0"/>
              <a:t>지난 </a:t>
            </a:r>
            <a:r>
              <a:rPr lang="en-US" altLang="ko-KR" sz="1600" dirty="0"/>
              <a:t>50</a:t>
            </a:r>
            <a:r>
              <a:rPr lang="ko-KR" altLang="en-US" sz="1600" dirty="0"/>
              <a:t>년에 걸쳐 엔진 블록</a:t>
            </a:r>
            <a:r>
              <a:rPr lang="en-US" altLang="ko-KR" sz="1600" dirty="0"/>
              <a:t>, </a:t>
            </a:r>
            <a:r>
              <a:rPr lang="ko-KR" altLang="en-US" sz="1600" dirty="0"/>
              <a:t>헤드</a:t>
            </a:r>
            <a:r>
              <a:rPr lang="en-US" altLang="ko-KR" sz="1600" dirty="0"/>
              <a:t>, </a:t>
            </a:r>
            <a:r>
              <a:rPr lang="ko-KR" altLang="en-US" sz="1600" dirty="0" err="1"/>
              <a:t>유압주조품</a:t>
            </a:r>
            <a:r>
              <a:rPr lang="ko-KR" altLang="en-US" sz="1600" dirty="0"/>
              <a:t> 및 관련제품의 </a:t>
            </a:r>
            <a:r>
              <a:rPr lang="ko-KR" altLang="en-US" sz="1600" dirty="0" err="1"/>
              <a:t>금형을</a:t>
            </a:r>
            <a:r>
              <a:rPr lang="ko-KR" altLang="en-US" sz="1600" dirty="0"/>
              <a:t> 특화 생산하여</a:t>
            </a:r>
            <a:r>
              <a:rPr lang="en-US" altLang="ko-KR" sz="1600" dirty="0"/>
              <a:t>, </a:t>
            </a:r>
            <a:r>
              <a:rPr lang="ko-KR" altLang="en-US" sz="1600" dirty="0"/>
              <a:t>해당분야에서 국내는 물론 세계적으로 경쟁력과 품질을 인정 받고 있는 주조 및 </a:t>
            </a:r>
            <a:r>
              <a:rPr lang="ko-KR" altLang="en-US" sz="1600" dirty="0" err="1"/>
              <a:t>금형</a:t>
            </a:r>
            <a:r>
              <a:rPr lang="ko-KR" altLang="en-US" sz="1600" dirty="0"/>
              <a:t> 전문 기업으로써</a:t>
            </a:r>
            <a:r>
              <a:rPr lang="en-US" altLang="ko-KR" sz="1600" dirty="0"/>
              <a:t>,</a:t>
            </a:r>
          </a:p>
          <a:p>
            <a:endParaRPr lang="en-US" altLang="ko-KR" sz="1600" dirty="0"/>
          </a:p>
          <a:p>
            <a:endParaRPr lang="en-US" altLang="ko-KR" sz="1600" dirty="0"/>
          </a:p>
          <a:p>
            <a:r>
              <a:rPr lang="en-US" altLang="ko-KR" sz="1600" dirty="0"/>
              <a:t>◈ HD</a:t>
            </a:r>
            <a:r>
              <a:rPr lang="ko-KR" altLang="en-US" sz="1600" dirty="0"/>
              <a:t>현대인프라코어</a:t>
            </a:r>
            <a:r>
              <a:rPr lang="en-US" altLang="ko-KR" sz="1600" dirty="0"/>
              <a:t>, HD</a:t>
            </a:r>
            <a:r>
              <a:rPr lang="ko-KR" altLang="en-US" sz="1600" dirty="0"/>
              <a:t>현대사이트솔루션</a:t>
            </a:r>
            <a:r>
              <a:rPr lang="en-US" altLang="ko-KR" sz="1600" dirty="0"/>
              <a:t>, GM</a:t>
            </a:r>
            <a:r>
              <a:rPr lang="ko-KR" altLang="en-US" sz="1600" dirty="0"/>
              <a:t>우즈벡</a:t>
            </a:r>
            <a:r>
              <a:rPr lang="en-US" altLang="ko-KR" sz="1600" dirty="0"/>
              <a:t>, KGM, VOLVO, </a:t>
            </a:r>
            <a:r>
              <a:rPr lang="ko-KR" altLang="en-US" sz="1600" dirty="0" err="1"/>
              <a:t>모트롤</a:t>
            </a:r>
            <a:r>
              <a:rPr lang="en-US" altLang="ko-KR" sz="1600" dirty="0"/>
              <a:t>, CATERPILLAR, KAWASAKI,, HUSCO, PARKER, </a:t>
            </a:r>
            <a:r>
              <a:rPr lang="ko-KR" altLang="en-US" sz="1600" dirty="0"/>
              <a:t>성보</a:t>
            </a:r>
            <a:r>
              <a:rPr lang="en-US" altLang="ko-KR" sz="1600" dirty="0"/>
              <a:t>P&amp;T </a:t>
            </a:r>
            <a:r>
              <a:rPr lang="ko-KR" altLang="en-US" sz="1600" dirty="0"/>
              <a:t>등에 </a:t>
            </a:r>
            <a:r>
              <a:rPr lang="en-US" altLang="ko-KR" sz="1600" dirty="0"/>
              <a:t>50</a:t>
            </a:r>
            <a:r>
              <a:rPr lang="ko-KR" altLang="en-US" sz="1600" dirty="0"/>
              <a:t>여종</a:t>
            </a:r>
            <a:r>
              <a:rPr lang="en-US" altLang="ko-KR" sz="1600" dirty="0"/>
              <a:t>, </a:t>
            </a:r>
            <a:r>
              <a:rPr lang="ko-KR" altLang="en-US" sz="1600" dirty="0"/>
              <a:t>연간 </a:t>
            </a:r>
            <a:r>
              <a:rPr lang="en-US" altLang="ko-KR" sz="1600" dirty="0"/>
              <a:t>150</a:t>
            </a:r>
            <a:r>
              <a:rPr lang="ko-KR" altLang="en-US" sz="1600" dirty="0"/>
              <a:t>만개의 다양한 엔진</a:t>
            </a:r>
            <a:r>
              <a:rPr lang="en-US" altLang="ko-KR" sz="1600" dirty="0"/>
              <a:t>, </a:t>
            </a:r>
            <a:r>
              <a:rPr lang="ko-KR" altLang="en-US" sz="1600" dirty="0"/>
              <a:t>굴삭기 핵심 부품을 생산</a:t>
            </a:r>
            <a:r>
              <a:rPr lang="en-US" altLang="ko-KR" sz="1600" dirty="0"/>
              <a:t>, </a:t>
            </a:r>
            <a:r>
              <a:rPr lang="ko-KR" altLang="en-US" sz="1600" dirty="0"/>
              <a:t>공급하고 있습니다</a:t>
            </a:r>
            <a:r>
              <a:rPr lang="en-US" altLang="ko-KR" sz="1600" dirty="0"/>
              <a:t>.</a:t>
            </a:r>
          </a:p>
          <a:p>
            <a:endParaRPr lang="en-US" altLang="ko-KR" sz="1600" dirty="0"/>
          </a:p>
          <a:p>
            <a:r>
              <a:rPr lang="en-US" altLang="ko-KR" sz="1600" dirty="0"/>
              <a:t>◈ ISO9001&amp;14001, IATF16949 </a:t>
            </a:r>
            <a:r>
              <a:rPr lang="ko-KR" altLang="en-US" sz="1600" dirty="0"/>
              <a:t>인증을 통해 고객을 위한 완벽한 품질보증과 납기준수 및 환경모범 기업을 지향하고 있으며</a:t>
            </a:r>
            <a:r>
              <a:rPr lang="en-US" altLang="ko-KR" sz="1600" dirty="0"/>
              <a:t>, </a:t>
            </a:r>
            <a:r>
              <a:rPr lang="ko-KR" altLang="en-US" sz="1600" dirty="0"/>
              <a:t> 고객이 원하는 보다 다양한 제품과 높은 품질요구에 대응하고자 노력하고 있습니다</a:t>
            </a:r>
            <a:r>
              <a:rPr lang="en-US" altLang="ko-KR" sz="16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5297894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1" name="Text Box 7"/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회사개요 </a:t>
            </a:r>
            <a:r>
              <a:rPr lang="en-US" altLang="ko-K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연혁</a:t>
            </a:r>
            <a:endParaRPr lang="en-US" altLang="ko-KR" sz="20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25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7329264" y="6520259"/>
            <a:ext cx="222885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8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45A1BB0-E450-437B-9C6F-3058AA31286F}" type="slidenum">
              <a:rPr kumimoji="0" lang="en-US" altLang="ko-KR" sz="12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5</a:t>
            </a:fld>
            <a:endParaRPr kumimoji="0" lang="en-US" altLang="ko-KR" sz="1200" dirty="0"/>
          </a:p>
        </p:txBody>
      </p:sp>
      <p:sp>
        <p:nvSpPr>
          <p:cNvPr id="7" name="슬라이드 번호 개체 틀 3"/>
          <p:cNvSpPr txBox="1">
            <a:spLocks/>
          </p:cNvSpPr>
          <p:nvPr/>
        </p:nvSpPr>
        <p:spPr bwMode="auto">
          <a:xfrm>
            <a:off x="8497491" y="6629400"/>
            <a:ext cx="2235729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sz="900" b="0" i="0" kern="1200">
                <a:solidFill>
                  <a:srgbClr val="333333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5pPr>
            <a:lvl6pPr marL="22860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6pPr>
            <a:lvl7pPr marL="27432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7pPr>
            <a:lvl8pPr marL="32004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8pPr>
            <a:lvl9pPr marL="36576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9pPr>
          </a:lstStyle>
          <a:p>
            <a:fld id="{3FC4F5A7-CFAD-47DE-8004-7BB502BD4F98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  <a:cs typeface="윤고딕130"/>
              </a:rPr>
              <a:pPr/>
              <a:t>5</a:t>
            </a:fld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  <a:cs typeface="윤고딕130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B6A6C75-4B16-4088-889C-60A47F91B3A8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9754" name="다이어그램 159753">
            <a:extLst>
              <a:ext uri="{FF2B5EF4-FFF2-40B4-BE49-F238E27FC236}">
                <a16:creationId xmlns:a16="http://schemas.microsoft.com/office/drawing/2014/main" id="{DDA0A16A-E24A-47A6-960C-8E031D686F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49275048"/>
              </p:ext>
            </p:extLst>
          </p:nvPr>
        </p:nvGraphicFramePr>
        <p:xfrm>
          <a:off x="128464" y="806295"/>
          <a:ext cx="9592102" cy="390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2" name="개체 1">
            <a:extLst>
              <a:ext uri="{FF2B5EF4-FFF2-40B4-BE49-F238E27FC236}">
                <a16:creationId xmlns:a16="http://schemas.microsoft.com/office/drawing/2014/main" id="{473E0F27-DA35-BDB7-80BA-7F0F68B4BE3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7185242"/>
              </p:ext>
            </p:extLst>
          </p:nvPr>
        </p:nvGraphicFramePr>
        <p:xfrm>
          <a:off x="217488" y="1392238"/>
          <a:ext cx="9512300" cy="5219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9" imgW="11601321" imgH="5733935" progId="Excel.Sheet.12">
                  <p:embed/>
                </p:oleObj>
              </mc:Choice>
              <mc:Fallback>
                <p:oleObj name="Worksheet" r:id="rId9" imgW="11601321" imgH="573393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17488" y="1392238"/>
                        <a:ext cx="9512300" cy="5219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055078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1" name="Text Box 7"/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회사개요 </a:t>
            </a:r>
            <a:r>
              <a:rPr lang="en-US" altLang="ko-K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조직도</a:t>
            </a:r>
            <a:endParaRPr lang="en-US" altLang="ko-KR" sz="20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25" name="슬라이드 번호 개체 틀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8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45A1BB0-E450-437B-9C6F-3058AA31286F}" type="slidenum">
              <a:rPr kumimoji="0" lang="en-US" altLang="ko-KR" sz="12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6</a:t>
            </a:fld>
            <a:endParaRPr kumimoji="0" lang="en-US" altLang="ko-KR" sz="1200" dirty="0"/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B6A6C75-4B16-4088-889C-60A47F91B3A8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개체 2">
            <a:extLst>
              <a:ext uri="{FF2B5EF4-FFF2-40B4-BE49-F238E27FC236}">
                <a16:creationId xmlns:a16="http://schemas.microsoft.com/office/drawing/2014/main" id="{9D001405-B960-701A-CBDE-05DF2498247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1365340"/>
              </p:ext>
            </p:extLst>
          </p:nvPr>
        </p:nvGraphicFramePr>
        <p:xfrm>
          <a:off x="632519" y="919371"/>
          <a:ext cx="8592443" cy="53227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4" imgW="11391814" imgH="7058025" progId="Excel.Sheet.12">
                  <p:embed/>
                </p:oleObj>
              </mc:Choice>
              <mc:Fallback>
                <p:oleObj name="Worksheet" r:id="rId4" imgW="11391814" imgH="705802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32519" y="919371"/>
                        <a:ext cx="8592443" cy="53227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262258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B218510E-BC8B-47DC-97D0-283E5E23204C}"/>
              </a:ext>
            </a:extLst>
          </p:cNvPr>
          <p:cNvSpPr/>
          <p:nvPr/>
        </p:nvSpPr>
        <p:spPr>
          <a:xfrm>
            <a:off x="2216696" y="4069928"/>
            <a:ext cx="4621956" cy="25202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098" name="Picture 5" descr="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1" name="Text Box 7"/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회사개요 </a:t>
            </a:r>
            <a:r>
              <a:rPr lang="en-US" altLang="ko-K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주요제품 및 고객사</a:t>
            </a:r>
            <a:endParaRPr lang="en-US" altLang="ko-KR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25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7371289" y="6467105"/>
            <a:ext cx="222885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8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45A1BB0-E450-437B-9C6F-3058AA31286F}" type="slidenum">
              <a:rPr kumimoji="0" lang="en-US" altLang="ko-KR" sz="12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7</a:t>
            </a:fld>
            <a:endParaRPr kumimoji="0" lang="en-US" altLang="ko-KR" sz="1200" dirty="0"/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B6A6C75-4B16-4088-889C-60A47F91B3A8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직사각형 2">
            <a:extLst>
              <a:ext uri="{FF2B5EF4-FFF2-40B4-BE49-F238E27FC236}">
                <a16:creationId xmlns:a16="http://schemas.microsoft.com/office/drawing/2014/main" id="{5154A26E-1058-4834-9F7C-621144356451}"/>
              </a:ext>
            </a:extLst>
          </p:cNvPr>
          <p:cNvSpPr/>
          <p:nvPr/>
        </p:nvSpPr>
        <p:spPr>
          <a:xfrm>
            <a:off x="434166" y="836712"/>
            <a:ext cx="163851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/>
              <a:t>구  분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DEFCC97-8163-47C8-A404-B058EA31F198}"/>
              </a:ext>
            </a:extLst>
          </p:cNvPr>
          <p:cNvSpPr/>
          <p:nvPr/>
        </p:nvSpPr>
        <p:spPr>
          <a:xfrm>
            <a:off x="2216696" y="843856"/>
            <a:ext cx="46219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/>
              <a:t>주요제품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8A29F77-F799-49DD-9E65-F7B346260669}"/>
              </a:ext>
            </a:extLst>
          </p:cNvPr>
          <p:cNvSpPr/>
          <p:nvPr/>
        </p:nvSpPr>
        <p:spPr>
          <a:xfrm>
            <a:off x="6986228" y="843856"/>
            <a:ext cx="2431267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/>
              <a:t>고객사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A00AB157-CADC-4B90-8360-BD3AAF68E5F3}"/>
              </a:ext>
            </a:extLst>
          </p:cNvPr>
          <p:cNvSpPr/>
          <p:nvPr/>
        </p:nvSpPr>
        <p:spPr>
          <a:xfrm>
            <a:off x="434166" y="1412776"/>
            <a:ext cx="1638514" cy="252028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b="1"/>
              <a:t>인천공장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372B6CD2-FAF2-4BF0-8381-851CEDA42B09}"/>
              </a:ext>
            </a:extLst>
          </p:cNvPr>
          <p:cNvSpPr/>
          <p:nvPr/>
        </p:nvSpPr>
        <p:spPr>
          <a:xfrm>
            <a:off x="434166" y="4077072"/>
            <a:ext cx="1638514" cy="252028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b="1" dirty="0"/>
              <a:t>김포공장</a:t>
            </a:r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2613C909-BBEE-4920-81C2-EFBCB10D8DE0}"/>
              </a:ext>
            </a:extLst>
          </p:cNvPr>
          <p:cNvSpPr/>
          <p:nvPr/>
        </p:nvSpPr>
        <p:spPr>
          <a:xfrm>
            <a:off x="2216696" y="1412776"/>
            <a:ext cx="4621956" cy="252028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B73E66B9-88E1-437F-A271-03F29A8F1986}"/>
              </a:ext>
            </a:extLst>
          </p:cNvPr>
          <p:cNvSpPr/>
          <p:nvPr/>
        </p:nvSpPr>
        <p:spPr>
          <a:xfrm>
            <a:off x="6993276" y="1412776"/>
            <a:ext cx="2592053" cy="258235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0EE67E5-A734-4CCF-9E5F-95D0C90D29C1}"/>
              </a:ext>
            </a:extLst>
          </p:cNvPr>
          <p:cNvSpPr/>
          <p:nvPr/>
        </p:nvSpPr>
        <p:spPr>
          <a:xfrm>
            <a:off x="6969459" y="4077072"/>
            <a:ext cx="2630680" cy="266429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B010656F-9C3D-12D6-3656-D8B6B6465E28}"/>
              </a:ext>
            </a:extLst>
          </p:cNvPr>
          <p:cNvGrpSpPr/>
          <p:nvPr/>
        </p:nvGrpSpPr>
        <p:grpSpPr>
          <a:xfrm>
            <a:off x="2364729" y="4159300"/>
            <a:ext cx="1447505" cy="1285924"/>
            <a:chOff x="2364729" y="4159300"/>
            <a:chExt cx="1447505" cy="1285924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A0E99D02-77DC-4E18-B1D0-9F8311C1FC3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490736" y="4257224"/>
              <a:ext cx="1281712" cy="1188000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E24FC88-7D75-4283-BFB2-6A4EF4E82F5E}"/>
                </a:ext>
              </a:extLst>
            </p:cNvPr>
            <p:cNvSpPr txBox="1"/>
            <p:nvPr/>
          </p:nvSpPr>
          <p:spPr>
            <a:xfrm>
              <a:off x="2364729" y="4159300"/>
              <a:ext cx="144750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900" b="1" dirty="0">
                  <a:highlight>
                    <a:srgbClr val="FFFF00"/>
                  </a:highlight>
                </a:rPr>
                <a:t>DCV300 MONO</a:t>
              </a:r>
              <a:r>
                <a:rPr lang="ko-KR" altLang="en-US" sz="900" b="1" dirty="0">
                  <a:highlight>
                    <a:srgbClr val="FFFF00"/>
                  </a:highlight>
                </a:rPr>
                <a:t> </a:t>
              </a:r>
              <a:r>
                <a:rPr lang="en-US" altLang="ko-KR" sz="900" b="1" dirty="0">
                  <a:highlight>
                    <a:srgbClr val="FFFF00"/>
                  </a:highlight>
                </a:rPr>
                <a:t>MCV</a:t>
              </a:r>
              <a:endParaRPr lang="ko-KR" altLang="en-US" sz="900" b="1" dirty="0">
                <a:highlight>
                  <a:srgbClr val="FFFF00"/>
                </a:highlight>
              </a:endParaRP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2118EF4D-4E30-5A0E-E92E-1A70260E273B}"/>
              </a:ext>
            </a:extLst>
          </p:cNvPr>
          <p:cNvGrpSpPr/>
          <p:nvPr/>
        </p:nvGrpSpPr>
        <p:grpSpPr>
          <a:xfrm>
            <a:off x="5300916" y="4149080"/>
            <a:ext cx="1327479" cy="1296144"/>
            <a:chOff x="2502043" y="5277052"/>
            <a:chExt cx="1327479" cy="1296144"/>
          </a:xfrm>
        </p:grpSpPr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CA6A3C0B-AC20-4BA9-805A-D5F4DF68E03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02043" y="5349196"/>
              <a:ext cx="1327479" cy="1224000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4CFE6330-39C7-4FF8-A73F-780A774961AA}"/>
                </a:ext>
              </a:extLst>
            </p:cNvPr>
            <p:cNvSpPr txBox="1"/>
            <p:nvPr/>
          </p:nvSpPr>
          <p:spPr>
            <a:xfrm>
              <a:off x="2669374" y="5277052"/>
              <a:ext cx="986292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900" b="1" dirty="0">
                  <a:highlight>
                    <a:srgbClr val="FFFF00"/>
                  </a:highlight>
                </a:rPr>
                <a:t>KMX32</a:t>
              </a:r>
              <a:r>
                <a:rPr lang="ko-KR" altLang="en-US" sz="900" b="1" dirty="0">
                  <a:highlight>
                    <a:srgbClr val="FFFF00"/>
                  </a:highlight>
                </a:rPr>
                <a:t> </a:t>
              </a:r>
              <a:r>
                <a:rPr lang="en-US" altLang="ko-KR" sz="900" b="1" dirty="0">
                  <a:highlight>
                    <a:srgbClr val="FFFF00"/>
                  </a:highlight>
                </a:rPr>
                <a:t>MCV</a:t>
              </a:r>
              <a:endParaRPr lang="ko-KR" altLang="en-US" sz="900" b="1" dirty="0">
                <a:highlight>
                  <a:srgbClr val="FFFF00"/>
                </a:highlight>
              </a:endParaRPr>
            </a:p>
          </p:txBody>
        </p: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EB42FF17-1029-2EBA-67B1-9F43A73A8A3D}"/>
              </a:ext>
            </a:extLst>
          </p:cNvPr>
          <p:cNvGrpSpPr/>
          <p:nvPr/>
        </p:nvGrpSpPr>
        <p:grpSpPr>
          <a:xfrm>
            <a:off x="3830926" y="5265352"/>
            <a:ext cx="1484277" cy="1332000"/>
            <a:chOff x="3830926" y="5265352"/>
            <a:chExt cx="1484277" cy="1332000"/>
          </a:xfrm>
        </p:grpSpPr>
        <p:pic>
          <p:nvPicPr>
            <p:cNvPr id="19" name="Picture 2">
              <a:extLst>
                <a:ext uri="{FF2B5EF4-FFF2-40B4-BE49-F238E27FC236}">
                  <a16:creationId xmlns:a16="http://schemas.microsoft.com/office/drawing/2014/main" id="{3E128F5E-1CFB-4CEC-A845-292B0FB1312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0926" y="5265352"/>
              <a:ext cx="1484277" cy="1332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2F6F6B7C-DB9B-4069-99D5-D0131CE03AFA}"/>
                </a:ext>
              </a:extLst>
            </p:cNvPr>
            <p:cNvSpPr txBox="1"/>
            <p:nvPr/>
          </p:nvSpPr>
          <p:spPr>
            <a:xfrm>
              <a:off x="3943692" y="5438568"/>
              <a:ext cx="111852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900" b="1" dirty="0">
                  <a:highlight>
                    <a:srgbClr val="FFFF00"/>
                  </a:highlight>
                </a:rPr>
                <a:t>CM MONO</a:t>
              </a:r>
              <a:r>
                <a:rPr lang="ko-KR" altLang="en-US" sz="900" b="1" dirty="0">
                  <a:highlight>
                    <a:srgbClr val="FFFF00"/>
                  </a:highlight>
                </a:rPr>
                <a:t> </a:t>
              </a:r>
              <a:r>
                <a:rPr lang="en-US" altLang="ko-KR" sz="900" b="1" dirty="0">
                  <a:highlight>
                    <a:srgbClr val="FFFF00"/>
                  </a:highlight>
                </a:rPr>
                <a:t>MCV</a:t>
              </a:r>
              <a:endParaRPr lang="ko-KR" altLang="en-US" sz="900" b="1" dirty="0">
                <a:highlight>
                  <a:srgbClr val="FFFF00"/>
                </a:highlight>
              </a:endParaRPr>
            </a:p>
          </p:txBody>
        </p: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C99ACABE-E56D-D524-1720-93554832DB6E}"/>
              </a:ext>
            </a:extLst>
          </p:cNvPr>
          <p:cNvGrpSpPr/>
          <p:nvPr/>
        </p:nvGrpSpPr>
        <p:grpSpPr>
          <a:xfrm>
            <a:off x="3880371" y="4134554"/>
            <a:ext cx="1167613" cy="1263447"/>
            <a:chOff x="3880371" y="4134554"/>
            <a:chExt cx="1167613" cy="1263447"/>
          </a:xfrm>
        </p:grpSpPr>
        <p:pic>
          <p:nvPicPr>
            <p:cNvPr id="31" name="그림 30">
              <a:extLst>
                <a:ext uri="{FF2B5EF4-FFF2-40B4-BE49-F238E27FC236}">
                  <a16:creationId xmlns:a16="http://schemas.microsoft.com/office/drawing/2014/main" id="{8568071F-6909-4353-9E9B-0BD721F8A63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880371" y="4354001"/>
              <a:ext cx="1167613" cy="1044000"/>
            </a:xfrm>
            <a:prstGeom prst="rect">
              <a:avLst/>
            </a:prstGeom>
          </p:spPr>
        </p:pic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F7607B60-BACD-4791-8E56-1179335734B6}"/>
                </a:ext>
              </a:extLst>
            </p:cNvPr>
            <p:cNvSpPr txBox="1"/>
            <p:nvPr/>
          </p:nvSpPr>
          <p:spPr>
            <a:xfrm>
              <a:off x="3976755" y="4134554"/>
              <a:ext cx="105240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900" b="1" dirty="0">
                  <a:highlight>
                    <a:srgbClr val="FFFF00"/>
                  </a:highlight>
                </a:rPr>
                <a:t>SCV28H</a:t>
              </a:r>
              <a:r>
                <a:rPr lang="ko-KR" altLang="en-US" sz="900" b="1" dirty="0">
                  <a:highlight>
                    <a:srgbClr val="FFFF00"/>
                  </a:highlight>
                </a:rPr>
                <a:t> </a:t>
              </a:r>
              <a:r>
                <a:rPr lang="en-US" altLang="ko-KR" sz="900" b="1" dirty="0">
                  <a:highlight>
                    <a:srgbClr val="FFFF00"/>
                  </a:highlight>
                </a:rPr>
                <a:t>MCV</a:t>
              </a:r>
              <a:endParaRPr lang="ko-KR" altLang="en-US" sz="900" b="1" dirty="0">
                <a:highlight>
                  <a:srgbClr val="FFFF00"/>
                </a:highlight>
              </a:endParaRPr>
            </a:p>
          </p:txBody>
        </p:sp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556E5322-39DD-4C16-8C9A-5A764517163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42861" y="5917887"/>
            <a:ext cx="795881" cy="789855"/>
          </a:xfrm>
          <a:prstGeom prst="rect">
            <a:avLst/>
          </a:prstGeom>
        </p:spPr>
      </p:pic>
      <p:grpSp>
        <p:nvGrpSpPr>
          <p:cNvPr id="51" name="그룹 50">
            <a:extLst>
              <a:ext uri="{FF2B5EF4-FFF2-40B4-BE49-F238E27FC236}">
                <a16:creationId xmlns:a16="http://schemas.microsoft.com/office/drawing/2014/main" id="{FFED283D-EC06-85A6-60CF-7AA7C0254068}"/>
              </a:ext>
            </a:extLst>
          </p:cNvPr>
          <p:cNvGrpSpPr/>
          <p:nvPr/>
        </p:nvGrpSpPr>
        <p:grpSpPr>
          <a:xfrm>
            <a:off x="2310481" y="1500903"/>
            <a:ext cx="1782000" cy="1239199"/>
            <a:chOff x="3479998" y="1466846"/>
            <a:chExt cx="1782000" cy="1239199"/>
          </a:xfrm>
        </p:grpSpPr>
        <p:pic>
          <p:nvPicPr>
            <p:cNvPr id="36" name="그림 35">
              <a:extLst>
                <a:ext uri="{FF2B5EF4-FFF2-40B4-BE49-F238E27FC236}">
                  <a16:creationId xmlns:a16="http://schemas.microsoft.com/office/drawing/2014/main" id="{7FF4D4C0-082E-4DF0-A865-3E4E5F4A9DE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479998" y="1518045"/>
              <a:ext cx="1782000" cy="1188000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AB746E0-62F8-4121-A980-84336B0D1D73}"/>
                </a:ext>
              </a:extLst>
            </p:cNvPr>
            <p:cNvSpPr txBox="1"/>
            <p:nvPr/>
          </p:nvSpPr>
          <p:spPr>
            <a:xfrm>
              <a:off x="3792425" y="1466846"/>
              <a:ext cx="12859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900" b="1" dirty="0">
                  <a:highlight>
                    <a:srgbClr val="FFFF00"/>
                  </a:highlight>
                </a:rPr>
                <a:t>G2</a:t>
              </a:r>
              <a:r>
                <a:rPr lang="ko-KR" altLang="en-US" sz="900" b="1" dirty="0">
                  <a:highlight>
                    <a:srgbClr val="FFFF00"/>
                  </a:highlight>
                </a:rPr>
                <a:t> </a:t>
              </a:r>
              <a:r>
                <a:rPr lang="en-US" altLang="ko-KR" sz="900" b="1" dirty="0">
                  <a:highlight>
                    <a:srgbClr val="FFFF00"/>
                  </a:highlight>
                </a:rPr>
                <a:t>Block(1.8L~3.6L)</a:t>
              </a:r>
              <a:endParaRPr lang="ko-KR" altLang="en-US" sz="900" b="1" dirty="0">
                <a:highlight>
                  <a:srgbClr val="FFFF00"/>
                </a:highlight>
              </a:endParaRPr>
            </a:p>
          </p:txBody>
        </p:sp>
      </p:grpSp>
      <p:grpSp>
        <p:nvGrpSpPr>
          <p:cNvPr id="49" name="그룹 48">
            <a:extLst>
              <a:ext uri="{FF2B5EF4-FFF2-40B4-BE49-F238E27FC236}">
                <a16:creationId xmlns:a16="http://schemas.microsoft.com/office/drawing/2014/main" id="{D68AA403-5E7D-F7BD-A47F-1B728C6BB9C2}"/>
              </a:ext>
            </a:extLst>
          </p:cNvPr>
          <p:cNvGrpSpPr/>
          <p:nvPr/>
        </p:nvGrpSpPr>
        <p:grpSpPr>
          <a:xfrm>
            <a:off x="2322676" y="2624686"/>
            <a:ext cx="1550204" cy="1022832"/>
            <a:chOff x="2322676" y="2624686"/>
            <a:chExt cx="1550204" cy="1022832"/>
          </a:xfrm>
        </p:grpSpPr>
        <p:pic>
          <p:nvPicPr>
            <p:cNvPr id="38" name="그림 37">
              <a:extLst>
                <a:ext uri="{FF2B5EF4-FFF2-40B4-BE49-F238E27FC236}">
                  <a16:creationId xmlns:a16="http://schemas.microsoft.com/office/drawing/2014/main" id="{D028CA3C-C919-4550-88C3-89C0C8B70F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637880" y="2855518"/>
              <a:ext cx="987423" cy="792000"/>
            </a:xfrm>
            <a:prstGeom prst="rect">
              <a:avLst/>
            </a:prstGeom>
          </p:spPr>
        </p:pic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7764DA60-9805-49FE-8FB9-79D01785D3EA}"/>
                </a:ext>
              </a:extLst>
            </p:cNvPr>
            <p:cNvSpPr txBox="1"/>
            <p:nvPr/>
          </p:nvSpPr>
          <p:spPr>
            <a:xfrm>
              <a:off x="2322676" y="2624686"/>
              <a:ext cx="155020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900" b="1" dirty="0">
                  <a:highlight>
                    <a:srgbClr val="FFFF00"/>
                  </a:highlight>
                </a:rPr>
                <a:t>Cylinder Head(1.8L~22L)</a:t>
              </a:r>
              <a:endParaRPr lang="ko-KR" altLang="en-US" sz="900" b="1" dirty="0">
                <a:highlight>
                  <a:srgbClr val="FFFF00"/>
                </a:highlight>
              </a:endParaRPr>
            </a:p>
          </p:txBody>
        </p:sp>
      </p:grpSp>
      <p:grpSp>
        <p:nvGrpSpPr>
          <p:cNvPr id="52" name="그룹 51">
            <a:extLst>
              <a:ext uri="{FF2B5EF4-FFF2-40B4-BE49-F238E27FC236}">
                <a16:creationId xmlns:a16="http://schemas.microsoft.com/office/drawing/2014/main" id="{39B8656E-553E-D596-B7DF-7633D8629F5A}"/>
              </a:ext>
            </a:extLst>
          </p:cNvPr>
          <p:cNvGrpSpPr/>
          <p:nvPr/>
        </p:nvGrpSpPr>
        <p:grpSpPr>
          <a:xfrm>
            <a:off x="3952046" y="1475611"/>
            <a:ext cx="1354202" cy="1233309"/>
            <a:chOff x="3778534" y="2621636"/>
            <a:chExt cx="1354202" cy="1233309"/>
          </a:xfrm>
        </p:grpSpPr>
        <p:pic>
          <p:nvPicPr>
            <p:cNvPr id="34" name="그림 11">
              <a:extLst>
                <a:ext uri="{FF2B5EF4-FFF2-40B4-BE49-F238E27FC236}">
                  <a16:creationId xmlns:a16="http://schemas.microsoft.com/office/drawing/2014/main" id="{BE8A92D9-E098-4BA4-8AA5-11C882634B0A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8534" y="2738945"/>
              <a:ext cx="1332000" cy="11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D4A2B14-4CD7-4530-929F-9B8CB23844BF}"/>
                </a:ext>
              </a:extLst>
            </p:cNvPr>
            <p:cNvSpPr txBox="1"/>
            <p:nvPr/>
          </p:nvSpPr>
          <p:spPr>
            <a:xfrm>
              <a:off x="3846829" y="2621636"/>
              <a:ext cx="12859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900" b="1" dirty="0">
                  <a:highlight>
                    <a:srgbClr val="FFFF00"/>
                  </a:highlight>
                </a:rPr>
                <a:t>L6</a:t>
              </a:r>
              <a:r>
                <a:rPr lang="ko-KR" altLang="en-US" sz="900" b="1" dirty="0">
                  <a:highlight>
                    <a:srgbClr val="FFFF00"/>
                  </a:highlight>
                </a:rPr>
                <a:t> </a:t>
              </a:r>
              <a:r>
                <a:rPr lang="en-US" altLang="ko-KR" sz="900" b="1" dirty="0">
                  <a:highlight>
                    <a:srgbClr val="FFFF00"/>
                  </a:highlight>
                </a:rPr>
                <a:t>Block(5.8L~11L)</a:t>
              </a:r>
              <a:endParaRPr lang="ko-KR" altLang="en-US" sz="900" b="1" dirty="0">
                <a:highlight>
                  <a:srgbClr val="FFFF00"/>
                </a:highlight>
              </a:endParaRPr>
            </a:p>
          </p:txBody>
        </p: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CBBB70EA-98AD-C7F7-9121-47A948947A73}"/>
              </a:ext>
            </a:extLst>
          </p:cNvPr>
          <p:cNvGrpSpPr/>
          <p:nvPr/>
        </p:nvGrpSpPr>
        <p:grpSpPr>
          <a:xfrm>
            <a:off x="5258742" y="1477062"/>
            <a:ext cx="1567092" cy="1284584"/>
            <a:chOff x="5051455" y="2617476"/>
            <a:chExt cx="1567092" cy="1284584"/>
          </a:xfrm>
        </p:grpSpPr>
        <p:pic>
          <p:nvPicPr>
            <p:cNvPr id="35" name="그림 13">
              <a:extLst>
                <a:ext uri="{FF2B5EF4-FFF2-40B4-BE49-F238E27FC236}">
                  <a16:creationId xmlns:a16="http://schemas.microsoft.com/office/drawing/2014/main" id="{3653C9CB-C980-4445-85BD-25BD179FDA4F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1455" y="2786060"/>
              <a:ext cx="1550204" cy="11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FFA6423D-4FC9-426F-8E8C-F1838C560B81}"/>
                </a:ext>
              </a:extLst>
            </p:cNvPr>
            <p:cNvSpPr txBox="1"/>
            <p:nvPr/>
          </p:nvSpPr>
          <p:spPr>
            <a:xfrm>
              <a:off x="5132737" y="2617476"/>
              <a:ext cx="1485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900" b="1" dirty="0">
                  <a:highlight>
                    <a:srgbClr val="FFFF00"/>
                  </a:highlight>
                </a:rPr>
                <a:t>V type</a:t>
              </a:r>
              <a:r>
                <a:rPr lang="ko-KR" altLang="en-US" sz="900" b="1" dirty="0">
                  <a:highlight>
                    <a:srgbClr val="FFFF00"/>
                  </a:highlight>
                </a:rPr>
                <a:t> </a:t>
              </a:r>
              <a:r>
                <a:rPr lang="en-US" altLang="ko-KR" sz="900" b="1" dirty="0">
                  <a:highlight>
                    <a:srgbClr val="FFFF00"/>
                  </a:highlight>
                </a:rPr>
                <a:t>Block(11L~22L)</a:t>
              </a:r>
              <a:endParaRPr lang="ko-KR" altLang="en-US" sz="900" b="1" dirty="0">
                <a:highlight>
                  <a:srgbClr val="FFFF00"/>
                </a:highlight>
              </a:endParaRPr>
            </a:p>
          </p:txBody>
        </p:sp>
      </p:grpSp>
      <p:pic>
        <p:nvPicPr>
          <p:cNvPr id="159747" name="그림 159746">
            <a:extLst>
              <a:ext uri="{FF2B5EF4-FFF2-40B4-BE49-F238E27FC236}">
                <a16:creationId xmlns:a16="http://schemas.microsoft.com/office/drawing/2014/main" id="{A000B250-8B5A-43F0-9808-BFAAA89866E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76764" y="3309801"/>
            <a:ext cx="1549135" cy="504000"/>
          </a:xfrm>
          <a:prstGeom prst="rect">
            <a:avLst/>
          </a:prstGeom>
        </p:spPr>
      </p:pic>
      <p:pic>
        <p:nvPicPr>
          <p:cNvPr id="159748" name="그림 159747">
            <a:extLst>
              <a:ext uri="{FF2B5EF4-FFF2-40B4-BE49-F238E27FC236}">
                <a16:creationId xmlns:a16="http://schemas.microsoft.com/office/drawing/2014/main" id="{77B10DFC-9C14-4BB1-897A-BC5A4906164D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231077" y="2460215"/>
            <a:ext cx="887352" cy="752664"/>
          </a:xfrm>
          <a:prstGeom prst="rect">
            <a:avLst/>
          </a:prstGeom>
        </p:spPr>
      </p:pic>
      <p:pic>
        <p:nvPicPr>
          <p:cNvPr id="159754" name="그림 159753" descr="그리기이(가) 표시된 사진&#10;&#10;자동 생성된 설명">
            <a:extLst>
              <a:ext uri="{FF2B5EF4-FFF2-40B4-BE49-F238E27FC236}">
                <a16:creationId xmlns:a16="http://schemas.microsoft.com/office/drawing/2014/main" id="{35BFFE99-D5C0-46FC-BEB1-88928C63442E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3276" y="5416974"/>
            <a:ext cx="1427660" cy="454746"/>
          </a:xfrm>
          <a:prstGeom prst="rect">
            <a:avLst/>
          </a:prstGeom>
        </p:spPr>
      </p:pic>
      <p:pic>
        <p:nvPicPr>
          <p:cNvPr id="62" name="그림 61">
            <a:extLst>
              <a:ext uri="{FF2B5EF4-FFF2-40B4-BE49-F238E27FC236}">
                <a16:creationId xmlns:a16="http://schemas.microsoft.com/office/drawing/2014/main" id="{9D2DD588-2E78-43BA-85E1-FE62FFA147CA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07300" y="5035873"/>
            <a:ext cx="1431927" cy="390525"/>
          </a:xfrm>
          <a:prstGeom prst="rect">
            <a:avLst/>
          </a:prstGeom>
        </p:spPr>
      </p:pic>
      <p:pic>
        <p:nvPicPr>
          <p:cNvPr id="63" name="그림 62">
            <a:extLst>
              <a:ext uri="{FF2B5EF4-FFF2-40B4-BE49-F238E27FC236}">
                <a16:creationId xmlns:a16="http://schemas.microsoft.com/office/drawing/2014/main" id="{239265E1-7EE4-40F0-9785-805838DB6E10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34112" y="5426397"/>
            <a:ext cx="1089351" cy="399429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8E10A95-D5ED-4C8F-8387-64F40ADDE0E1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96765" y="5008216"/>
            <a:ext cx="1161237" cy="326816"/>
          </a:xfrm>
          <a:prstGeom prst="rect">
            <a:avLst/>
          </a:prstGeom>
        </p:spPr>
      </p:pic>
      <p:pic>
        <p:nvPicPr>
          <p:cNvPr id="37" name="그림 36">
            <a:extLst>
              <a:ext uri="{FF2B5EF4-FFF2-40B4-BE49-F238E27FC236}">
                <a16:creationId xmlns:a16="http://schemas.microsoft.com/office/drawing/2014/main" id="{88F60304-1B7A-60D7-6581-6E1A1CBB847D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256" r="8989"/>
          <a:stretch/>
        </p:blipFill>
        <p:spPr>
          <a:xfrm>
            <a:off x="8651507" y="3186322"/>
            <a:ext cx="735502" cy="799888"/>
          </a:xfrm>
          <a:prstGeom prst="rect">
            <a:avLst/>
          </a:prstGeom>
        </p:spPr>
      </p:pic>
      <p:grpSp>
        <p:nvGrpSpPr>
          <p:cNvPr id="40" name="그룹 39">
            <a:extLst>
              <a:ext uri="{FF2B5EF4-FFF2-40B4-BE49-F238E27FC236}">
                <a16:creationId xmlns:a16="http://schemas.microsoft.com/office/drawing/2014/main" id="{9196C4E8-3BEF-C6B8-A764-29F80FB50992}"/>
              </a:ext>
            </a:extLst>
          </p:cNvPr>
          <p:cNvGrpSpPr/>
          <p:nvPr/>
        </p:nvGrpSpPr>
        <p:grpSpPr>
          <a:xfrm>
            <a:off x="2131158" y="5330068"/>
            <a:ext cx="1845597" cy="1384998"/>
            <a:chOff x="2131158" y="5330068"/>
            <a:chExt cx="1845597" cy="1384998"/>
          </a:xfrm>
        </p:grpSpPr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7D5ABC7B-304B-3AEF-1FF1-E0F97FE8945D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screen"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ackgroundRemoval t="8314" b="89838" l="9879" r="89948">
                          <a14:foregroundMark x1="66031" y1="8314" x2="66031" y2="831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31158" y="5330068"/>
              <a:ext cx="1845597" cy="1384998"/>
            </a:xfrm>
            <a:prstGeom prst="rect">
              <a:avLst/>
            </a:prstGeom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D675A0A7-BE19-4796-B24B-3EDCB3BA8776}"/>
                </a:ext>
              </a:extLst>
            </p:cNvPr>
            <p:cNvSpPr txBox="1"/>
            <p:nvPr/>
          </p:nvSpPr>
          <p:spPr>
            <a:xfrm>
              <a:off x="2576736" y="5445224"/>
              <a:ext cx="105240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900" b="1" dirty="0">
                  <a:highlight>
                    <a:srgbClr val="FFFF00"/>
                  </a:highlight>
                </a:rPr>
                <a:t>NGH MCV</a:t>
              </a:r>
              <a:endParaRPr lang="ko-KR" altLang="en-US" sz="900" b="1" dirty="0">
                <a:highlight>
                  <a:srgbClr val="FFFF00"/>
                </a:highlight>
              </a:endParaRPr>
            </a:p>
          </p:txBody>
        </p:sp>
      </p:grpSp>
      <p:pic>
        <p:nvPicPr>
          <p:cNvPr id="4096" name="그림 4095">
            <a:extLst>
              <a:ext uri="{FF2B5EF4-FFF2-40B4-BE49-F238E27FC236}">
                <a16:creationId xmlns:a16="http://schemas.microsoft.com/office/drawing/2014/main" id="{ABFB7654-D3E5-169E-8E22-7A5D44962B6D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256" r="8989"/>
          <a:stretch/>
        </p:blipFill>
        <p:spPr>
          <a:xfrm>
            <a:off x="8457742" y="5905455"/>
            <a:ext cx="735502" cy="799888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C05DE096-5520-991B-78C9-514861F9B130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7114248" y="1557739"/>
            <a:ext cx="2358190" cy="48551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02529C1D-7452-D41B-4E00-2AB9DCDF16AD}"/>
              </a:ext>
            </a:extLst>
          </p:cNvPr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9734" y="2034840"/>
            <a:ext cx="2091383" cy="322281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2784505F-9E94-E3AE-66AD-65442AB48DF0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7113240" y="4134554"/>
            <a:ext cx="2212637" cy="455543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A1D9AF81-7780-9442-1AB3-05AAEB2B13F0}"/>
              </a:ext>
            </a:extLst>
          </p:cNvPr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1173" y="4603992"/>
            <a:ext cx="1912075" cy="322281"/>
          </a:xfrm>
          <a:prstGeom prst="rect">
            <a:avLst/>
          </a:prstGeom>
        </p:spPr>
      </p:pic>
      <p:grpSp>
        <p:nvGrpSpPr>
          <p:cNvPr id="58" name="그룹 57">
            <a:extLst>
              <a:ext uri="{FF2B5EF4-FFF2-40B4-BE49-F238E27FC236}">
                <a16:creationId xmlns:a16="http://schemas.microsoft.com/office/drawing/2014/main" id="{0555429A-4B52-798B-1CEC-67AFD809DAC7}"/>
              </a:ext>
            </a:extLst>
          </p:cNvPr>
          <p:cNvGrpSpPr/>
          <p:nvPr/>
        </p:nvGrpSpPr>
        <p:grpSpPr>
          <a:xfrm>
            <a:off x="3853934" y="2612553"/>
            <a:ext cx="1285907" cy="1081712"/>
            <a:chOff x="5258059" y="1460375"/>
            <a:chExt cx="1285907" cy="1081712"/>
          </a:xfrm>
        </p:grpSpPr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346F90E9-60BC-40A8-A21E-CA9ECCF3C004}"/>
                </a:ext>
              </a:extLst>
            </p:cNvPr>
            <p:cNvSpPr txBox="1"/>
            <p:nvPr/>
          </p:nvSpPr>
          <p:spPr>
            <a:xfrm>
              <a:off x="5258059" y="1460375"/>
              <a:ext cx="12859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900" b="1" dirty="0">
                  <a:highlight>
                    <a:srgbClr val="FFFF00"/>
                  </a:highlight>
                </a:rPr>
                <a:t>TC HOUSING)</a:t>
              </a:r>
              <a:endParaRPr lang="ko-KR" altLang="en-US" sz="900" b="1" dirty="0">
                <a:highlight>
                  <a:srgbClr val="FFFF00"/>
                </a:highlight>
              </a:endParaRPr>
            </a:p>
          </p:txBody>
        </p:sp>
        <p:pic>
          <p:nvPicPr>
            <p:cNvPr id="57" name="그림 56" descr="자동차 부품, 블루, 기계, 플라스틱이(가) 표시된 사진&#10;&#10;자동 생성된 설명">
              <a:extLst>
                <a:ext uri="{FF2B5EF4-FFF2-40B4-BE49-F238E27FC236}">
                  <a16:creationId xmlns:a16="http://schemas.microsoft.com/office/drawing/2014/main" id="{A697BFF7-2538-2C39-0B8C-8655AFCE0A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screen">
              <a:extLst>
                <a:ext uri="{BEBA8EAE-BF5A-486C-A8C5-ECC9F3942E4B}">
                  <a14:imgProps xmlns:a14="http://schemas.microsoft.com/office/drawing/2010/main">
                    <a14:imgLayer r:embed="rId27">
                      <a14:imgEffect>
                        <a14:backgroundRemoval t="7383" b="96421" l="2208" r="99117">
                          <a14:foregroundMark x1="27373" y1="7606" x2="71302" y2="7606"/>
                          <a14:foregroundMark x1="13687" y1="14765" x2="16556" y2="68904"/>
                          <a14:foregroundMark x1="16556" y1="68904" x2="13687" y2="81432"/>
                          <a14:foregroundMark x1="13687" y1="81432" x2="47682" y2="84787"/>
                          <a14:foregroundMark x1="47682" y1="84787" x2="84327" y2="78076"/>
                          <a14:foregroundMark x1="84327" y1="78076" x2="77925" y2="43624"/>
                          <a14:foregroundMark x1="77925" y1="43624" x2="64680" y2="29306"/>
                          <a14:foregroundMark x1="64680" y1="29306" x2="34879" y2="19239"/>
                          <a14:foregroundMark x1="34879" y1="19239" x2="22075" y2="22819"/>
                          <a14:foregroundMark x1="22075" y1="22819" x2="41060" y2="22371"/>
                          <a14:foregroundMark x1="41060" y1="22371" x2="43267" y2="22371"/>
                          <a14:foregroundMark x1="82561" y1="17673" x2="80132" y2="41163"/>
                          <a14:foregroundMark x1="25166" y1="15660" x2="50110" y2="17002"/>
                          <a14:foregroundMark x1="7064" y1="16107" x2="31567" y2="16107"/>
                          <a14:foregroundMark x1="52759" y1="16555" x2="70199" y2="18792"/>
                          <a14:foregroundMark x1="9713" y1="83893" x2="34879" y2="86801"/>
                          <a14:foregroundMark x1="34879" y1="86801" x2="68874" y2="81432"/>
                          <a14:foregroundMark x1="68874" y1="81432" x2="70419" y2="78971"/>
                          <a14:foregroundMark x1="2428" y1="76734" x2="14349" y2="90380"/>
                          <a14:foregroundMark x1="20530" y1="46085" x2="48786" y2="69575"/>
                          <a14:foregroundMark x1="24283" y1="66219" x2="58499" y2="76957"/>
                          <a14:foregroundMark x1="47461" y1="41611" x2="47461" y2="41611"/>
                          <a14:foregroundMark x1="35982" y1="75391" x2="59382" y2="76063"/>
                          <a14:foregroundMark x1="27373" y1="29978" x2="27373" y2="29978"/>
                          <a14:foregroundMark x1="52759" y1="79642" x2="52759" y2="79642"/>
                          <a14:foregroundMark x1="84106" y1="90380" x2="84106" y2="90380"/>
                          <a14:foregroundMark x1="92715" y1="66667" x2="86313" y2="89709"/>
                          <a14:foregroundMark x1="94260" y1="58389" x2="99117" y2="82550"/>
                          <a14:foregroundMark x1="84989" y1="90157" x2="79249" y2="9642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416622" y="1652337"/>
              <a:ext cx="901693" cy="889750"/>
            </a:xfrm>
            <a:prstGeom prst="rect">
              <a:avLst/>
            </a:prstGeom>
          </p:spPr>
        </p:pic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2C303B23-2F80-7135-E1E4-9A96D2C17D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142873" y="2383655"/>
            <a:ext cx="1208244" cy="811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그룹 12">
            <a:extLst>
              <a:ext uri="{FF2B5EF4-FFF2-40B4-BE49-F238E27FC236}">
                <a16:creationId xmlns:a16="http://schemas.microsoft.com/office/drawing/2014/main" id="{015D2A57-45FF-2A25-5C5C-85FD33BD4C4F}"/>
              </a:ext>
            </a:extLst>
          </p:cNvPr>
          <p:cNvGrpSpPr/>
          <p:nvPr/>
        </p:nvGrpSpPr>
        <p:grpSpPr>
          <a:xfrm>
            <a:off x="5083765" y="2664241"/>
            <a:ext cx="1697641" cy="1052161"/>
            <a:chOff x="5128596" y="1460375"/>
            <a:chExt cx="1697641" cy="1052161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BFC25B8D-B142-67E4-1995-4F24537C9C9C}"/>
                </a:ext>
              </a:extLst>
            </p:cNvPr>
            <p:cNvSpPr txBox="1"/>
            <p:nvPr/>
          </p:nvSpPr>
          <p:spPr>
            <a:xfrm>
              <a:off x="5258059" y="1460375"/>
              <a:ext cx="12859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900" b="1" dirty="0">
                  <a:highlight>
                    <a:srgbClr val="FFFF00"/>
                  </a:highlight>
                </a:rPr>
                <a:t>6606-B</a:t>
              </a:r>
            </a:p>
          </p:txBody>
        </p:sp>
        <p:pic>
          <p:nvPicPr>
            <p:cNvPr id="54" name="그림 53">
              <a:extLst>
                <a:ext uri="{FF2B5EF4-FFF2-40B4-BE49-F238E27FC236}">
                  <a16:creationId xmlns:a16="http://schemas.microsoft.com/office/drawing/2014/main" id="{C4EED16A-DFEF-E619-7F7B-F5EFCB64BBD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361617">
              <a:off x="5128596" y="1805183"/>
              <a:ext cx="1697641" cy="707353"/>
            </a:xfrm>
            <a:prstGeom prst="rect">
              <a:avLst/>
            </a:prstGeom>
          </p:spPr>
        </p:pic>
      </p:grpSp>
      <p:grpSp>
        <p:nvGrpSpPr>
          <p:cNvPr id="59" name="그룹 58">
            <a:extLst>
              <a:ext uri="{FF2B5EF4-FFF2-40B4-BE49-F238E27FC236}">
                <a16:creationId xmlns:a16="http://schemas.microsoft.com/office/drawing/2014/main" id="{27F9B2C4-13E2-08FB-A8FD-DFFB587A74DB}"/>
              </a:ext>
            </a:extLst>
          </p:cNvPr>
          <p:cNvGrpSpPr/>
          <p:nvPr/>
        </p:nvGrpSpPr>
        <p:grpSpPr>
          <a:xfrm>
            <a:off x="5254334" y="5362776"/>
            <a:ext cx="1538027" cy="1330278"/>
            <a:chOff x="5162946" y="5478739"/>
            <a:chExt cx="1538027" cy="1330278"/>
          </a:xfrm>
        </p:grpSpPr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F9D08F59-9229-4A03-6ABC-DF96CC77C206}"/>
                </a:ext>
              </a:extLst>
            </p:cNvPr>
            <p:cNvSpPr txBox="1"/>
            <p:nvPr/>
          </p:nvSpPr>
          <p:spPr>
            <a:xfrm>
              <a:off x="5406737" y="5478739"/>
              <a:ext cx="105240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900" b="1" dirty="0">
                  <a:highlight>
                    <a:srgbClr val="FFFF00"/>
                  </a:highlight>
                </a:rPr>
                <a:t>SB18M9-A</a:t>
              </a:r>
              <a:endParaRPr lang="ko-KR" altLang="en-US" sz="900" b="1" dirty="0">
                <a:highlight>
                  <a:srgbClr val="FFFF00"/>
                </a:highlight>
              </a:endParaRPr>
            </a:p>
          </p:txBody>
        </p:sp>
        <p:pic>
          <p:nvPicPr>
            <p:cNvPr id="61" name="그림 60" descr="서지 억제기이(가) 표시된 사진&#10;&#10;자동 생성된 설명">
              <a:extLst>
                <a:ext uri="{FF2B5EF4-FFF2-40B4-BE49-F238E27FC236}">
                  <a16:creationId xmlns:a16="http://schemas.microsoft.com/office/drawing/2014/main" id="{71A92DA6-55FF-82B0-2BA3-07C567F3958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392230">
              <a:off x="5162946" y="5520467"/>
              <a:ext cx="1538027" cy="12885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920355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1" name="Text Box 7"/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  <a:defRPr/>
            </a:pPr>
            <a:r>
              <a:rPr lang="ko-KR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인천공장</a:t>
            </a:r>
            <a:r>
              <a:rPr lang="ko-KR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주요제품 현황</a:t>
            </a:r>
            <a:endParaRPr lang="en-US" altLang="ko-KR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25" name="슬라이드 번호 개체 틀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8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45A1BB0-E450-437B-9C6F-3058AA31286F}" type="slidenum">
              <a:rPr kumimoji="0" lang="en-US" altLang="ko-KR" sz="12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8</a:t>
            </a:fld>
            <a:endParaRPr kumimoji="0" lang="en-US" altLang="ko-KR" sz="1200" dirty="0"/>
          </a:p>
        </p:txBody>
      </p:sp>
      <p:sp>
        <p:nvSpPr>
          <p:cNvPr id="7" name="슬라이드 번호 개체 틀 3"/>
          <p:cNvSpPr txBox="1">
            <a:spLocks/>
          </p:cNvSpPr>
          <p:nvPr/>
        </p:nvSpPr>
        <p:spPr bwMode="auto">
          <a:xfrm>
            <a:off x="8497491" y="6629400"/>
            <a:ext cx="2235729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sz="900" b="0" i="0" kern="1200">
                <a:solidFill>
                  <a:srgbClr val="333333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5pPr>
            <a:lvl6pPr marL="22860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6pPr>
            <a:lvl7pPr marL="27432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7pPr>
            <a:lvl8pPr marL="32004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8pPr>
            <a:lvl9pPr marL="36576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9pPr>
          </a:lstStyle>
          <a:p>
            <a:fld id="{3FC4F5A7-CFAD-47DE-8004-7BB502BD4F98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  <a:cs typeface="윤고딕130"/>
              </a:rPr>
              <a:pPr/>
              <a:t>8</a:t>
            </a:fld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  <a:cs typeface="윤고딕130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B6A6C75-4B16-4088-889C-60A47F91B3A8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그룹 7">
            <a:extLst>
              <a:ext uri="{FF2B5EF4-FFF2-40B4-BE49-F238E27FC236}">
                <a16:creationId xmlns:a16="http://schemas.microsoft.com/office/drawing/2014/main" id="{DBC352FF-B052-472A-8DDD-DB970CBC6654}"/>
              </a:ext>
            </a:extLst>
          </p:cNvPr>
          <p:cNvGrpSpPr/>
          <p:nvPr/>
        </p:nvGrpSpPr>
        <p:grpSpPr>
          <a:xfrm>
            <a:off x="9054" y="831492"/>
            <a:ext cx="9344189" cy="5328597"/>
            <a:chOff x="217323" y="944724"/>
            <a:chExt cx="9344189" cy="5328597"/>
          </a:xfrm>
        </p:grpSpPr>
        <p:sp>
          <p:nvSpPr>
            <p:cNvPr id="9" name="Line 8">
              <a:extLst>
                <a:ext uri="{FF2B5EF4-FFF2-40B4-BE49-F238E27FC236}">
                  <a16:creationId xmlns:a16="http://schemas.microsoft.com/office/drawing/2014/main" id="{83A88FE4-0840-4D3E-A78D-EF5108DDE32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85143" y="1259049"/>
              <a:ext cx="35464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10" name="Line 9">
              <a:extLst>
                <a:ext uri="{FF2B5EF4-FFF2-40B4-BE49-F238E27FC236}">
                  <a16:creationId xmlns:a16="http://schemas.microsoft.com/office/drawing/2014/main" id="{77E6F151-7279-4956-A536-ABE3EDB0531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85143" y="3097374"/>
              <a:ext cx="35464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11" name="Line 12">
              <a:extLst>
                <a:ext uri="{FF2B5EF4-FFF2-40B4-BE49-F238E27FC236}">
                  <a16:creationId xmlns:a16="http://schemas.microsoft.com/office/drawing/2014/main" id="{7FDB4AE8-48C4-4F36-A728-62FEB474D38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1051086"/>
              <a:ext cx="35972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12" name="Line 13">
              <a:extLst>
                <a:ext uri="{FF2B5EF4-FFF2-40B4-BE49-F238E27FC236}">
                  <a16:creationId xmlns:a16="http://schemas.microsoft.com/office/drawing/2014/main" id="{2EB77E8B-5CBD-488C-A966-1EC128FFA19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3465674"/>
              <a:ext cx="35972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13" name="Line 14">
              <a:extLst>
                <a:ext uri="{FF2B5EF4-FFF2-40B4-BE49-F238E27FC236}">
                  <a16:creationId xmlns:a16="http://schemas.microsoft.com/office/drawing/2014/main" id="{AD77D895-6CC3-4B12-9BC7-B77AC9869D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1051086"/>
              <a:ext cx="0" cy="24145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14" name="Line 17">
              <a:extLst>
                <a:ext uri="{FF2B5EF4-FFF2-40B4-BE49-F238E27FC236}">
                  <a16:creationId xmlns:a16="http://schemas.microsoft.com/office/drawing/2014/main" id="{A8969CFF-B011-4BDE-A007-ACC6D0F7F87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78793" y="5777074"/>
              <a:ext cx="35464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15" name="Line 19">
              <a:extLst>
                <a:ext uri="{FF2B5EF4-FFF2-40B4-BE49-F238E27FC236}">
                  <a16:creationId xmlns:a16="http://schemas.microsoft.com/office/drawing/2014/main" id="{689EE3A5-3AA5-4122-ADEF-80D70C80761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25268" y="3938749"/>
              <a:ext cx="0" cy="183832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16" name="Line 20">
              <a:extLst>
                <a:ext uri="{FF2B5EF4-FFF2-40B4-BE49-F238E27FC236}">
                  <a16:creationId xmlns:a16="http://schemas.microsoft.com/office/drawing/2014/main" id="{D4C94DCB-BC83-4903-991B-526FE9D12DD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3753011"/>
              <a:ext cx="35972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17" name="Line 21">
              <a:extLst>
                <a:ext uri="{FF2B5EF4-FFF2-40B4-BE49-F238E27FC236}">
                  <a16:creationId xmlns:a16="http://schemas.microsoft.com/office/drawing/2014/main" id="{281509AF-B96A-4F61-83D8-0D7F4989538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6167599"/>
              <a:ext cx="35972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18" name="Line 22">
              <a:extLst>
                <a:ext uri="{FF2B5EF4-FFF2-40B4-BE49-F238E27FC236}">
                  <a16:creationId xmlns:a16="http://schemas.microsoft.com/office/drawing/2014/main" id="{0272A2F1-1C7B-4836-BA4E-4CB67F95502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3753011"/>
              <a:ext cx="0" cy="24145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19" name="Line 23">
              <a:extLst>
                <a:ext uri="{FF2B5EF4-FFF2-40B4-BE49-F238E27FC236}">
                  <a16:creationId xmlns:a16="http://schemas.microsoft.com/office/drawing/2014/main" id="{4701AE89-493B-40F4-A663-ED3C4A0EE2A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722431" y="3753011"/>
              <a:ext cx="0" cy="24145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20" name="Line 42">
              <a:extLst>
                <a:ext uri="{FF2B5EF4-FFF2-40B4-BE49-F238E27FC236}">
                  <a16:creationId xmlns:a16="http://schemas.microsoft.com/office/drawing/2014/main" id="{3325E6E9-7A3A-4E75-851E-AE8E3CC9906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1193961"/>
              <a:ext cx="35972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21" name="Line 43">
              <a:extLst>
                <a:ext uri="{FF2B5EF4-FFF2-40B4-BE49-F238E27FC236}">
                  <a16:creationId xmlns:a16="http://schemas.microsoft.com/office/drawing/2014/main" id="{15CCAB7C-AFD1-4399-B32E-3C169365E1E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3608549"/>
              <a:ext cx="35972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22" name="Line 44">
              <a:extLst>
                <a:ext uri="{FF2B5EF4-FFF2-40B4-BE49-F238E27FC236}">
                  <a16:creationId xmlns:a16="http://schemas.microsoft.com/office/drawing/2014/main" id="{FC8C8F49-F5A8-45A9-A430-13425529EB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1193961"/>
              <a:ext cx="0" cy="24145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23" name="Line 50">
              <a:extLst>
                <a:ext uri="{FF2B5EF4-FFF2-40B4-BE49-F238E27FC236}">
                  <a16:creationId xmlns:a16="http://schemas.microsoft.com/office/drawing/2014/main" id="{3D6829DB-87C6-4EA8-8811-A67D774A3AC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3753011"/>
              <a:ext cx="35972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24" name="Line 51">
              <a:extLst>
                <a:ext uri="{FF2B5EF4-FFF2-40B4-BE49-F238E27FC236}">
                  <a16:creationId xmlns:a16="http://schemas.microsoft.com/office/drawing/2014/main" id="{D9B469B4-022A-4954-8248-B33C051967A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6167599"/>
              <a:ext cx="35972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25" name="Line 52">
              <a:extLst>
                <a:ext uri="{FF2B5EF4-FFF2-40B4-BE49-F238E27FC236}">
                  <a16:creationId xmlns:a16="http://schemas.microsoft.com/office/drawing/2014/main" id="{D739B099-DA50-4237-8D15-6B3384716E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3753011"/>
              <a:ext cx="0" cy="24145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26" name="Line 53">
              <a:extLst>
                <a:ext uri="{FF2B5EF4-FFF2-40B4-BE49-F238E27FC236}">
                  <a16:creationId xmlns:a16="http://schemas.microsoft.com/office/drawing/2014/main" id="{0E3A4565-B0A3-4728-96CD-9CBB6C77445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722431" y="3753011"/>
              <a:ext cx="0" cy="24145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27" name="Line 58">
              <a:extLst>
                <a:ext uri="{FF2B5EF4-FFF2-40B4-BE49-F238E27FC236}">
                  <a16:creationId xmlns:a16="http://schemas.microsoft.com/office/drawing/2014/main" id="{65CCE3B3-D433-453B-A707-BDF6E6B2107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96593" y="3786349"/>
              <a:ext cx="338455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28" name="Line 59">
              <a:extLst>
                <a:ext uri="{FF2B5EF4-FFF2-40B4-BE49-F238E27FC236}">
                  <a16:creationId xmlns:a16="http://schemas.microsoft.com/office/drawing/2014/main" id="{12844301-D471-442F-8192-E85921E046B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96593" y="6200936"/>
              <a:ext cx="338455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29" name="Line 60">
              <a:extLst>
                <a:ext uri="{FF2B5EF4-FFF2-40B4-BE49-F238E27FC236}">
                  <a16:creationId xmlns:a16="http://schemas.microsoft.com/office/drawing/2014/main" id="{5EC9397D-2091-4A8F-A86D-1D41D224838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96593" y="3786349"/>
              <a:ext cx="0" cy="2414587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30" name="Line 61">
              <a:extLst>
                <a:ext uri="{FF2B5EF4-FFF2-40B4-BE49-F238E27FC236}">
                  <a16:creationId xmlns:a16="http://schemas.microsoft.com/office/drawing/2014/main" id="{BDC9961E-ACF3-4F04-9853-555C1960FBB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581143" y="3786349"/>
              <a:ext cx="0" cy="2414587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pic>
          <p:nvPicPr>
            <p:cNvPr id="31" name="Picture 72" descr="box01_top">
              <a:extLst>
                <a:ext uri="{FF2B5EF4-FFF2-40B4-BE49-F238E27FC236}">
                  <a16:creationId xmlns:a16="http://schemas.microsoft.com/office/drawing/2014/main" id="{CF0CA01C-8989-40AD-A193-2A499BB7E5B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650" y="944724"/>
              <a:ext cx="4064818" cy="197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74" descr="box01_end">
              <a:extLst>
                <a:ext uri="{FF2B5EF4-FFF2-40B4-BE49-F238E27FC236}">
                  <a16:creationId xmlns:a16="http://schemas.microsoft.com/office/drawing/2014/main" id="{30EAB210-92BE-4B87-87B4-BA062AB131F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650" y="3300773"/>
              <a:ext cx="4064818" cy="188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" name="Line 93">
              <a:extLst>
                <a:ext uri="{FF2B5EF4-FFF2-40B4-BE49-F238E27FC236}">
                  <a16:creationId xmlns:a16="http://schemas.microsoft.com/office/drawing/2014/main" id="{4020B760-99BE-44CD-A397-8C7CE5693D7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96593" y="1089186"/>
              <a:ext cx="338455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34" name="Line 94">
              <a:extLst>
                <a:ext uri="{FF2B5EF4-FFF2-40B4-BE49-F238E27FC236}">
                  <a16:creationId xmlns:a16="http://schemas.microsoft.com/office/drawing/2014/main" id="{DB5EFEB5-843E-480F-8126-6E4C14CDC7F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96593" y="3503774"/>
              <a:ext cx="338455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35" name="Line 95">
              <a:extLst>
                <a:ext uri="{FF2B5EF4-FFF2-40B4-BE49-F238E27FC236}">
                  <a16:creationId xmlns:a16="http://schemas.microsoft.com/office/drawing/2014/main" id="{629FA039-6EBB-4791-9967-F1A6094662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96593" y="1089186"/>
              <a:ext cx="0" cy="24145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36" name="Line 96">
              <a:extLst>
                <a:ext uri="{FF2B5EF4-FFF2-40B4-BE49-F238E27FC236}">
                  <a16:creationId xmlns:a16="http://schemas.microsoft.com/office/drawing/2014/main" id="{2DD019A9-B6C0-4CB8-8CF0-F7800D0C836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581143" y="1089186"/>
              <a:ext cx="0" cy="24145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37" name="Line 32">
              <a:extLst>
                <a:ext uri="{FF2B5EF4-FFF2-40B4-BE49-F238E27FC236}">
                  <a16:creationId xmlns:a16="http://schemas.microsoft.com/office/drawing/2014/main" id="{6B555950-EF3C-4D92-9516-845388BD7BD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16881" y="1351124"/>
              <a:ext cx="35464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38" name="Line 33">
              <a:extLst>
                <a:ext uri="{FF2B5EF4-FFF2-40B4-BE49-F238E27FC236}">
                  <a16:creationId xmlns:a16="http://schemas.microsoft.com/office/drawing/2014/main" id="{EA6D6E26-3F39-4BC0-B0ED-23B032107A8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16881" y="3189449"/>
              <a:ext cx="35464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39" name="Line 35">
              <a:extLst>
                <a:ext uri="{FF2B5EF4-FFF2-40B4-BE49-F238E27FC236}">
                  <a16:creationId xmlns:a16="http://schemas.microsoft.com/office/drawing/2014/main" id="{EF3B19E4-DE59-460C-8B4E-1432EF91192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63356" y="1351124"/>
              <a:ext cx="0" cy="183832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 sz="12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0" name="Line 34">
              <a:extLst>
                <a:ext uri="{FF2B5EF4-FFF2-40B4-BE49-F238E27FC236}">
                  <a16:creationId xmlns:a16="http://schemas.microsoft.com/office/drawing/2014/main" id="{12925B4D-F776-42E2-A446-CC9FB250388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16881" y="1351124"/>
              <a:ext cx="0" cy="183832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pic>
          <p:nvPicPr>
            <p:cNvPr id="41" name="Picture 108" descr="box01_top">
              <a:extLst>
                <a:ext uri="{FF2B5EF4-FFF2-40B4-BE49-F238E27FC236}">
                  <a16:creationId xmlns:a16="http://schemas.microsoft.com/office/drawing/2014/main" id="{D5A14EF8-EB3F-4E79-AD66-D7ABBE518C2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277" y="944724"/>
              <a:ext cx="4204579" cy="203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110" descr="box01_end">
              <a:extLst>
                <a:ext uri="{FF2B5EF4-FFF2-40B4-BE49-F238E27FC236}">
                  <a16:creationId xmlns:a16="http://schemas.microsoft.com/office/drawing/2014/main" id="{99F0800F-6D28-48DE-B268-E9AC71F9B0F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277" y="3300573"/>
              <a:ext cx="4204579" cy="195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3" name="그룹 86">
              <a:extLst>
                <a:ext uri="{FF2B5EF4-FFF2-40B4-BE49-F238E27FC236}">
                  <a16:creationId xmlns:a16="http://schemas.microsoft.com/office/drawing/2014/main" id="{133F7A31-EB91-424F-B9E2-1C732B5BE7F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67066" y="3705386"/>
              <a:ext cx="4043237" cy="2544762"/>
              <a:chOff x="1633538" y="836613"/>
              <a:chExt cx="5711825" cy="2544762"/>
            </a:xfrm>
          </p:grpSpPr>
          <p:pic>
            <p:nvPicPr>
              <p:cNvPr id="92" name="Picture 25" descr="box01_top">
                <a:extLst>
                  <a:ext uri="{FF2B5EF4-FFF2-40B4-BE49-F238E27FC236}">
                    <a16:creationId xmlns:a16="http://schemas.microsoft.com/office/drawing/2014/main" id="{06C78641-8AAD-4943-937F-0F0EEFF8D63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33538" y="836613"/>
                <a:ext cx="5711825" cy="1968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3" name="Picture 27" descr="box01_end">
                <a:extLst>
                  <a:ext uri="{FF2B5EF4-FFF2-40B4-BE49-F238E27FC236}">
                    <a16:creationId xmlns:a16="http://schemas.microsoft.com/office/drawing/2014/main" id="{B9286E5C-037F-49DE-A86A-963F35D099E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33538" y="3192463"/>
                <a:ext cx="5711825" cy="1889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718672B1-7E44-4B98-8D7C-29E73E0A83C1}"/>
                </a:ext>
              </a:extLst>
            </p:cNvPr>
            <p:cNvGrpSpPr/>
            <p:nvPr/>
          </p:nvGrpSpPr>
          <p:grpSpPr>
            <a:xfrm>
              <a:off x="1244001" y="1237869"/>
              <a:ext cx="3477162" cy="1909763"/>
              <a:chOff x="1269243" y="3883186"/>
              <a:chExt cx="3743327" cy="1909763"/>
            </a:xfrm>
          </p:grpSpPr>
          <p:sp>
            <p:nvSpPr>
              <p:cNvPr id="81" name="Line 46">
                <a:extLst>
                  <a:ext uri="{FF2B5EF4-FFF2-40B4-BE49-F238E27FC236}">
                    <a16:creationId xmlns:a16="http://schemas.microsoft.com/office/drawing/2014/main" id="{B3FD12A1-FE05-4C72-B72B-FA66A3E2E54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69243" y="3883186"/>
                <a:ext cx="3546475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82" name="Line 49">
                <a:extLst>
                  <a:ext uri="{FF2B5EF4-FFF2-40B4-BE49-F238E27FC236}">
                    <a16:creationId xmlns:a16="http://schemas.microsoft.com/office/drawing/2014/main" id="{E6240BC0-FE07-4A3B-B9EE-E408DB2415C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15718" y="3883186"/>
                <a:ext cx="0" cy="1838325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83" name="Line 54">
                <a:extLst>
                  <a:ext uri="{FF2B5EF4-FFF2-40B4-BE49-F238E27FC236}">
                    <a16:creationId xmlns:a16="http://schemas.microsoft.com/office/drawing/2014/main" id="{321F1FAC-AC51-4DCF-834E-754DD294E7F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69243" y="3954624"/>
                <a:ext cx="3546475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84" name="Line 57">
                <a:extLst>
                  <a:ext uri="{FF2B5EF4-FFF2-40B4-BE49-F238E27FC236}">
                    <a16:creationId xmlns:a16="http://schemas.microsoft.com/office/drawing/2014/main" id="{245584AE-A597-4BCA-A880-9A109465DF7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15718" y="3954624"/>
                <a:ext cx="0" cy="1838325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85" name="Rectangle 21">
                <a:extLst>
                  <a:ext uri="{FF2B5EF4-FFF2-40B4-BE49-F238E27FC236}">
                    <a16:creationId xmlns:a16="http://schemas.microsoft.com/office/drawing/2014/main" id="{3BA31961-A01F-4DE9-927F-51412F679EA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04088" y="5364138"/>
                <a:ext cx="2708482" cy="2840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Application : Skid loader, Tractor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86" name="Rectangle 22">
                <a:extLst>
                  <a:ext uri="{FF2B5EF4-FFF2-40B4-BE49-F238E27FC236}">
                    <a16:creationId xmlns:a16="http://schemas.microsoft.com/office/drawing/2014/main" id="{1CF9DD35-B76E-403B-B773-16B65DDEF58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04088" y="5115854"/>
                <a:ext cx="2384540" cy="248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Weight (kg) : 70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87" name="Rectangle 23">
                <a:extLst>
                  <a:ext uri="{FF2B5EF4-FFF2-40B4-BE49-F238E27FC236}">
                    <a16:creationId xmlns:a16="http://schemas.microsoft.com/office/drawing/2014/main" id="{A58FDD46-BA70-4E98-B030-14AF4F5AF2D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04088" y="4867570"/>
                <a:ext cx="2384540" cy="248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Material : </a:t>
                </a:r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FC25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88" name="Rectangle 24">
                <a:extLst>
                  <a:ext uri="{FF2B5EF4-FFF2-40B4-BE49-F238E27FC236}">
                    <a16:creationId xmlns:a16="http://schemas.microsoft.com/office/drawing/2014/main" id="{F3CABE42-102A-404A-9653-B62BC94A452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04088" y="4617500"/>
                <a:ext cx="2384540" cy="2500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Displacement(cc) : 2,400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89" name="Rectangle 25">
                <a:extLst>
                  <a:ext uri="{FF2B5EF4-FFF2-40B4-BE49-F238E27FC236}">
                    <a16:creationId xmlns:a16="http://schemas.microsoft.com/office/drawing/2014/main" id="{0D88BB59-87EF-45F1-9B7E-EA3826C93F6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04088" y="4369216"/>
                <a:ext cx="2384540" cy="248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Cylinder : </a:t>
                </a:r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4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90" name="Rectangle 26">
                <a:extLst>
                  <a:ext uri="{FF2B5EF4-FFF2-40B4-BE49-F238E27FC236}">
                    <a16:creationId xmlns:a16="http://schemas.microsoft.com/office/drawing/2014/main" id="{B0A3876C-039A-46AC-A691-E5975C05349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04088" y="4120932"/>
                <a:ext cx="2384540" cy="248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Type : </a:t>
                </a:r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Diesel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91" name="Rectangle 27">
                <a:extLst>
                  <a:ext uri="{FF2B5EF4-FFF2-40B4-BE49-F238E27FC236}">
                    <a16:creationId xmlns:a16="http://schemas.microsoft.com/office/drawing/2014/main" id="{A2040A86-2CC7-4D39-B83D-650C1211AB2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04088" y="3885151"/>
                <a:ext cx="2384540" cy="2357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b="1" dirty="0">
                    <a:solidFill>
                      <a:srgbClr val="FF6400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G2 D24 Cylinder Block</a:t>
                </a:r>
                <a:endParaRPr lang="en-US" altLang="ko-KR" sz="2400" b="1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pic>
          <p:nvPicPr>
            <p:cNvPr id="45" name="Picture 28" descr="box01_top">
              <a:extLst>
                <a:ext uri="{FF2B5EF4-FFF2-40B4-BE49-F238E27FC236}">
                  <a16:creationId xmlns:a16="http://schemas.microsoft.com/office/drawing/2014/main" id="{FB483A03-505C-45D0-B57D-A57C34C6527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277" y="3690454"/>
              <a:ext cx="4205398" cy="200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Picture 30" descr="box01_end">
              <a:extLst>
                <a:ext uri="{FF2B5EF4-FFF2-40B4-BE49-F238E27FC236}">
                  <a16:creationId xmlns:a16="http://schemas.microsoft.com/office/drawing/2014/main" id="{F513CE59-F2F1-441A-95F3-073FA2F64EC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277" y="6082196"/>
              <a:ext cx="4205398" cy="191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7" name="그룹 46">
              <a:extLst>
                <a:ext uri="{FF2B5EF4-FFF2-40B4-BE49-F238E27FC236}">
                  <a16:creationId xmlns:a16="http://schemas.microsoft.com/office/drawing/2014/main" id="{0BAD7551-DD2F-4799-802A-EE365AB4F69F}"/>
                </a:ext>
              </a:extLst>
            </p:cNvPr>
            <p:cNvGrpSpPr/>
            <p:nvPr/>
          </p:nvGrpSpPr>
          <p:grpSpPr>
            <a:xfrm>
              <a:off x="5097016" y="4005064"/>
              <a:ext cx="4286250" cy="1899987"/>
              <a:chOff x="596143" y="1205074"/>
              <a:chExt cx="4286250" cy="1899987"/>
            </a:xfrm>
          </p:grpSpPr>
          <p:sp>
            <p:nvSpPr>
              <p:cNvPr id="66" name="Line 83">
                <a:extLst>
                  <a:ext uri="{FF2B5EF4-FFF2-40B4-BE49-F238E27FC236}">
                    <a16:creationId xmlns:a16="http://schemas.microsoft.com/office/drawing/2014/main" id="{78809A09-C5AD-43B2-BFE7-32C2F83DFEC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35918" y="1205074"/>
                <a:ext cx="3546475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 sz="12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67" name="Line 84">
                <a:extLst>
                  <a:ext uri="{FF2B5EF4-FFF2-40B4-BE49-F238E27FC236}">
                    <a16:creationId xmlns:a16="http://schemas.microsoft.com/office/drawing/2014/main" id="{1D32F08A-C280-40C4-A4AF-206BD7BD274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35918" y="3043399"/>
                <a:ext cx="3546475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 sz="12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68" name="Line 86">
                <a:extLst>
                  <a:ext uri="{FF2B5EF4-FFF2-40B4-BE49-F238E27FC236}">
                    <a16:creationId xmlns:a16="http://schemas.microsoft.com/office/drawing/2014/main" id="{B45BF24C-17D6-44CF-B20F-FADEC2D6E4A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82393" y="1205074"/>
                <a:ext cx="0" cy="1838325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 sz="12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69" name="Line 10">
                <a:extLst>
                  <a:ext uri="{FF2B5EF4-FFF2-40B4-BE49-F238E27FC236}">
                    <a16:creationId xmlns:a16="http://schemas.microsoft.com/office/drawing/2014/main" id="{82409CB4-BE53-4C2D-B74D-14F0997FF57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485143" y="1259049"/>
                <a:ext cx="0" cy="1838325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 sz="12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0" name="Line 85">
                <a:extLst>
                  <a:ext uri="{FF2B5EF4-FFF2-40B4-BE49-F238E27FC236}">
                    <a16:creationId xmlns:a16="http://schemas.microsoft.com/office/drawing/2014/main" id="{D6146A9D-50F9-4BEB-9FB7-EC471CAF6C5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35918" y="1205074"/>
                <a:ext cx="0" cy="1838325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 sz="12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1" name="Rectangle 99">
                <a:extLst>
                  <a:ext uri="{FF2B5EF4-FFF2-40B4-BE49-F238E27FC236}">
                    <a16:creationId xmlns:a16="http://schemas.microsoft.com/office/drawing/2014/main" id="{F96E5ED1-2BDC-4A2C-BF2E-4C59BC945EA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596143" y="1322549"/>
                <a:ext cx="2271942" cy="16557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algn="ctr" eaLnBrk="1" hangingPunct="1"/>
                <a:r>
                  <a:rPr lang="en-US" altLang="ko-KR" sz="1200" dirty="0">
                    <a:latin typeface="맑은 고딕" pitchFamily="50" charset="-127"/>
                    <a:ea typeface="맑은 고딕" pitchFamily="50" charset="-127"/>
                  </a:rPr>
                  <a:t>                                        </a:t>
                </a:r>
              </a:p>
            </p:txBody>
          </p:sp>
          <p:sp>
            <p:nvSpPr>
              <p:cNvPr id="72" name="Rectangle 101">
                <a:extLst>
                  <a:ext uri="{FF2B5EF4-FFF2-40B4-BE49-F238E27FC236}">
                    <a16:creationId xmlns:a16="http://schemas.microsoft.com/office/drawing/2014/main" id="{8743038A-761C-4DB4-BD28-02997DD2B41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58564" y="2667161"/>
                <a:ext cx="2304705" cy="3762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Application : Excavator</a:t>
                </a:r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, </a:t>
                </a:r>
              </a:p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                 Truck </a:t>
                </a:r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(D.I)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3" name="Rectangle 102">
                <a:extLst>
                  <a:ext uri="{FF2B5EF4-FFF2-40B4-BE49-F238E27FC236}">
                    <a16:creationId xmlns:a16="http://schemas.microsoft.com/office/drawing/2014/main" id="{F7B0E6E9-34DD-4033-A7C7-C4905A04381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58564" y="2421099"/>
                <a:ext cx="2304705" cy="2460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Weight(kg) : </a:t>
                </a:r>
                <a:r>
                  <a:rPr lang="en-US" altLang="ko-KR" sz="120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260</a:t>
                </a:r>
                <a:endParaRPr lang="en-US" altLang="ko-KR" sz="12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4" name="Rectangle 103">
                <a:extLst>
                  <a:ext uri="{FF2B5EF4-FFF2-40B4-BE49-F238E27FC236}">
                    <a16:creationId xmlns:a16="http://schemas.microsoft.com/office/drawing/2014/main" id="{5FC626CE-D6FF-4AEE-BC51-322D1B3B61B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58564" y="2175036"/>
                <a:ext cx="2304705" cy="2460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Material : </a:t>
                </a:r>
                <a:r>
                  <a:rPr lang="en-US" altLang="ko-KR" sz="120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FC25</a:t>
                </a:r>
                <a:endParaRPr lang="en-US" altLang="ko-KR" sz="12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5" name="Rectangle 104">
                <a:extLst>
                  <a:ext uri="{FF2B5EF4-FFF2-40B4-BE49-F238E27FC236}">
                    <a16:creationId xmlns:a16="http://schemas.microsoft.com/office/drawing/2014/main" id="{AB8CA003-C40B-4050-BE34-C7D67754B37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58564" y="1928974"/>
                <a:ext cx="2304705" cy="2460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Displacement(cc) : </a:t>
                </a:r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7,600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6" name="Rectangle 105">
                <a:extLst>
                  <a:ext uri="{FF2B5EF4-FFF2-40B4-BE49-F238E27FC236}">
                    <a16:creationId xmlns:a16="http://schemas.microsoft.com/office/drawing/2014/main" id="{44A06407-2786-4CA2-B62F-7B2F3FC5F3B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58564" y="1684499"/>
                <a:ext cx="2304705" cy="2444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Cylinder : </a:t>
                </a:r>
                <a:r>
                  <a:rPr lang="en-US" altLang="ko-KR" sz="120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6</a:t>
                </a:r>
                <a:endParaRPr lang="en-US" altLang="ko-KR" sz="12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7" name="Rectangle 106">
                <a:extLst>
                  <a:ext uri="{FF2B5EF4-FFF2-40B4-BE49-F238E27FC236}">
                    <a16:creationId xmlns:a16="http://schemas.microsoft.com/office/drawing/2014/main" id="{83C53582-BDD3-4E8A-B674-C3CCE8EC6F4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58564" y="1438436"/>
                <a:ext cx="2304705" cy="2460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Type : </a:t>
                </a:r>
                <a:r>
                  <a:rPr lang="en-US" altLang="ko-KR" sz="120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Diesel</a:t>
                </a:r>
                <a:endParaRPr lang="en-US" altLang="ko-KR" sz="12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8" name="Rectangle 107">
                <a:extLst>
                  <a:ext uri="{FF2B5EF4-FFF2-40B4-BE49-F238E27FC236}">
                    <a16:creationId xmlns:a16="http://schemas.microsoft.com/office/drawing/2014/main" id="{32AA1BBC-11F6-4A7B-8088-8F3CC1D379A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58564" y="1205074"/>
                <a:ext cx="2304705" cy="2333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b="1" dirty="0">
                    <a:solidFill>
                      <a:srgbClr val="FF6400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DL08 </a:t>
                </a:r>
                <a:r>
                  <a:rPr lang="en-US" altLang="ko-KR" sz="1200" b="1" dirty="0">
                    <a:solidFill>
                      <a:srgbClr val="FF6400"/>
                    </a:solidFill>
                    <a:latin typeface="맑은 고딕" pitchFamily="50" charset="-127"/>
                    <a:ea typeface="맑은 고딕" pitchFamily="50" charset="-127"/>
                  </a:rPr>
                  <a:t>Cylinder Block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pic>
            <p:nvPicPr>
              <p:cNvPr id="79" name="Picture 109" descr="32_1">
                <a:extLst>
                  <a:ext uri="{FF2B5EF4-FFF2-40B4-BE49-F238E27FC236}">
                    <a16:creationId xmlns:a16="http://schemas.microsoft.com/office/drawing/2014/main" id="{15DDEE2D-DF39-4D3D-BBE7-0E41F066520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screen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250" b="98500" l="0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2493" y="1349090"/>
                <a:ext cx="1469834" cy="17559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48" name="그룹 47">
              <a:extLst>
                <a:ext uri="{FF2B5EF4-FFF2-40B4-BE49-F238E27FC236}">
                  <a16:creationId xmlns:a16="http://schemas.microsoft.com/office/drawing/2014/main" id="{530DBC1E-748C-407C-A360-480B4808990F}"/>
                </a:ext>
              </a:extLst>
            </p:cNvPr>
            <p:cNvGrpSpPr/>
            <p:nvPr/>
          </p:nvGrpSpPr>
          <p:grpSpPr>
            <a:xfrm>
              <a:off x="723355" y="4015501"/>
              <a:ext cx="4178684" cy="1926767"/>
              <a:chOff x="5031618" y="1170607"/>
              <a:chExt cx="4178684" cy="1926767"/>
            </a:xfrm>
          </p:grpSpPr>
          <p:sp>
            <p:nvSpPr>
              <p:cNvPr id="57" name="Line 11">
                <a:extLst>
                  <a:ext uri="{FF2B5EF4-FFF2-40B4-BE49-F238E27FC236}">
                    <a16:creationId xmlns:a16="http://schemas.microsoft.com/office/drawing/2014/main" id="{185E5717-C3FF-44D2-AFF0-089F362D2F7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031618" y="1259049"/>
                <a:ext cx="0" cy="1838325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 sz="12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58" name="Rectangle 65">
                <a:extLst>
                  <a:ext uri="{FF2B5EF4-FFF2-40B4-BE49-F238E27FC236}">
                    <a16:creationId xmlns:a16="http://schemas.microsoft.com/office/drawing/2014/main" id="{C34EE0E2-DAE3-4F0B-897C-8CF4D13360D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864512" y="2551878"/>
                <a:ext cx="2345790" cy="410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Application : Truck</a:t>
                </a:r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, Bus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59" name="Rectangle 66">
                <a:extLst>
                  <a:ext uri="{FF2B5EF4-FFF2-40B4-BE49-F238E27FC236}">
                    <a16:creationId xmlns:a16="http://schemas.microsoft.com/office/drawing/2014/main" id="{5AA759FA-DFA4-4091-9F3A-81ED7EFD994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864513" y="2387232"/>
                <a:ext cx="2168717" cy="2458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Weight (kg) : </a:t>
                </a:r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232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60" name="Rectangle 67">
                <a:extLst>
                  <a:ext uri="{FF2B5EF4-FFF2-40B4-BE49-F238E27FC236}">
                    <a16:creationId xmlns:a16="http://schemas.microsoft.com/office/drawing/2014/main" id="{95BA0E60-7687-4231-8632-5BA95E415D6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864513" y="2141334"/>
                <a:ext cx="2168717" cy="2458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Material : </a:t>
                </a:r>
                <a:r>
                  <a:rPr lang="en-US" altLang="ko-KR" sz="120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FC25</a:t>
                </a:r>
                <a:endParaRPr lang="en-US" altLang="ko-KR" sz="12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61" name="Rectangle 68">
                <a:extLst>
                  <a:ext uri="{FF2B5EF4-FFF2-40B4-BE49-F238E27FC236}">
                    <a16:creationId xmlns:a16="http://schemas.microsoft.com/office/drawing/2014/main" id="{02097BFB-EE6E-422A-A903-9B7C29277AB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864513" y="1895436"/>
                <a:ext cx="2168717" cy="2458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Displacement(cc) : 11,000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62" name="Rectangle 69">
                <a:extLst>
                  <a:ext uri="{FF2B5EF4-FFF2-40B4-BE49-F238E27FC236}">
                    <a16:creationId xmlns:a16="http://schemas.microsoft.com/office/drawing/2014/main" id="{CBE78E1D-6979-41FC-9263-5AE2144F575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864513" y="1649537"/>
                <a:ext cx="2168717" cy="2458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Cylinder : </a:t>
                </a:r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V6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63" name="Rectangle 70">
                <a:extLst>
                  <a:ext uri="{FF2B5EF4-FFF2-40B4-BE49-F238E27FC236}">
                    <a16:creationId xmlns:a16="http://schemas.microsoft.com/office/drawing/2014/main" id="{F374476D-B792-41FB-81C1-FDC1B5673F0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864513" y="1403639"/>
                <a:ext cx="2168717" cy="2458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Type : Diesel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64" name="Rectangle 71">
                <a:extLst>
                  <a:ext uri="{FF2B5EF4-FFF2-40B4-BE49-F238E27FC236}">
                    <a16:creationId xmlns:a16="http://schemas.microsoft.com/office/drawing/2014/main" id="{B4862F47-6DD3-4DD3-AE59-B2CA8AF89DC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864513" y="1170607"/>
                <a:ext cx="2168717" cy="233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b="1" dirty="0">
                    <a:solidFill>
                      <a:srgbClr val="FF6400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DV11 Cylinder Block</a:t>
                </a:r>
                <a:endParaRPr lang="en-US" altLang="ko-KR" sz="1200" b="1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sp>
          <p:nvSpPr>
            <p:cNvPr id="49" name="Rectangle 21">
              <a:extLst>
                <a:ext uri="{FF2B5EF4-FFF2-40B4-BE49-F238E27FC236}">
                  <a16:creationId xmlns:a16="http://schemas.microsoft.com/office/drawing/2014/main" id="{13875005-35D1-442C-94D6-3ACE5DAA8D0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853030" y="2747747"/>
              <a:ext cx="2708482" cy="2840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200" dirty="0">
                  <a:solidFill>
                    <a:srgbClr val="4B4B4B"/>
                  </a:solidFill>
                  <a:latin typeface="맑은 고딕" pitchFamily="50" charset="-127"/>
                  <a:ea typeface="맑은 고딕" pitchFamily="50" charset="-127"/>
                </a:rPr>
                <a:t>Application :  Excavator, Forklift</a:t>
              </a:r>
              <a:endParaRPr lang="en-US" altLang="ko-KR" sz="12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0" name="Rectangle 22">
              <a:extLst>
                <a:ext uri="{FF2B5EF4-FFF2-40B4-BE49-F238E27FC236}">
                  <a16:creationId xmlns:a16="http://schemas.microsoft.com/office/drawing/2014/main" id="{37CF01D1-EC0D-4F02-8E5B-4A87F02CBB4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853030" y="2499463"/>
              <a:ext cx="2384540" cy="248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200" dirty="0">
                  <a:solidFill>
                    <a:srgbClr val="4B4B4B"/>
                  </a:solidFill>
                  <a:latin typeface="맑은 고딕" pitchFamily="50" charset="-127"/>
                  <a:ea typeface="맑은 고딕" pitchFamily="50" charset="-127"/>
                </a:rPr>
                <a:t>Weight (kg) : 165 </a:t>
              </a:r>
              <a:endParaRPr lang="en-US" altLang="ko-KR" sz="12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1" name="Rectangle 23">
              <a:extLst>
                <a:ext uri="{FF2B5EF4-FFF2-40B4-BE49-F238E27FC236}">
                  <a16:creationId xmlns:a16="http://schemas.microsoft.com/office/drawing/2014/main" id="{4A7F0002-4A7E-4B2D-9E03-BBDC8E22BD7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853030" y="2251179"/>
              <a:ext cx="2384540" cy="248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200" dirty="0">
                  <a:solidFill>
                    <a:srgbClr val="4B4B4B"/>
                  </a:solidFill>
                  <a:latin typeface="맑은 고딕" pitchFamily="50" charset="-127"/>
                  <a:ea typeface="맑은 고딕" pitchFamily="50" charset="-127"/>
                </a:rPr>
                <a:t>Material : </a:t>
              </a:r>
              <a:r>
                <a:rPr lang="en-US" altLang="ko-KR" sz="1200" dirty="0">
                  <a:solidFill>
                    <a:srgbClr val="4B4B4B"/>
                  </a:solidFill>
                  <a:latin typeface="맑은 고딕" pitchFamily="50" charset="-127"/>
                  <a:ea typeface="맑은 고딕" pitchFamily="50" charset="-127"/>
                  <a:cs typeface="Guilm"/>
                </a:rPr>
                <a:t>FC25</a:t>
              </a:r>
              <a:endParaRPr lang="en-US" altLang="ko-KR" sz="12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2" name="Rectangle 24">
              <a:extLst>
                <a:ext uri="{FF2B5EF4-FFF2-40B4-BE49-F238E27FC236}">
                  <a16:creationId xmlns:a16="http://schemas.microsoft.com/office/drawing/2014/main" id="{B5BF8B17-39F7-4CC8-87B3-8F71F9080B8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853030" y="2001109"/>
              <a:ext cx="2384540" cy="250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200" dirty="0">
                  <a:solidFill>
                    <a:srgbClr val="4B4B4B"/>
                  </a:solidFill>
                  <a:latin typeface="맑은 고딕" pitchFamily="50" charset="-127"/>
                  <a:ea typeface="맑은 고딕" pitchFamily="50" charset="-127"/>
                </a:rPr>
                <a:t>Displacement(cc) : 6,000</a:t>
              </a:r>
              <a:endParaRPr lang="en-US" altLang="ko-KR" sz="12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3" name="Rectangle 25">
              <a:extLst>
                <a:ext uri="{FF2B5EF4-FFF2-40B4-BE49-F238E27FC236}">
                  <a16:creationId xmlns:a16="http://schemas.microsoft.com/office/drawing/2014/main" id="{AA2DF204-3C9C-4AF2-90BC-EA3E7124EE8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853030" y="1752825"/>
              <a:ext cx="2384540" cy="248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200" dirty="0">
                  <a:solidFill>
                    <a:srgbClr val="4B4B4B"/>
                  </a:solidFill>
                  <a:latin typeface="맑은 고딕" pitchFamily="50" charset="-127"/>
                  <a:ea typeface="맑은 고딕" pitchFamily="50" charset="-127"/>
                </a:rPr>
                <a:t>Cylinder : 6</a:t>
              </a:r>
              <a:endParaRPr lang="en-US" altLang="ko-KR" sz="12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4" name="Rectangle 26">
              <a:extLst>
                <a:ext uri="{FF2B5EF4-FFF2-40B4-BE49-F238E27FC236}">
                  <a16:creationId xmlns:a16="http://schemas.microsoft.com/office/drawing/2014/main" id="{4B5BBE58-4F19-4D7B-A9B8-F0D32F3015C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853030" y="1504541"/>
              <a:ext cx="2384540" cy="248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200" dirty="0">
                  <a:solidFill>
                    <a:srgbClr val="4B4B4B"/>
                  </a:solidFill>
                  <a:latin typeface="맑은 고딕" pitchFamily="50" charset="-127"/>
                  <a:ea typeface="맑은 고딕" pitchFamily="50" charset="-127"/>
                </a:rPr>
                <a:t>Type : </a:t>
              </a:r>
              <a:r>
                <a:rPr lang="en-US" altLang="ko-KR" sz="1200" dirty="0">
                  <a:solidFill>
                    <a:srgbClr val="4B4B4B"/>
                  </a:solidFill>
                  <a:latin typeface="맑은 고딕" pitchFamily="50" charset="-127"/>
                  <a:ea typeface="맑은 고딕" pitchFamily="50" charset="-127"/>
                  <a:cs typeface="Guilm"/>
                </a:rPr>
                <a:t>Diesel</a:t>
              </a:r>
              <a:endParaRPr lang="en-US" altLang="ko-KR" sz="12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5" name="Rectangle 27">
              <a:extLst>
                <a:ext uri="{FF2B5EF4-FFF2-40B4-BE49-F238E27FC236}">
                  <a16:creationId xmlns:a16="http://schemas.microsoft.com/office/drawing/2014/main" id="{8D8C46DF-875F-4AAE-9F54-32A5872418E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853030" y="1268760"/>
              <a:ext cx="2384540" cy="2357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200" b="1" dirty="0">
                  <a:solidFill>
                    <a:srgbClr val="FF6400"/>
                  </a:solidFill>
                  <a:latin typeface="맑은 고딕" pitchFamily="50" charset="-127"/>
                  <a:ea typeface="맑은 고딕" pitchFamily="50" charset="-127"/>
                  <a:cs typeface="Guilm"/>
                </a:rPr>
                <a:t>DL06 Cylinder Block</a:t>
              </a:r>
              <a:endParaRPr lang="en-US" altLang="ko-KR" sz="2400" b="1" dirty="0">
                <a:latin typeface="맑은 고딕" pitchFamily="50" charset="-127"/>
                <a:ea typeface="맑은 고딕" pitchFamily="50" charset="-127"/>
              </a:endParaRPr>
            </a:p>
          </p:txBody>
        </p:sp>
        <p:pic>
          <p:nvPicPr>
            <p:cNvPr id="56" name="그림 55">
              <a:extLst>
                <a:ext uri="{FF2B5EF4-FFF2-40B4-BE49-F238E27FC236}">
                  <a16:creationId xmlns:a16="http://schemas.microsoft.com/office/drawing/2014/main" id="{CCF55714-1B52-4EA2-9579-694FAD024DD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7323" y="1438727"/>
              <a:ext cx="2415609" cy="1610406"/>
            </a:xfrm>
            <a:prstGeom prst="rect">
              <a:avLst/>
            </a:prstGeom>
          </p:spPr>
        </p:pic>
      </p:grpSp>
      <p:sp>
        <p:nvSpPr>
          <p:cNvPr id="95" name="Rectangle 21">
            <a:extLst>
              <a:ext uri="{FF2B5EF4-FFF2-40B4-BE49-F238E27FC236}">
                <a16:creationId xmlns:a16="http://schemas.microsoft.com/office/drawing/2014/main" id="{CB5AAC67-EC81-46A3-B811-7C171B10A15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221078" y="2891878"/>
            <a:ext cx="2515898" cy="284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en-US" altLang="ko-KR" sz="1200" dirty="0">
                <a:solidFill>
                  <a:srgbClr val="4B4B4B"/>
                </a:solidFill>
                <a:latin typeface="맑은 고딕" pitchFamily="50" charset="-127"/>
                <a:ea typeface="맑은 고딕" pitchFamily="50" charset="-127"/>
              </a:rPr>
              <a:t>Customer : HD</a:t>
            </a:r>
            <a:r>
              <a:rPr lang="ko-KR" altLang="en-US" sz="1200" dirty="0">
                <a:solidFill>
                  <a:srgbClr val="4B4B4B"/>
                </a:solidFill>
                <a:latin typeface="맑은 고딕" pitchFamily="50" charset="-127"/>
                <a:ea typeface="맑은 고딕" pitchFamily="50" charset="-127"/>
              </a:rPr>
              <a:t>현대인프라코어  </a:t>
            </a:r>
            <a:endParaRPr lang="en-US" altLang="ko-KR" sz="1200" dirty="0">
              <a:solidFill>
                <a:srgbClr val="4B4B4B"/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1" hangingPunct="1"/>
            <a:r>
              <a:rPr lang="en-US" altLang="ko-KR" sz="1200" dirty="0">
                <a:solidFill>
                  <a:srgbClr val="4B4B4B"/>
                </a:solidFill>
                <a:latin typeface="맑은 고딕" pitchFamily="50" charset="-127"/>
                <a:ea typeface="맑은 고딕" pitchFamily="50" charset="-127"/>
              </a:rPr>
              <a:t>              (Bobcat) </a:t>
            </a:r>
            <a:endParaRPr lang="en-US" altLang="ko-KR" sz="12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97" name="그림 96">
            <a:extLst>
              <a:ext uri="{FF2B5EF4-FFF2-40B4-BE49-F238E27FC236}">
                <a16:creationId xmlns:a16="http://schemas.microsoft.com/office/drawing/2014/main" id="{D59D471A-319A-455B-B643-514D30F56BA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6616" y="1360503"/>
            <a:ext cx="1706562" cy="151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" name="Rectangle 21">
            <a:extLst>
              <a:ext uri="{FF2B5EF4-FFF2-40B4-BE49-F238E27FC236}">
                <a16:creationId xmlns:a16="http://schemas.microsoft.com/office/drawing/2014/main" id="{52F4F867-E27F-49A0-AA70-BEDDA1C4435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875249" y="2936845"/>
            <a:ext cx="2515898" cy="284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en-US" altLang="ko-KR" sz="1200" dirty="0">
                <a:solidFill>
                  <a:srgbClr val="4B4B4B"/>
                </a:solidFill>
                <a:latin typeface="맑은 고딕" pitchFamily="50" charset="-127"/>
                <a:ea typeface="맑은 고딕" pitchFamily="50" charset="-127"/>
              </a:rPr>
              <a:t>Customer : HD</a:t>
            </a:r>
            <a:r>
              <a:rPr lang="ko-KR" altLang="en-US" sz="1200" dirty="0">
                <a:solidFill>
                  <a:srgbClr val="4B4B4B"/>
                </a:solidFill>
                <a:latin typeface="맑은 고딕" pitchFamily="50" charset="-127"/>
                <a:ea typeface="맑은 고딕" pitchFamily="50" charset="-127"/>
              </a:rPr>
              <a:t>현대인프라코어  </a:t>
            </a:r>
            <a:endParaRPr lang="en-US" altLang="ko-KR" sz="1200" dirty="0">
              <a:solidFill>
                <a:srgbClr val="4B4B4B"/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1" hangingPunct="1"/>
            <a:r>
              <a:rPr lang="en-US" altLang="ko-KR" sz="1200" dirty="0">
                <a:solidFill>
                  <a:srgbClr val="4B4B4B"/>
                </a:solidFill>
                <a:latin typeface="맑은 고딕" pitchFamily="50" charset="-127"/>
                <a:ea typeface="맑은 고딕" pitchFamily="50" charset="-127"/>
              </a:rPr>
              <a:t>              (Bobcat) </a:t>
            </a:r>
            <a:endParaRPr lang="en-US" altLang="ko-KR" sz="12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9" name="Rectangle 21">
            <a:extLst>
              <a:ext uri="{FF2B5EF4-FFF2-40B4-BE49-F238E27FC236}">
                <a16:creationId xmlns:a16="http://schemas.microsoft.com/office/drawing/2014/main" id="{0DFCEF7E-169B-4D62-933F-4DD561B9183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585742" y="5662085"/>
            <a:ext cx="2515898" cy="284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en-US" altLang="ko-KR" sz="1200" dirty="0">
                <a:solidFill>
                  <a:srgbClr val="4B4B4B"/>
                </a:solidFill>
                <a:latin typeface="맑은 고딕" pitchFamily="50" charset="-127"/>
                <a:ea typeface="맑은 고딕" pitchFamily="50" charset="-127"/>
              </a:rPr>
              <a:t>Customer : HD</a:t>
            </a:r>
            <a:r>
              <a:rPr lang="ko-KR" altLang="en-US" sz="1200" dirty="0">
                <a:solidFill>
                  <a:srgbClr val="4B4B4B"/>
                </a:solidFill>
                <a:latin typeface="맑은 고딕" pitchFamily="50" charset="-127"/>
                <a:ea typeface="맑은 고딕" pitchFamily="50" charset="-127"/>
              </a:rPr>
              <a:t>현대인프라코어  </a:t>
            </a:r>
            <a:endParaRPr lang="en-US" altLang="ko-KR" sz="1200" dirty="0">
              <a:solidFill>
                <a:srgbClr val="4B4B4B"/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1" hangingPunct="1"/>
            <a:r>
              <a:rPr lang="en-US" altLang="ko-KR" sz="1200" dirty="0">
                <a:solidFill>
                  <a:srgbClr val="4B4B4B"/>
                </a:solidFill>
                <a:latin typeface="맑은 고딕" pitchFamily="50" charset="-127"/>
                <a:ea typeface="맑은 고딕" pitchFamily="50" charset="-127"/>
              </a:rPr>
              <a:t>              (Bobcat) </a:t>
            </a:r>
            <a:endParaRPr lang="en-US" altLang="ko-KR" sz="12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0" name="Rectangle 21">
            <a:extLst>
              <a:ext uri="{FF2B5EF4-FFF2-40B4-BE49-F238E27FC236}">
                <a16:creationId xmlns:a16="http://schemas.microsoft.com/office/drawing/2014/main" id="{CB8D0716-3F23-4FB7-9E36-F3E3A00DB8B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868842" y="5742500"/>
            <a:ext cx="2515898" cy="284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en-US" altLang="ko-KR" sz="1200" dirty="0">
                <a:solidFill>
                  <a:srgbClr val="4B4B4B"/>
                </a:solidFill>
                <a:latin typeface="맑은 고딕" pitchFamily="50" charset="-127"/>
                <a:ea typeface="맑은 고딕" pitchFamily="50" charset="-127"/>
              </a:rPr>
              <a:t>Customer : HD</a:t>
            </a:r>
            <a:r>
              <a:rPr lang="ko-KR" altLang="en-US" sz="1200" dirty="0">
                <a:solidFill>
                  <a:srgbClr val="4B4B4B"/>
                </a:solidFill>
                <a:latin typeface="맑은 고딕" pitchFamily="50" charset="-127"/>
                <a:ea typeface="맑은 고딕" pitchFamily="50" charset="-127"/>
              </a:rPr>
              <a:t>현대인프라코어  </a:t>
            </a:r>
            <a:endParaRPr lang="en-US" altLang="ko-KR" sz="1200" dirty="0">
              <a:solidFill>
                <a:srgbClr val="4B4B4B"/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1" hangingPunct="1"/>
            <a:r>
              <a:rPr lang="en-US" altLang="ko-KR" sz="1200" dirty="0">
                <a:solidFill>
                  <a:srgbClr val="4B4B4B"/>
                </a:solidFill>
                <a:latin typeface="맑은 고딕" pitchFamily="50" charset="-127"/>
                <a:ea typeface="맑은 고딕" pitchFamily="50" charset="-127"/>
              </a:rPr>
              <a:t>              (Bobcat) </a:t>
            </a:r>
            <a:endParaRPr lang="en-US" altLang="ko-KR" sz="12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1" name="그림 100">
            <a:extLst>
              <a:ext uri="{FF2B5EF4-FFF2-40B4-BE49-F238E27FC236}">
                <a16:creationId xmlns:a16="http://schemas.microsoft.com/office/drawing/2014/main" id="{B4A6705C-5CFB-47B1-962C-84A056579DA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45" y="4068781"/>
            <a:ext cx="19923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98910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1" name="Text Box 7"/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  <a:defRPr/>
            </a:pPr>
            <a:r>
              <a:rPr lang="ko-KR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인천공장</a:t>
            </a:r>
            <a:r>
              <a:rPr lang="ko-KR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주요제품 현황</a:t>
            </a:r>
            <a:endParaRPr lang="en-US" altLang="ko-KR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25" name="슬라이드 번호 개체 틀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8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45A1BB0-E450-437B-9C6F-3058AA31286F}" type="slidenum">
              <a:rPr kumimoji="0" lang="en-US" altLang="ko-KR" sz="12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9</a:t>
            </a:fld>
            <a:endParaRPr kumimoji="0" lang="en-US" altLang="ko-KR" sz="1200" dirty="0"/>
          </a:p>
        </p:txBody>
      </p:sp>
      <p:sp>
        <p:nvSpPr>
          <p:cNvPr id="7" name="슬라이드 번호 개체 틀 3"/>
          <p:cNvSpPr txBox="1">
            <a:spLocks/>
          </p:cNvSpPr>
          <p:nvPr/>
        </p:nvSpPr>
        <p:spPr bwMode="auto">
          <a:xfrm>
            <a:off x="8497491" y="6629400"/>
            <a:ext cx="2235729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sz="900" b="0" i="0" kern="1200">
                <a:solidFill>
                  <a:srgbClr val="333333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5pPr>
            <a:lvl6pPr marL="22860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6pPr>
            <a:lvl7pPr marL="27432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7pPr>
            <a:lvl8pPr marL="32004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8pPr>
            <a:lvl9pPr marL="36576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9pPr>
          </a:lstStyle>
          <a:p>
            <a:fld id="{3FC4F5A7-CFAD-47DE-8004-7BB502BD4F98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  <a:cs typeface="윤고딕130"/>
              </a:rPr>
              <a:pPr/>
              <a:t>9</a:t>
            </a:fld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  <a:cs typeface="윤고딕130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B6A6C75-4B16-4088-889C-60A47F91B3A8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그룹 7">
            <a:extLst>
              <a:ext uri="{FF2B5EF4-FFF2-40B4-BE49-F238E27FC236}">
                <a16:creationId xmlns:a16="http://schemas.microsoft.com/office/drawing/2014/main" id="{DBC352FF-B052-472A-8DDD-DB970CBC6654}"/>
              </a:ext>
            </a:extLst>
          </p:cNvPr>
          <p:cNvGrpSpPr/>
          <p:nvPr/>
        </p:nvGrpSpPr>
        <p:grpSpPr>
          <a:xfrm>
            <a:off x="587839" y="867333"/>
            <a:ext cx="8993235" cy="5328597"/>
            <a:chOff x="568277" y="944724"/>
            <a:chExt cx="8993235" cy="5328597"/>
          </a:xfrm>
        </p:grpSpPr>
        <p:sp>
          <p:nvSpPr>
            <p:cNvPr id="9" name="Line 8">
              <a:extLst>
                <a:ext uri="{FF2B5EF4-FFF2-40B4-BE49-F238E27FC236}">
                  <a16:creationId xmlns:a16="http://schemas.microsoft.com/office/drawing/2014/main" id="{83A88FE4-0840-4D3E-A78D-EF5108DDE32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85143" y="1259049"/>
              <a:ext cx="35464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10" name="Line 9">
              <a:extLst>
                <a:ext uri="{FF2B5EF4-FFF2-40B4-BE49-F238E27FC236}">
                  <a16:creationId xmlns:a16="http://schemas.microsoft.com/office/drawing/2014/main" id="{77E6F151-7279-4956-A536-ABE3EDB0531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85143" y="3097374"/>
              <a:ext cx="35464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11" name="Line 12">
              <a:extLst>
                <a:ext uri="{FF2B5EF4-FFF2-40B4-BE49-F238E27FC236}">
                  <a16:creationId xmlns:a16="http://schemas.microsoft.com/office/drawing/2014/main" id="{7FDB4AE8-48C4-4F36-A728-62FEB474D38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1051086"/>
              <a:ext cx="35972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12" name="Line 13">
              <a:extLst>
                <a:ext uri="{FF2B5EF4-FFF2-40B4-BE49-F238E27FC236}">
                  <a16:creationId xmlns:a16="http://schemas.microsoft.com/office/drawing/2014/main" id="{2EB77E8B-5CBD-488C-A966-1EC128FFA19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3465674"/>
              <a:ext cx="35972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13" name="Line 14">
              <a:extLst>
                <a:ext uri="{FF2B5EF4-FFF2-40B4-BE49-F238E27FC236}">
                  <a16:creationId xmlns:a16="http://schemas.microsoft.com/office/drawing/2014/main" id="{AD77D895-6CC3-4B12-9BC7-B77AC9869D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1051086"/>
              <a:ext cx="0" cy="24145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14" name="Line 17">
              <a:extLst>
                <a:ext uri="{FF2B5EF4-FFF2-40B4-BE49-F238E27FC236}">
                  <a16:creationId xmlns:a16="http://schemas.microsoft.com/office/drawing/2014/main" id="{A8969CFF-B011-4BDE-A007-ACC6D0F7F87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78793" y="5777074"/>
              <a:ext cx="35464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15" name="Line 19">
              <a:extLst>
                <a:ext uri="{FF2B5EF4-FFF2-40B4-BE49-F238E27FC236}">
                  <a16:creationId xmlns:a16="http://schemas.microsoft.com/office/drawing/2014/main" id="{689EE3A5-3AA5-4122-ADEF-80D70C80761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25268" y="3938749"/>
              <a:ext cx="0" cy="183832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16" name="Line 20">
              <a:extLst>
                <a:ext uri="{FF2B5EF4-FFF2-40B4-BE49-F238E27FC236}">
                  <a16:creationId xmlns:a16="http://schemas.microsoft.com/office/drawing/2014/main" id="{D4C94DCB-BC83-4903-991B-526FE9D12DD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3753011"/>
              <a:ext cx="35972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17" name="Line 21">
              <a:extLst>
                <a:ext uri="{FF2B5EF4-FFF2-40B4-BE49-F238E27FC236}">
                  <a16:creationId xmlns:a16="http://schemas.microsoft.com/office/drawing/2014/main" id="{281509AF-B96A-4F61-83D8-0D7F4989538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6167599"/>
              <a:ext cx="35972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18" name="Line 22">
              <a:extLst>
                <a:ext uri="{FF2B5EF4-FFF2-40B4-BE49-F238E27FC236}">
                  <a16:creationId xmlns:a16="http://schemas.microsoft.com/office/drawing/2014/main" id="{0272A2F1-1C7B-4836-BA4E-4CB67F95502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3753011"/>
              <a:ext cx="0" cy="24145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19" name="Line 23">
              <a:extLst>
                <a:ext uri="{FF2B5EF4-FFF2-40B4-BE49-F238E27FC236}">
                  <a16:creationId xmlns:a16="http://schemas.microsoft.com/office/drawing/2014/main" id="{4701AE89-493B-40F4-A663-ED3C4A0EE2A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722431" y="3753011"/>
              <a:ext cx="0" cy="24145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20" name="Line 42">
              <a:extLst>
                <a:ext uri="{FF2B5EF4-FFF2-40B4-BE49-F238E27FC236}">
                  <a16:creationId xmlns:a16="http://schemas.microsoft.com/office/drawing/2014/main" id="{3325E6E9-7A3A-4E75-851E-AE8E3CC9906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1193961"/>
              <a:ext cx="35972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21" name="Line 43">
              <a:extLst>
                <a:ext uri="{FF2B5EF4-FFF2-40B4-BE49-F238E27FC236}">
                  <a16:creationId xmlns:a16="http://schemas.microsoft.com/office/drawing/2014/main" id="{15CCAB7C-AFD1-4399-B32E-3C169365E1E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3608549"/>
              <a:ext cx="35972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22" name="Line 44">
              <a:extLst>
                <a:ext uri="{FF2B5EF4-FFF2-40B4-BE49-F238E27FC236}">
                  <a16:creationId xmlns:a16="http://schemas.microsoft.com/office/drawing/2014/main" id="{FC8C8F49-F5A8-45A9-A430-13425529EB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1193961"/>
              <a:ext cx="0" cy="24145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23" name="Line 50">
              <a:extLst>
                <a:ext uri="{FF2B5EF4-FFF2-40B4-BE49-F238E27FC236}">
                  <a16:creationId xmlns:a16="http://schemas.microsoft.com/office/drawing/2014/main" id="{3D6829DB-87C6-4EA8-8811-A67D774A3AC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3753011"/>
              <a:ext cx="35972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24" name="Line 51">
              <a:extLst>
                <a:ext uri="{FF2B5EF4-FFF2-40B4-BE49-F238E27FC236}">
                  <a16:creationId xmlns:a16="http://schemas.microsoft.com/office/drawing/2014/main" id="{D9B469B4-022A-4954-8248-B33C051967A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6167599"/>
              <a:ext cx="35972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25" name="Line 52">
              <a:extLst>
                <a:ext uri="{FF2B5EF4-FFF2-40B4-BE49-F238E27FC236}">
                  <a16:creationId xmlns:a16="http://schemas.microsoft.com/office/drawing/2014/main" id="{D739B099-DA50-4237-8D15-6B3384716E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5156" y="3753011"/>
              <a:ext cx="0" cy="24145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26" name="Line 53">
              <a:extLst>
                <a:ext uri="{FF2B5EF4-FFF2-40B4-BE49-F238E27FC236}">
                  <a16:creationId xmlns:a16="http://schemas.microsoft.com/office/drawing/2014/main" id="{0E3A4565-B0A3-4728-96CD-9CBB6C77445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722431" y="3753011"/>
              <a:ext cx="0" cy="24145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27" name="Line 58">
              <a:extLst>
                <a:ext uri="{FF2B5EF4-FFF2-40B4-BE49-F238E27FC236}">
                  <a16:creationId xmlns:a16="http://schemas.microsoft.com/office/drawing/2014/main" id="{65CCE3B3-D433-453B-A707-BDF6E6B2107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96593" y="3786349"/>
              <a:ext cx="338455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28" name="Line 59">
              <a:extLst>
                <a:ext uri="{FF2B5EF4-FFF2-40B4-BE49-F238E27FC236}">
                  <a16:creationId xmlns:a16="http://schemas.microsoft.com/office/drawing/2014/main" id="{12844301-D471-442F-8192-E85921E046B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96593" y="6200936"/>
              <a:ext cx="338455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29" name="Line 60">
              <a:extLst>
                <a:ext uri="{FF2B5EF4-FFF2-40B4-BE49-F238E27FC236}">
                  <a16:creationId xmlns:a16="http://schemas.microsoft.com/office/drawing/2014/main" id="{5EC9397D-2091-4A8F-A86D-1D41D224838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96593" y="3786349"/>
              <a:ext cx="0" cy="2414587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30" name="Line 61">
              <a:extLst>
                <a:ext uri="{FF2B5EF4-FFF2-40B4-BE49-F238E27FC236}">
                  <a16:creationId xmlns:a16="http://schemas.microsoft.com/office/drawing/2014/main" id="{BDC9961E-ACF3-4F04-9853-555C1960FBB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581143" y="3786349"/>
              <a:ext cx="0" cy="2414587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pic>
          <p:nvPicPr>
            <p:cNvPr id="31" name="Picture 72" descr="box01_top">
              <a:extLst>
                <a:ext uri="{FF2B5EF4-FFF2-40B4-BE49-F238E27FC236}">
                  <a16:creationId xmlns:a16="http://schemas.microsoft.com/office/drawing/2014/main" id="{CF0CA01C-8989-40AD-A193-2A499BB7E5B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650" y="944724"/>
              <a:ext cx="4064818" cy="197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74" descr="box01_end">
              <a:extLst>
                <a:ext uri="{FF2B5EF4-FFF2-40B4-BE49-F238E27FC236}">
                  <a16:creationId xmlns:a16="http://schemas.microsoft.com/office/drawing/2014/main" id="{30EAB210-92BE-4B87-87B4-BA062AB131F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650" y="3300773"/>
              <a:ext cx="4064818" cy="188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" name="Line 93">
              <a:extLst>
                <a:ext uri="{FF2B5EF4-FFF2-40B4-BE49-F238E27FC236}">
                  <a16:creationId xmlns:a16="http://schemas.microsoft.com/office/drawing/2014/main" id="{4020B760-99BE-44CD-A397-8C7CE5693D7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96593" y="1089186"/>
              <a:ext cx="338455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34" name="Line 94">
              <a:extLst>
                <a:ext uri="{FF2B5EF4-FFF2-40B4-BE49-F238E27FC236}">
                  <a16:creationId xmlns:a16="http://schemas.microsoft.com/office/drawing/2014/main" id="{DB5EFEB5-843E-480F-8126-6E4C14CDC7F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96593" y="3503774"/>
              <a:ext cx="338455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35" name="Line 95">
              <a:extLst>
                <a:ext uri="{FF2B5EF4-FFF2-40B4-BE49-F238E27FC236}">
                  <a16:creationId xmlns:a16="http://schemas.microsoft.com/office/drawing/2014/main" id="{629FA039-6EBB-4791-9967-F1A6094662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96593" y="1089186"/>
              <a:ext cx="0" cy="24145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36" name="Line 96">
              <a:extLst>
                <a:ext uri="{FF2B5EF4-FFF2-40B4-BE49-F238E27FC236}">
                  <a16:creationId xmlns:a16="http://schemas.microsoft.com/office/drawing/2014/main" id="{2DD019A9-B6C0-4CB8-8CF0-F7800D0C836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581143" y="1089186"/>
              <a:ext cx="0" cy="24145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37" name="Line 32">
              <a:extLst>
                <a:ext uri="{FF2B5EF4-FFF2-40B4-BE49-F238E27FC236}">
                  <a16:creationId xmlns:a16="http://schemas.microsoft.com/office/drawing/2014/main" id="{6B555950-EF3C-4D92-9516-845388BD7BD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16881" y="1351124"/>
              <a:ext cx="35464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38" name="Line 33">
              <a:extLst>
                <a:ext uri="{FF2B5EF4-FFF2-40B4-BE49-F238E27FC236}">
                  <a16:creationId xmlns:a16="http://schemas.microsoft.com/office/drawing/2014/main" id="{EA6D6E26-3F39-4BC0-B0ED-23B032107A8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16881" y="3189449"/>
              <a:ext cx="35464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sp>
          <p:nvSpPr>
            <p:cNvPr id="39" name="Line 35">
              <a:extLst>
                <a:ext uri="{FF2B5EF4-FFF2-40B4-BE49-F238E27FC236}">
                  <a16:creationId xmlns:a16="http://schemas.microsoft.com/office/drawing/2014/main" id="{EF3B19E4-DE59-460C-8B4E-1432EF91192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63356" y="1351124"/>
              <a:ext cx="0" cy="183832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 sz="12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0" name="Line 34">
              <a:extLst>
                <a:ext uri="{FF2B5EF4-FFF2-40B4-BE49-F238E27FC236}">
                  <a16:creationId xmlns:a16="http://schemas.microsoft.com/office/drawing/2014/main" id="{12925B4D-F776-42E2-A446-CC9FB250388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16881" y="1351124"/>
              <a:ext cx="0" cy="183832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latin typeface="+mn-lt"/>
              </a:endParaRPr>
            </a:p>
          </p:txBody>
        </p:sp>
        <p:pic>
          <p:nvPicPr>
            <p:cNvPr id="41" name="Picture 108" descr="box01_top">
              <a:extLst>
                <a:ext uri="{FF2B5EF4-FFF2-40B4-BE49-F238E27FC236}">
                  <a16:creationId xmlns:a16="http://schemas.microsoft.com/office/drawing/2014/main" id="{D5A14EF8-EB3F-4E79-AD66-D7ABBE518C2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277" y="944724"/>
              <a:ext cx="4204579" cy="203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110" descr="box01_end">
              <a:extLst>
                <a:ext uri="{FF2B5EF4-FFF2-40B4-BE49-F238E27FC236}">
                  <a16:creationId xmlns:a16="http://schemas.microsoft.com/office/drawing/2014/main" id="{99F0800F-6D28-48DE-B268-E9AC71F9B0F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277" y="3300573"/>
              <a:ext cx="4204579" cy="195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3" name="그룹 86">
              <a:extLst>
                <a:ext uri="{FF2B5EF4-FFF2-40B4-BE49-F238E27FC236}">
                  <a16:creationId xmlns:a16="http://schemas.microsoft.com/office/drawing/2014/main" id="{133F7A31-EB91-424F-B9E2-1C732B5BE7F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67066" y="3705386"/>
              <a:ext cx="4043237" cy="2544762"/>
              <a:chOff x="1633538" y="836613"/>
              <a:chExt cx="5711825" cy="2544762"/>
            </a:xfrm>
          </p:grpSpPr>
          <p:pic>
            <p:nvPicPr>
              <p:cNvPr id="92" name="Picture 25" descr="box01_top">
                <a:extLst>
                  <a:ext uri="{FF2B5EF4-FFF2-40B4-BE49-F238E27FC236}">
                    <a16:creationId xmlns:a16="http://schemas.microsoft.com/office/drawing/2014/main" id="{06C78641-8AAD-4943-937F-0F0EEFF8D63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33538" y="836613"/>
                <a:ext cx="5711825" cy="1968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3" name="Picture 27" descr="box01_end">
                <a:extLst>
                  <a:ext uri="{FF2B5EF4-FFF2-40B4-BE49-F238E27FC236}">
                    <a16:creationId xmlns:a16="http://schemas.microsoft.com/office/drawing/2014/main" id="{B9286E5C-037F-49DE-A86A-963F35D099E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33538" y="3192463"/>
                <a:ext cx="5711825" cy="1889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718672B1-7E44-4B98-8D7C-29E73E0A83C1}"/>
                </a:ext>
              </a:extLst>
            </p:cNvPr>
            <p:cNvGrpSpPr/>
            <p:nvPr/>
          </p:nvGrpSpPr>
          <p:grpSpPr>
            <a:xfrm>
              <a:off x="1244001" y="1237869"/>
              <a:ext cx="3477162" cy="1909763"/>
              <a:chOff x="1269243" y="3883186"/>
              <a:chExt cx="3743327" cy="1909763"/>
            </a:xfrm>
          </p:grpSpPr>
          <p:sp>
            <p:nvSpPr>
              <p:cNvPr id="81" name="Line 46">
                <a:extLst>
                  <a:ext uri="{FF2B5EF4-FFF2-40B4-BE49-F238E27FC236}">
                    <a16:creationId xmlns:a16="http://schemas.microsoft.com/office/drawing/2014/main" id="{B3FD12A1-FE05-4C72-B72B-FA66A3E2E54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69243" y="3883186"/>
                <a:ext cx="3546475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82" name="Line 49">
                <a:extLst>
                  <a:ext uri="{FF2B5EF4-FFF2-40B4-BE49-F238E27FC236}">
                    <a16:creationId xmlns:a16="http://schemas.microsoft.com/office/drawing/2014/main" id="{E6240BC0-FE07-4A3B-B9EE-E408DB2415C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15718" y="3883186"/>
                <a:ext cx="0" cy="1838325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83" name="Line 54">
                <a:extLst>
                  <a:ext uri="{FF2B5EF4-FFF2-40B4-BE49-F238E27FC236}">
                    <a16:creationId xmlns:a16="http://schemas.microsoft.com/office/drawing/2014/main" id="{321F1FAC-AC51-4DCF-834E-754DD294E7F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69243" y="3954624"/>
                <a:ext cx="3546475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84" name="Line 57">
                <a:extLst>
                  <a:ext uri="{FF2B5EF4-FFF2-40B4-BE49-F238E27FC236}">
                    <a16:creationId xmlns:a16="http://schemas.microsoft.com/office/drawing/2014/main" id="{245584AE-A597-4BCA-A880-9A109465DF7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15718" y="3954624"/>
                <a:ext cx="0" cy="1838325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85" name="Rectangle 21">
                <a:extLst>
                  <a:ext uri="{FF2B5EF4-FFF2-40B4-BE49-F238E27FC236}">
                    <a16:creationId xmlns:a16="http://schemas.microsoft.com/office/drawing/2014/main" id="{3BA31961-A01F-4DE9-927F-51412F679EA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04088" y="5364138"/>
                <a:ext cx="2708482" cy="2840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Application : Truck, Generator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86" name="Rectangle 22">
                <a:extLst>
                  <a:ext uri="{FF2B5EF4-FFF2-40B4-BE49-F238E27FC236}">
                    <a16:creationId xmlns:a16="http://schemas.microsoft.com/office/drawing/2014/main" id="{1CF9DD35-B76E-403B-B773-16B65DDEF58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04088" y="5115854"/>
                <a:ext cx="2384540" cy="248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Weight (kg) : 289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87" name="Rectangle 23">
                <a:extLst>
                  <a:ext uri="{FF2B5EF4-FFF2-40B4-BE49-F238E27FC236}">
                    <a16:creationId xmlns:a16="http://schemas.microsoft.com/office/drawing/2014/main" id="{A58FDD46-BA70-4E98-B030-14AF4F5AF2D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04088" y="4867570"/>
                <a:ext cx="2384540" cy="248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Material : </a:t>
                </a:r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FC25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88" name="Rectangle 24">
                <a:extLst>
                  <a:ext uri="{FF2B5EF4-FFF2-40B4-BE49-F238E27FC236}">
                    <a16:creationId xmlns:a16="http://schemas.microsoft.com/office/drawing/2014/main" id="{F3CABE42-102A-404A-9653-B62BC94A452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04088" y="4617500"/>
                <a:ext cx="2384540" cy="2500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Displacement(cc) : 11,000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89" name="Rectangle 25">
                <a:extLst>
                  <a:ext uri="{FF2B5EF4-FFF2-40B4-BE49-F238E27FC236}">
                    <a16:creationId xmlns:a16="http://schemas.microsoft.com/office/drawing/2014/main" id="{0D88BB59-87EF-45F1-9B7E-EA3826C93F6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04088" y="4369216"/>
                <a:ext cx="2384540" cy="248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Cylinder : 6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90" name="Rectangle 26">
                <a:extLst>
                  <a:ext uri="{FF2B5EF4-FFF2-40B4-BE49-F238E27FC236}">
                    <a16:creationId xmlns:a16="http://schemas.microsoft.com/office/drawing/2014/main" id="{B0A3876C-039A-46AC-A691-E5975C05349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04088" y="4120932"/>
                <a:ext cx="2384540" cy="248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Type : </a:t>
                </a:r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Diesel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91" name="Rectangle 27">
                <a:extLst>
                  <a:ext uri="{FF2B5EF4-FFF2-40B4-BE49-F238E27FC236}">
                    <a16:creationId xmlns:a16="http://schemas.microsoft.com/office/drawing/2014/main" id="{A2040A86-2CC7-4D39-B83D-650C1211AB2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04088" y="3885151"/>
                <a:ext cx="2384540" cy="2357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b="1" dirty="0">
                    <a:solidFill>
                      <a:srgbClr val="FF6400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DE12 Cylinder Block</a:t>
                </a:r>
                <a:endParaRPr lang="en-US" altLang="ko-KR" sz="2400" b="1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pic>
          <p:nvPicPr>
            <p:cNvPr id="45" name="Picture 28" descr="box01_top">
              <a:extLst>
                <a:ext uri="{FF2B5EF4-FFF2-40B4-BE49-F238E27FC236}">
                  <a16:creationId xmlns:a16="http://schemas.microsoft.com/office/drawing/2014/main" id="{FB483A03-505C-45D0-B57D-A57C34C6527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277" y="3690454"/>
              <a:ext cx="4205398" cy="200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Picture 30" descr="box01_end">
              <a:extLst>
                <a:ext uri="{FF2B5EF4-FFF2-40B4-BE49-F238E27FC236}">
                  <a16:creationId xmlns:a16="http://schemas.microsoft.com/office/drawing/2014/main" id="{F513CE59-F2F1-441A-95F3-073FA2F64EC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277" y="6082196"/>
              <a:ext cx="4205398" cy="191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7" name="그룹 46">
              <a:extLst>
                <a:ext uri="{FF2B5EF4-FFF2-40B4-BE49-F238E27FC236}">
                  <a16:creationId xmlns:a16="http://schemas.microsoft.com/office/drawing/2014/main" id="{0BAD7551-DD2F-4799-802A-EE365AB4F69F}"/>
                </a:ext>
              </a:extLst>
            </p:cNvPr>
            <p:cNvGrpSpPr/>
            <p:nvPr/>
          </p:nvGrpSpPr>
          <p:grpSpPr>
            <a:xfrm>
              <a:off x="5097016" y="4005064"/>
              <a:ext cx="4286250" cy="1892300"/>
              <a:chOff x="596143" y="1205074"/>
              <a:chExt cx="4286250" cy="1892300"/>
            </a:xfrm>
          </p:grpSpPr>
          <p:sp>
            <p:nvSpPr>
              <p:cNvPr id="66" name="Line 83">
                <a:extLst>
                  <a:ext uri="{FF2B5EF4-FFF2-40B4-BE49-F238E27FC236}">
                    <a16:creationId xmlns:a16="http://schemas.microsoft.com/office/drawing/2014/main" id="{78809A09-C5AD-43B2-BFE7-32C2F83DFEC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35918" y="1205074"/>
                <a:ext cx="3546475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 sz="12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67" name="Line 84">
                <a:extLst>
                  <a:ext uri="{FF2B5EF4-FFF2-40B4-BE49-F238E27FC236}">
                    <a16:creationId xmlns:a16="http://schemas.microsoft.com/office/drawing/2014/main" id="{1D32F08A-C280-40C4-A4AF-206BD7BD274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35918" y="3043399"/>
                <a:ext cx="3546475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 sz="12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68" name="Line 86">
                <a:extLst>
                  <a:ext uri="{FF2B5EF4-FFF2-40B4-BE49-F238E27FC236}">
                    <a16:creationId xmlns:a16="http://schemas.microsoft.com/office/drawing/2014/main" id="{B45BF24C-17D6-44CF-B20F-FADEC2D6E4A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82393" y="1205074"/>
                <a:ext cx="0" cy="1838325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 sz="12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69" name="Line 10">
                <a:extLst>
                  <a:ext uri="{FF2B5EF4-FFF2-40B4-BE49-F238E27FC236}">
                    <a16:creationId xmlns:a16="http://schemas.microsoft.com/office/drawing/2014/main" id="{82409CB4-BE53-4C2D-B74D-14F0997FF57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485143" y="1259049"/>
                <a:ext cx="0" cy="1838325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 sz="12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0" name="Line 85">
                <a:extLst>
                  <a:ext uri="{FF2B5EF4-FFF2-40B4-BE49-F238E27FC236}">
                    <a16:creationId xmlns:a16="http://schemas.microsoft.com/office/drawing/2014/main" id="{D6146A9D-50F9-4BEB-9FB7-EC471CAF6C5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35918" y="1205074"/>
                <a:ext cx="0" cy="1838325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 sz="12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1" name="Rectangle 99">
                <a:extLst>
                  <a:ext uri="{FF2B5EF4-FFF2-40B4-BE49-F238E27FC236}">
                    <a16:creationId xmlns:a16="http://schemas.microsoft.com/office/drawing/2014/main" id="{F96E5ED1-2BDC-4A2C-BF2E-4C59BC945EA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596143" y="1322549"/>
                <a:ext cx="2271942" cy="16557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algn="ctr" eaLnBrk="1" hangingPunct="1"/>
                <a:r>
                  <a:rPr lang="en-US" altLang="ko-KR" sz="1200" dirty="0">
                    <a:latin typeface="맑은 고딕" pitchFamily="50" charset="-127"/>
                    <a:ea typeface="맑은 고딕" pitchFamily="50" charset="-127"/>
                  </a:rPr>
                  <a:t>                                        </a:t>
                </a:r>
              </a:p>
            </p:txBody>
          </p:sp>
          <p:sp>
            <p:nvSpPr>
              <p:cNvPr id="72" name="Rectangle 101">
                <a:extLst>
                  <a:ext uri="{FF2B5EF4-FFF2-40B4-BE49-F238E27FC236}">
                    <a16:creationId xmlns:a16="http://schemas.microsoft.com/office/drawing/2014/main" id="{8743038A-761C-4DB4-BD28-02997DD2B41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58564" y="2667161"/>
                <a:ext cx="2304705" cy="3762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Application : Passenger car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3" name="Rectangle 102">
                <a:extLst>
                  <a:ext uri="{FF2B5EF4-FFF2-40B4-BE49-F238E27FC236}">
                    <a16:creationId xmlns:a16="http://schemas.microsoft.com/office/drawing/2014/main" id="{F7B0E6E9-34DD-4033-A7C7-C4905A04381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58564" y="2421099"/>
                <a:ext cx="2304705" cy="2460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Weight(kg) : 6</a:t>
                </a:r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6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4" name="Rectangle 103">
                <a:extLst>
                  <a:ext uri="{FF2B5EF4-FFF2-40B4-BE49-F238E27FC236}">
                    <a16:creationId xmlns:a16="http://schemas.microsoft.com/office/drawing/2014/main" id="{5FC626CE-D6FF-4AEE-BC51-322D1B3B61B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58564" y="2175036"/>
                <a:ext cx="2304705" cy="2460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Material : </a:t>
                </a:r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FC30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5" name="Rectangle 104">
                <a:extLst>
                  <a:ext uri="{FF2B5EF4-FFF2-40B4-BE49-F238E27FC236}">
                    <a16:creationId xmlns:a16="http://schemas.microsoft.com/office/drawing/2014/main" id="{AB8CA003-C40B-4050-BE34-C7D67754B37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58564" y="1928974"/>
                <a:ext cx="2304705" cy="2460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Displacement(cc) : 2,2</a:t>
                </a:r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00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6" name="Rectangle 105">
                <a:extLst>
                  <a:ext uri="{FF2B5EF4-FFF2-40B4-BE49-F238E27FC236}">
                    <a16:creationId xmlns:a16="http://schemas.microsoft.com/office/drawing/2014/main" id="{44A06407-2786-4CA2-B62F-7B2F3FC5F3B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58564" y="1684499"/>
                <a:ext cx="2304705" cy="2444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Cylinder : 4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7" name="Rectangle 106">
                <a:extLst>
                  <a:ext uri="{FF2B5EF4-FFF2-40B4-BE49-F238E27FC236}">
                    <a16:creationId xmlns:a16="http://schemas.microsoft.com/office/drawing/2014/main" id="{83C53582-BDD3-4E8A-B674-C3CCE8EC6F4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58564" y="1438436"/>
                <a:ext cx="2304705" cy="2460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Type : </a:t>
                </a:r>
                <a:r>
                  <a:rPr lang="en-US" altLang="ko-KR" sz="120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Diesel</a:t>
                </a:r>
                <a:endParaRPr lang="en-US" altLang="ko-KR" sz="12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8" name="Rectangle 107">
                <a:extLst>
                  <a:ext uri="{FF2B5EF4-FFF2-40B4-BE49-F238E27FC236}">
                    <a16:creationId xmlns:a16="http://schemas.microsoft.com/office/drawing/2014/main" id="{32AA1BBC-11F6-4A7B-8088-8F3CC1D379A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358564" y="1205074"/>
                <a:ext cx="2304705" cy="2333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b="1" dirty="0">
                    <a:solidFill>
                      <a:srgbClr val="FF6400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D22DTF </a:t>
                </a:r>
                <a:r>
                  <a:rPr lang="en-US" altLang="ko-KR" sz="1200" b="1" dirty="0">
                    <a:solidFill>
                      <a:srgbClr val="FF6400"/>
                    </a:solidFill>
                    <a:latin typeface="맑은 고딕" pitchFamily="50" charset="-127"/>
                    <a:ea typeface="맑은 고딕" pitchFamily="50" charset="-127"/>
                  </a:rPr>
                  <a:t>Cylinder Block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48" name="그룹 47">
              <a:extLst>
                <a:ext uri="{FF2B5EF4-FFF2-40B4-BE49-F238E27FC236}">
                  <a16:creationId xmlns:a16="http://schemas.microsoft.com/office/drawing/2014/main" id="{530DBC1E-748C-407C-A360-480B4808990F}"/>
                </a:ext>
              </a:extLst>
            </p:cNvPr>
            <p:cNvGrpSpPr/>
            <p:nvPr/>
          </p:nvGrpSpPr>
          <p:grpSpPr>
            <a:xfrm>
              <a:off x="723355" y="4015501"/>
              <a:ext cx="4178685" cy="1926767"/>
              <a:chOff x="5031618" y="1170607"/>
              <a:chExt cx="4178685" cy="1926767"/>
            </a:xfrm>
          </p:grpSpPr>
          <p:sp>
            <p:nvSpPr>
              <p:cNvPr id="57" name="Line 11">
                <a:extLst>
                  <a:ext uri="{FF2B5EF4-FFF2-40B4-BE49-F238E27FC236}">
                    <a16:creationId xmlns:a16="http://schemas.microsoft.com/office/drawing/2014/main" id="{185E5717-C3FF-44D2-AFF0-089F362D2F7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031618" y="1259049"/>
                <a:ext cx="0" cy="1838325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 sz="12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58" name="Rectangle 65">
                <a:extLst>
                  <a:ext uri="{FF2B5EF4-FFF2-40B4-BE49-F238E27FC236}">
                    <a16:creationId xmlns:a16="http://schemas.microsoft.com/office/drawing/2014/main" id="{C34EE0E2-DAE3-4F0B-897C-8CF4D13360D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864513" y="2633131"/>
                <a:ext cx="2345790" cy="410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Application : Passenger car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59" name="Rectangle 66">
                <a:extLst>
                  <a:ext uri="{FF2B5EF4-FFF2-40B4-BE49-F238E27FC236}">
                    <a16:creationId xmlns:a16="http://schemas.microsoft.com/office/drawing/2014/main" id="{5AA759FA-DFA4-4091-9F3A-81ED7EFD994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864513" y="2387232"/>
                <a:ext cx="2168717" cy="2458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Weight (kg) : 39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60" name="Rectangle 67">
                <a:extLst>
                  <a:ext uri="{FF2B5EF4-FFF2-40B4-BE49-F238E27FC236}">
                    <a16:creationId xmlns:a16="http://schemas.microsoft.com/office/drawing/2014/main" id="{95BA0E60-7687-4231-8632-5BA95E415D6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864513" y="2141334"/>
                <a:ext cx="2168717" cy="2458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Material : </a:t>
                </a:r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FC25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61" name="Rectangle 68">
                <a:extLst>
                  <a:ext uri="{FF2B5EF4-FFF2-40B4-BE49-F238E27FC236}">
                    <a16:creationId xmlns:a16="http://schemas.microsoft.com/office/drawing/2014/main" id="{02097BFB-EE6E-422A-A903-9B7C29277AB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864513" y="1895436"/>
                <a:ext cx="2168717" cy="2458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Displacement(cc) : 1,500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62" name="Rectangle 69">
                <a:extLst>
                  <a:ext uri="{FF2B5EF4-FFF2-40B4-BE49-F238E27FC236}">
                    <a16:creationId xmlns:a16="http://schemas.microsoft.com/office/drawing/2014/main" id="{CBE78E1D-6979-41FC-9263-5AE2144F575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864513" y="1649537"/>
                <a:ext cx="2168717" cy="2458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</a:rPr>
                  <a:t>Cylinder : 4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63" name="Rectangle 70">
                <a:extLst>
                  <a:ext uri="{FF2B5EF4-FFF2-40B4-BE49-F238E27FC236}">
                    <a16:creationId xmlns:a16="http://schemas.microsoft.com/office/drawing/2014/main" id="{F374476D-B792-41FB-81C1-FDC1B5673F0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864513" y="1403639"/>
                <a:ext cx="2168717" cy="2458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dirty="0">
                    <a:solidFill>
                      <a:srgbClr val="4B4B4B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Type : Diesel</a:t>
                </a:r>
                <a:endParaRPr lang="en-US" altLang="ko-KR" sz="12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64" name="Rectangle 71">
                <a:extLst>
                  <a:ext uri="{FF2B5EF4-FFF2-40B4-BE49-F238E27FC236}">
                    <a16:creationId xmlns:a16="http://schemas.microsoft.com/office/drawing/2014/main" id="{B4862F47-6DD3-4DD3-AE59-B2CA8AF89DC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864513" y="1170607"/>
                <a:ext cx="2168717" cy="233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lang="en-US" altLang="ko-KR" sz="1200" b="1" dirty="0">
                    <a:solidFill>
                      <a:srgbClr val="FF6400"/>
                    </a:solidFill>
                    <a:latin typeface="맑은 고딕" pitchFamily="50" charset="-127"/>
                    <a:ea typeface="맑은 고딕" pitchFamily="50" charset="-127"/>
                    <a:cs typeface="Guilm"/>
                  </a:rPr>
                  <a:t>GEN2 Cylinder Block</a:t>
                </a:r>
                <a:endParaRPr lang="en-US" altLang="ko-KR" sz="1200" b="1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sp>
          <p:nvSpPr>
            <p:cNvPr id="49" name="Rectangle 21">
              <a:extLst>
                <a:ext uri="{FF2B5EF4-FFF2-40B4-BE49-F238E27FC236}">
                  <a16:creationId xmlns:a16="http://schemas.microsoft.com/office/drawing/2014/main" id="{13875005-35D1-442C-94D6-3ACE5DAA8D0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853030" y="2790335"/>
              <a:ext cx="2708482" cy="2840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200" dirty="0">
                  <a:solidFill>
                    <a:srgbClr val="4B4B4B"/>
                  </a:solidFill>
                  <a:latin typeface="맑은 고딕" pitchFamily="50" charset="-127"/>
                  <a:ea typeface="맑은 고딕" pitchFamily="50" charset="-127"/>
                </a:rPr>
                <a:t>Application :  Marine engine,</a:t>
              </a:r>
            </a:p>
            <a:p>
              <a:pPr eaLnBrk="1" hangingPunct="1"/>
              <a:r>
                <a:rPr lang="en-US" altLang="ko-KR" sz="1200" dirty="0">
                  <a:solidFill>
                    <a:srgbClr val="4B4B4B"/>
                  </a:solidFill>
                  <a:latin typeface="맑은 고딕" pitchFamily="50" charset="-127"/>
                  <a:ea typeface="맑은 고딕" pitchFamily="50" charset="-127"/>
                </a:rPr>
                <a:t>                  Generator</a:t>
              </a:r>
              <a:endParaRPr lang="en-US" altLang="ko-KR" sz="12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0" name="Rectangle 22">
              <a:extLst>
                <a:ext uri="{FF2B5EF4-FFF2-40B4-BE49-F238E27FC236}">
                  <a16:creationId xmlns:a16="http://schemas.microsoft.com/office/drawing/2014/main" id="{37CF01D1-EC0D-4F02-8E5B-4A87F02CBB4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853030" y="2499463"/>
              <a:ext cx="2384540" cy="248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200" dirty="0">
                  <a:solidFill>
                    <a:srgbClr val="4B4B4B"/>
                  </a:solidFill>
                  <a:latin typeface="맑은 고딕" pitchFamily="50" charset="-127"/>
                  <a:ea typeface="맑은 고딕" pitchFamily="50" charset="-127"/>
                </a:rPr>
                <a:t>Weight (kg) : 420 </a:t>
              </a:r>
              <a:endParaRPr lang="en-US" altLang="ko-KR" sz="12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1" name="Rectangle 23">
              <a:extLst>
                <a:ext uri="{FF2B5EF4-FFF2-40B4-BE49-F238E27FC236}">
                  <a16:creationId xmlns:a16="http://schemas.microsoft.com/office/drawing/2014/main" id="{4A7F0002-4A7E-4B2D-9E03-BBDC8E22BD7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853030" y="2251179"/>
              <a:ext cx="2384540" cy="248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200" dirty="0">
                  <a:solidFill>
                    <a:srgbClr val="4B4B4B"/>
                  </a:solidFill>
                  <a:latin typeface="맑은 고딕" pitchFamily="50" charset="-127"/>
                  <a:ea typeface="맑은 고딕" pitchFamily="50" charset="-127"/>
                </a:rPr>
                <a:t>Material : </a:t>
              </a:r>
              <a:r>
                <a:rPr lang="en-US" altLang="ko-KR" sz="1200" dirty="0">
                  <a:solidFill>
                    <a:srgbClr val="4B4B4B"/>
                  </a:solidFill>
                  <a:latin typeface="맑은 고딕" pitchFamily="50" charset="-127"/>
                  <a:ea typeface="맑은 고딕" pitchFamily="50" charset="-127"/>
                  <a:cs typeface="Guilm"/>
                </a:rPr>
                <a:t>FC25</a:t>
              </a:r>
              <a:endParaRPr lang="en-US" altLang="ko-KR" sz="12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2" name="Rectangle 24">
              <a:extLst>
                <a:ext uri="{FF2B5EF4-FFF2-40B4-BE49-F238E27FC236}">
                  <a16:creationId xmlns:a16="http://schemas.microsoft.com/office/drawing/2014/main" id="{B5BF8B17-39F7-4CC8-87B3-8F71F9080B8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853030" y="2001109"/>
              <a:ext cx="2384540" cy="250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200" dirty="0">
                  <a:solidFill>
                    <a:srgbClr val="4B4B4B"/>
                  </a:solidFill>
                  <a:latin typeface="맑은 고딕" pitchFamily="50" charset="-127"/>
                  <a:ea typeface="맑은 고딕" pitchFamily="50" charset="-127"/>
                </a:rPr>
                <a:t>Displacement(cc) : 21,900</a:t>
              </a:r>
              <a:endParaRPr lang="en-US" altLang="ko-KR" sz="12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3" name="Rectangle 25">
              <a:extLst>
                <a:ext uri="{FF2B5EF4-FFF2-40B4-BE49-F238E27FC236}">
                  <a16:creationId xmlns:a16="http://schemas.microsoft.com/office/drawing/2014/main" id="{AA2DF204-3C9C-4AF2-90BC-EA3E7124EE8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853030" y="1752825"/>
              <a:ext cx="2384540" cy="248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200" dirty="0">
                  <a:solidFill>
                    <a:srgbClr val="4B4B4B"/>
                  </a:solidFill>
                  <a:latin typeface="맑은 고딕" pitchFamily="50" charset="-127"/>
                  <a:ea typeface="맑은 고딕" pitchFamily="50" charset="-127"/>
                </a:rPr>
                <a:t>Cylinder : V12</a:t>
              </a:r>
              <a:endParaRPr lang="en-US" altLang="ko-KR" sz="12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4" name="Rectangle 26">
              <a:extLst>
                <a:ext uri="{FF2B5EF4-FFF2-40B4-BE49-F238E27FC236}">
                  <a16:creationId xmlns:a16="http://schemas.microsoft.com/office/drawing/2014/main" id="{4B5BBE58-4F19-4D7B-A9B8-F0D32F3015C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853030" y="1504541"/>
              <a:ext cx="2384540" cy="248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200" dirty="0">
                  <a:solidFill>
                    <a:srgbClr val="4B4B4B"/>
                  </a:solidFill>
                  <a:latin typeface="맑은 고딕" pitchFamily="50" charset="-127"/>
                  <a:ea typeface="맑은 고딕" pitchFamily="50" charset="-127"/>
                </a:rPr>
                <a:t>Type : </a:t>
              </a:r>
              <a:r>
                <a:rPr lang="en-US" altLang="ko-KR" sz="1200" dirty="0">
                  <a:solidFill>
                    <a:srgbClr val="4B4B4B"/>
                  </a:solidFill>
                  <a:latin typeface="맑은 고딕" pitchFamily="50" charset="-127"/>
                  <a:ea typeface="맑은 고딕" pitchFamily="50" charset="-127"/>
                  <a:cs typeface="Guilm"/>
                </a:rPr>
                <a:t>Diesel</a:t>
              </a:r>
              <a:endParaRPr lang="en-US" altLang="ko-KR" sz="12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5" name="Rectangle 27">
              <a:extLst>
                <a:ext uri="{FF2B5EF4-FFF2-40B4-BE49-F238E27FC236}">
                  <a16:creationId xmlns:a16="http://schemas.microsoft.com/office/drawing/2014/main" id="{8D8C46DF-875F-4AAE-9F54-32A5872418E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853030" y="1268760"/>
              <a:ext cx="2384540" cy="2357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200" b="1" dirty="0">
                  <a:solidFill>
                    <a:srgbClr val="FF6400"/>
                  </a:solidFill>
                  <a:latin typeface="맑은 고딕" pitchFamily="50" charset="-127"/>
                  <a:ea typeface="맑은 고딕" pitchFamily="50" charset="-127"/>
                  <a:cs typeface="Guilm"/>
                </a:rPr>
                <a:t>D2842 Cylinder Block</a:t>
              </a:r>
              <a:endParaRPr lang="en-US" altLang="ko-KR" sz="2400" b="1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pic>
        <p:nvPicPr>
          <p:cNvPr id="94" name="그림 7">
            <a:extLst>
              <a:ext uri="{FF2B5EF4-FFF2-40B4-BE49-F238E27FC236}">
                <a16:creationId xmlns:a16="http://schemas.microsoft.com/office/drawing/2014/main" id="{3900F8C5-8ABC-46DF-8EA9-6870537511E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596" y="4130398"/>
            <a:ext cx="1751700" cy="1542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" name="Rectangle 21">
            <a:extLst>
              <a:ext uri="{FF2B5EF4-FFF2-40B4-BE49-F238E27FC236}">
                <a16:creationId xmlns:a16="http://schemas.microsoft.com/office/drawing/2014/main" id="{7E3D37ED-7F56-45C8-BCE4-3FAFDD957E4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572062" y="5743763"/>
            <a:ext cx="2515898" cy="284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en-US" altLang="ko-KR" sz="1200" dirty="0">
                <a:solidFill>
                  <a:srgbClr val="4B4B4B"/>
                </a:solidFill>
                <a:latin typeface="맑은 고딕" pitchFamily="50" charset="-127"/>
                <a:ea typeface="맑은 고딕" pitchFamily="50" charset="-127"/>
              </a:rPr>
              <a:t>Customer : GM </a:t>
            </a:r>
            <a:endParaRPr lang="en-US" altLang="ko-KR" sz="12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6" name="Rectangle 21">
            <a:extLst>
              <a:ext uri="{FF2B5EF4-FFF2-40B4-BE49-F238E27FC236}">
                <a16:creationId xmlns:a16="http://schemas.microsoft.com/office/drawing/2014/main" id="{E8C0538F-EEAA-4BC7-B14D-4F4C33C3CF7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868598" y="5736245"/>
            <a:ext cx="2515898" cy="284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en-US" altLang="ko-KR" sz="1200" dirty="0">
                <a:solidFill>
                  <a:srgbClr val="4B4B4B"/>
                </a:solidFill>
                <a:latin typeface="맑은 고딕" pitchFamily="50" charset="-127"/>
                <a:ea typeface="맑은 고딕" pitchFamily="50" charset="-127"/>
              </a:rPr>
              <a:t>Customer : KGM </a:t>
            </a:r>
            <a:endParaRPr lang="en-US" altLang="ko-KR" sz="12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7" name="Rectangle 21">
            <a:extLst>
              <a:ext uri="{FF2B5EF4-FFF2-40B4-BE49-F238E27FC236}">
                <a16:creationId xmlns:a16="http://schemas.microsoft.com/office/drawing/2014/main" id="{D1D90B81-028E-4EB6-A8A6-2C9A305D554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216696" y="2928968"/>
            <a:ext cx="2515898" cy="284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en-US" altLang="ko-KR" sz="1200" dirty="0">
                <a:solidFill>
                  <a:srgbClr val="4B4B4B"/>
                </a:solidFill>
                <a:latin typeface="맑은 고딕" pitchFamily="50" charset="-127"/>
                <a:ea typeface="맑은 고딕" pitchFamily="50" charset="-127"/>
              </a:rPr>
              <a:t>Customer : HD</a:t>
            </a:r>
            <a:r>
              <a:rPr lang="ko-KR" altLang="en-US" sz="1200" dirty="0">
                <a:solidFill>
                  <a:srgbClr val="4B4B4B"/>
                </a:solidFill>
                <a:latin typeface="맑은 고딕" pitchFamily="50" charset="-127"/>
                <a:ea typeface="맑은 고딕" pitchFamily="50" charset="-127"/>
              </a:rPr>
              <a:t>현대인프라코어  </a:t>
            </a:r>
            <a:endParaRPr lang="en-US" altLang="ko-KR" sz="1200" dirty="0">
              <a:solidFill>
                <a:srgbClr val="4B4B4B"/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1" hangingPunct="1"/>
            <a:r>
              <a:rPr lang="en-US" altLang="ko-KR" sz="1200" dirty="0">
                <a:solidFill>
                  <a:srgbClr val="4B4B4B"/>
                </a:solidFill>
                <a:latin typeface="맑은 고딕" pitchFamily="50" charset="-127"/>
                <a:ea typeface="맑은 고딕" pitchFamily="50" charset="-127"/>
              </a:rPr>
              <a:t>              (Bobcat) </a:t>
            </a:r>
            <a:endParaRPr lang="en-US" altLang="ko-KR" sz="12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8" name="Rectangle 21">
            <a:extLst>
              <a:ext uri="{FF2B5EF4-FFF2-40B4-BE49-F238E27FC236}">
                <a16:creationId xmlns:a16="http://schemas.microsoft.com/office/drawing/2014/main" id="{14F3D095-59D7-4184-BC7D-9DBB77BA687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868598" y="3073674"/>
            <a:ext cx="2515898" cy="284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lang="en-US" altLang="ko-KR" sz="1200" dirty="0">
                <a:solidFill>
                  <a:srgbClr val="4B4B4B"/>
                </a:solidFill>
                <a:latin typeface="맑은 고딕" pitchFamily="50" charset="-127"/>
                <a:ea typeface="맑은 고딕" pitchFamily="50" charset="-127"/>
              </a:rPr>
              <a:t>Customer : HD</a:t>
            </a:r>
            <a:r>
              <a:rPr lang="ko-KR" altLang="en-US" sz="1200" dirty="0">
                <a:solidFill>
                  <a:srgbClr val="4B4B4B"/>
                </a:solidFill>
                <a:latin typeface="맑은 고딕" pitchFamily="50" charset="-127"/>
                <a:ea typeface="맑은 고딕" pitchFamily="50" charset="-127"/>
              </a:rPr>
              <a:t>현대인프라코어  </a:t>
            </a:r>
            <a:endParaRPr lang="en-US" altLang="ko-KR" sz="1200" dirty="0">
              <a:solidFill>
                <a:srgbClr val="4B4B4B"/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1" hangingPunct="1"/>
            <a:r>
              <a:rPr lang="en-US" altLang="ko-KR" sz="1200" dirty="0">
                <a:solidFill>
                  <a:srgbClr val="4B4B4B"/>
                </a:solidFill>
                <a:latin typeface="맑은 고딕" pitchFamily="50" charset="-127"/>
                <a:ea typeface="맑은 고딕" pitchFamily="50" charset="-127"/>
              </a:rPr>
              <a:t>              (Bobcat) </a:t>
            </a:r>
            <a:endParaRPr lang="en-US" altLang="ko-KR" sz="12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1294CFA9-79B2-4C98-8719-A0568426EB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40128" y="1100926"/>
            <a:ext cx="1848963" cy="2208792"/>
          </a:xfrm>
          <a:prstGeom prst="rect">
            <a:avLst/>
          </a:prstGeom>
        </p:spPr>
      </p:pic>
      <p:pic>
        <p:nvPicPr>
          <p:cNvPr id="99" name="그림 98">
            <a:extLst>
              <a:ext uri="{FF2B5EF4-FFF2-40B4-BE49-F238E27FC236}">
                <a16:creationId xmlns:a16="http://schemas.microsoft.com/office/drawing/2014/main" id="{8969A80E-AA89-4231-A923-05E4CBD1361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02" y="1435946"/>
            <a:ext cx="1612900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3E6897DF-ACD3-4596-A33E-FCEBA5A9FAA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07400" y="4133578"/>
            <a:ext cx="1528012" cy="158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0123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1" name="Text Box 7"/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  <a:defRPr/>
            </a:pPr>
            <a:r>
              <a:rPr lang="ko-KR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인천공장 </a:t>
            </a:r>
            <a:r>
              <a:rPr lang="en-US" altLang="ko-K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주요제품 현황</a:t>
            </a:r>
            <a:endParaRPr lang="en-US" altLang="ko-KR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25" name="슬라이드 번호 개체 틀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8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45A1BB0-E450-437B-9C6F-3058AA31286F}" type="slidenum">
              <a:rPr kumimoji="0" lang="en-US" altLang="ko-KR" sz="12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10</a:t>
            </a:fld>
            <a:endParaRPr kumimoji="0" lang="en-US" altLang="ko-KR" sz="1200" dirty="0"/>
          </a:p>
        </p:txBody>
      </p:sp>
      <p:sp>
        <p:nvSpPr>
          <p:cNvPr id="7" name="슬라이드 번호 개체 틀 3"/>
          <p:cNvSpPr txBox="1">
            <a:spLocks/>
          </p:cNvSpPr>
          <p:nvPr/>
        </p:nvSpPr>
        <p:spPr bwMode="auto">
          <a:xfrm>
            <a:off x="8497491" y="6629400"/>
            <a:ext cx="2235729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sz="900" b="0" i="0" kern="1200">
                <a:solidFill>
                  <a:srgbClr val="333333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5pPr>
            <a:lvl6pPr marL="22860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6pPr>
            <a:lvl7pPr marL="27432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7pPr>
            <a:lvl8pPr marL="32004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8pPr>
            <a:lvl9pPr marL="36576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9pPr>
          </a:lstStyle>
          <a:p>
            <a:fld id="{3FC4F5A7-CFAD-47DE-8004-7BB502BD4F98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  <a:cs typeface="윤고딕130"/>
              </a:rPr>
              <a:pPr/>
              <a:t>10</a:t>
            </a:fld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  <a:cs typeface="윤고딕130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B6A6C75-4B16-4088-889C-60A47F91B3A8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그룹 1">
            <a:extLst>
              <a:ext uri="{FF2B5EF4-FFF2-40B4-BE49-F238E27FC236}">
                <a16:creationId xmlns:a16="http://schemas.microsoft.com/office/drawing/2014/main" id="{85D9522E-34B8-4940-9A97-C5CB8B119D95}"/>
              </a:ext>
            </a:extLst>
          </p:cNvPr>
          <p:cNvGrpSpPr/>
          <p:nvPr/>
        </p:nvGrpSpPr>
        <p:grpSpPr>
          <a:xfrm>
            <a:off x="809195" y="597899"/>
            <a:ext cx="8415768" cy="5607228"/>
            <a:chOff x="809195" y="597899"/>
            <a:chExt cx="8415768" cy="5607228"/>
          </a:xfrm>
        </p:grpSpPr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484BDA7B-048A-4577-BBB6-F83E8A51C1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09195" y="652873"/>
              <a:ext cx="2109498" cy="1692000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76E05E2B-5430-4A08-855F-D952B8697F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09195" y="3213982"/>
              <a:ext cx="1850271" cy="1080000"/>
            </a:xfrm>
            <a:prstGeom prst="rect">
              <a:avLst/>
            </a:prstGeom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89985B3A-DC8C-4441-8BE2-72E4DAEEBE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969990" y="3069982"/>
              <a:ext cx="1578786" cy="1224000"/>
            </a:xfrm>
            <a:prstGeom prst="rect">
              <a:avLst/>
            </a:prstGeom>
          </p:spPr>
        </p:pic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4DF0AF8E-E9AB-4892-97A3-126821DBC93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08797" y="597899"/>
              <a:ext cx="2573241" cy="1872000"/>
            </a:xfrm>
            <a:prstGeom prst="rect">
              <a:avLst/>
            </a:prstGeom>
          </p:spPr>
        </p:pic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BAEA73CB-FC66-4B9A-811B-96F5BC9C7FC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09195" y="4945127"/>
              <a:ext cx="1681769" cy="1260000"/>
            </a:xfrm>
            <a:prstGeom prst="rect">
              <a:avLst/>
            </a:prstGeom>
          </p:spPr>
        </p:pic>
        <p:pic>
          <p:nvPicPr>
            <p:cNvPr id="16" name="Picture 2">
              <a:extLst>
                <a:ext uri="{FF2B5EF4-FFF2-40B4-BE49-F238E27FC236}">
                  <a16:creationId xmlns:a16="http://schemas.microsoft.com/office/drawing/2014/main" id="{98167035-DC5B-4C3D-AFFA-B03380ECC33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9184" y="749721"/>
              <a:ext cx="2030403" cy="1728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9445752C-05E1-4767-B689-DBC90B69B0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17096" y="3327449"/>
              <a:ext cx="1363474" cy="1008000"/>
            </a:xfrm>
            <a:prstGeom prst="rect">
              <a:avLst/>
            </a:prstGeom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E7EAD2B-6D4A-48B0-A808-D7322F11CFBC}"/>
                </a:ext>
              </a:extLst>
            </p:cNvPr>
            <p:cNvSpPr txBox="1"/>
            <p:nvPr/>
          </p:nvSpPr>
          <p:spPr bwMode="auto">
            <a:xfrm>
              <a:off x="1526913" y="2464865"/>
              <a:ext cx="2783559" cy="3385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US" altLang="ko-KR" sz="1600" b="1" dirty="0">
                  <a:latin typeface="Arial" panose="020B0604020202020204" pitchFamily="34" charset="0"/>
                  <a:ea typeface="HY견고딕" pitchFamily="18" charset="-127"/>
                  <a:cs typeface="Arial" panose="020B0604020202020204" pitchFamily="34" charset="0"/>
                </a:rPr>
                <a:t>6 Cylinder Head(62~135kg)</a:t>
              </a:r>
              <a:endParaRPr lang="ko-KR" altLang="en-US" sz="1600" b="1" dirty="0" err="1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FA556031-106B-442B-97D6-BF9F96A5C91D}"/>
                </a:ext>
              </a:extLst>
            </p:cNvPr>
            <p:cNvSpPr txBox="1"/>
            <p:nvPr/>
          </p:nvSpPr>
          <p:spPr bwMode="auto">
            <a:xfrm>
              <a:off x="1526913" y="4391268"/>
              <a:ext cx="2783559" cy="3385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US" altLang="ko-KR" sz="1600" b="1" dirty="0">
                  <a:latin typeface="Arial" panose="020B0604020202020204" pitchFamily="34" charset="0"/>
                  <a:ea typeface="HY견고딕" pitchFamily="18" charset="-127"/>
                  <a:cs typeface="Arial" panose="020B0604020202020204" pitchFamily="34" charset="0"/>
                </a:rPr>
                <a:t>3 Cylinder Head(50~66kg)</a:t>
              </a:r>
              <a:endParaRPr lang="ko-KR" altLang="en-US" sz="1600" b="1" dirty="0" err="1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E688F1A0-950A-4134-AADF-C0051EC6B136}"/>
                </a:ext>
              </a:extLst>
            </p:cNvPr>
            <p:cNvSpPr txBox="1"/>
            <p:nvPr/>
          </p:nvSpPr>
          <p:spPr bwMode="auto">
            <a:xfrm>
              <a:off x="6151361" y="2592053"/>
              <a:ext cx="2783559" cy="3385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US" altLang="ko-KR" sz="1600" b="1" dirty="0">
                  <a:latin typeface="Arial" panose="020B0604020202020204" pitchFamily="34" charset="0"/>
                  <a:ea typeface="HY견고딕" pitchFamily="18" charset="-127"/>
                  <a:cs typeface="Arial" panose="020B0604020202020204" pitchFamily="34" charset="0"/>
                </a:rPr>
                <a:t>4 Cylinder Head(32~46kg)</a:t>
              </a:r>
              <a:endParaRPr lang="ko-KR" altLang="en-US" sz="1600" b="1" dirty="0" err="1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29EEFB5-4CCE-46B0-ADEC-C04345191A9F}"/>
                </a:ext>
              </a:extLst>
            </p:cNvPr>
            <p:cNvSpPr txBox="1"/>
            <p:nvPr/>
          </p:nvSpPr>
          <p:spPr bwMode="auto">
            <a:xfrm>
              <a:off x="2288704" y="5301208"/>
              <a:ext cx="1811035" cy="70788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US" altLang="ko-KR" sz="1600" b="1" dirty="0">
                  <a:latin typeface="Arial" panose="020B0604020202020204" pitchFamily="34" charset="0"/>
                  <a:ea typeface="HY견고딕" pitchFamily="18" charset="-127"/>
                  <a:cs typeface="Arial" panose="020B0604020202020204" pitchFamily="34" charset="0"/>
                </a:rPr>
                <a:t>2 Cylinder Head</a:t>
              </a:r>
            </a:p>
            <a:p>
              <a:pPr algn="ctr" eaLnBrk="1" hangingPunct="1">
                <a:spcBef>
                  <a:spcPct val="50000"/>
                </a:spcBef>
              </a:pPr>
              <a:r>
                <a:rPr lang="en-US" altLang="ko-KR" sz="1600" b="1" dirty="0">
                  <a:latin typeface="Arial" panose="020B0604020202020204" pitchFamily="34" charset="0"/>
                  <a:ea typeface="HY견고딕" pitchFamily="18" charset="-127"/>
                  <a:cs typeface="Arial" panose="020B0604020202020204" pitchFamily="34" charset="0"/>
                </a:rPr>
                <a:t>(26kg)</a:t>
              </a:r>
              <a:endParaRPr lang="ko-KR" altLang="en-US" sz="1600" b="1" dirty="0" err="1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1E45DD5F-C1F6-4EAC-ADAF-F3744AAFDC4B}"/>
                </a:ext>
              </a:extLst>
            </p:cNvPr>
            <p:cNvSpPr txBox="1"/>
            <p:nvPr/>
          </p:nvSpPr>
          <p:spPr bwMode="auto">
            <a:xfrm>
              <a:off x="7403474" y="3477506"/>
              <a:ext cx="1821489" cy="70788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US" altLang="ko-KR" sz="1600" b="1" dirty="0">
                  <a:latin typeface="Arial" panose="020B0604020202020204" pitchFamily="34" charset="0"/>
                  <a:ea typeface="HY견고딕" pitchFamily="18" charset="-127"/>
                  <a:cs typeface="Arial" panose="020B0604020202020204" pitchFamily="34" charset="0"/>
                </a:rPr>
                <a:t>1 Cylinder Head</a:t>
              </a:r>
            </a:p>
            <a:p>
              <a:pPr algn="ctr" eaLnBrk="1" hangingPunct="1">
                <a:spcBef>
                  <a:spcPct val="50000"/>
                </a:spcBef>
              </a:pPr>
              <a:r>
                <a:rPr lang="en-US" altLang="ko-KR" sz="1600" b="1" dirty="0">
                  <a:latin typeface="Arial" panose="020B0604020202020204" pitchFamily="34" charset="0"/>
                  <a:ea typeface="HY견고딕" pitchFamily="18" charset="-127"/>
                  <a:cs typeface="Arial" panose="020B0604020202020204" pitchFamily="34" charset="0"/>
                </a:rPr>
                <a:t>(17~25kg)</a:t>
              </a:r>
              <a:endParaRPr lang="ko-KR" altLang="en-US" sz="1600" b="1" dirty="0" err="1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endParaRP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C729A64B-B75A-4093-AA54-ADF02BA4C97D}"/>
              </a:ext>
            </a:extLst>
          </p:cNvPr>
          <p:cNvSpPr txBox="1"/>
          <p:nvPr/>
        </p:nvSpPr>
        <p:spPr bwMode="auto">
          <a:xfrm>
            <a:off x="5579248" y="4698660"/>
            <a:ext cx="1821489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altLang="ko-KR" sz="1600" b="1" dirty="0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rPr>
              <a:t>TC Housing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ko-KR" sz="1600" b="1" dirty="0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rPr>
              <a:t>(50kg)</a:t>
            </a:r>
            <a:endParaRPr lang="ko-KR" altLang="en-US" sz="1600" b="1" dirty="0" err="1">
              <a:latin typeface="Arial" panose="020B0604020202020204" pitchFamily="34" charset="0"/>
              <a:ea typeface="HY견고딕" pitchFamily="18" charset="-127"/>
              <a:cs typeface="Arial" panose="020B0604020202020204" pitchFamily="34" charset="0"/>
            </a:endParaRPr>
          </a:p>
        </p:txBody>
      </p:sp>
      <p:pic>
        <p:nvPicPr>
          <p:cNvPr id="14" name="그림 13" descr="자동차 부품, 블루, 기계, 플라스틱이(가) 표시된 사진&#10;&#10;자동 생성된 설명">
            <a:extLst>
              <a:ext uri="{FF2B5EF4-FFF2-40B4-BE49-F238E27FC236}">
                <a16:creationId xmlns:a16="http://schemas.microsoft.com/office/drawing/2014/main" id="{87A3A459-D425-8C1E-81B7-D6AF24CBFCB6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4928" y="4646178"/>
            <a:ext cx="1685466" cy="1663142"/>
          </a:xfrm>
          <a:prstGeom prst="rect">
            <a:avLst/>
          </a:prstGeom>
        </p:spPr>
      </p:pic>
      <p:pic>
        <p:nvPicPr>
          <p:cNvPr id="24" name="그림 23" descr="자동차 부품, 블랙, 원이(가) 표시된 사진&#10;&#10;자동 생성된 설명">
            <a:extLst>
              <a:ext uri="{FF2B5EF4-FFF2-40B4-BE49-F238E27FC236}">
                <a16:creationId xmlns:a16="http://schemas.microsoft.com/office/drawing/2014/main" id="{D10E1187-2916-A885-4DDB-3567C0C0651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6531403" y="3732364"/>
            <a:ext cx="2665881" cy="3552455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0869BBB6-1F46-8485-B7AC-54D766346B48}"/>
              </a:ext>
            </a:extLst>
          </p:cNvPr>
          <p:cNvSpPr txBox="1"/>
          <p:nvPr/>
        </p:nvSpPr>
        <p:spPr bwMode="auto">
          <a:xfrm>
            <a:off x="8084511" y="4617640"/>
            <a:ext cx="1821489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altLang="ko-KR" sz="1600" b="1" dirty="0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rPr>
              <a:t>TM</a:t>
            </a:r>
            <a:r>
              <a:rPr lang="ko-KR" altLang="en-US" sz="1600" b="1" dirty="0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rPr>
              <a:t> </a:t>
            </a:r>
            <a:r>
              <a:rPr lang="en-US" altLang="ko-KR" sz="1600" b="1" dirty="0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rPr>
              <a:t>Case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ko-KR" sz="1600" b="1" dirty="0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rPr>
              <a:t>(42kg)</a:t>
            </a:r>
            <a:endParaRPr lang="ko-KR" altLang="en-US" sz="1600" b="1" dirty="0" err="1">
              <a:latin typeface="Arial" panose="020B0604020202020204" pitchFamily="34" charset="0"/>
              <a:ea typeface="HY견고딕" pitchFamily="18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1753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25" name="슬라이드 번호 개체 틀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8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45A1BB0-E450-437B-9C6F-3058AA31286F}" type="slidenum">
              <a:rPr kumimoji="0" lang="en-US" altLang="ko-KR" sz="12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11</a:t>
            </a:fld>
            <a:endParaRPr kumimoji="0" lang="en-US" altLang="ko-KR" sz="1200" dirty="0"/>
          </a:p>
        </p:txBody>
      </p:sp>
      <p:sp>
        <p:nvSpPr>
          <p:cNvPr id="7" name="슬라이드 번호 개체 틀 3"/>
          <p:cNvSpPr txBox="1">
            <a:spLocks/>
          </p:cNvSpPr>
          <p:nvPr/>
        </p:nvSpPr>
        <p:spPr bwMode="auto">
          <a:xfrm>
            <a:off x="8497491" y="6629400"/>
            <a:ext cx="2235729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sz="900" b="0" i="0" kern="1200">
                <a:solidFill>
                  <a:srgbClr val="333333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5pPr>
            <a:lvl6pPr marL="22860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6pPr>
            <a:lvl7pPr marL="27432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7pPr>
            <a:lvl8pPr marL="32004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8pPr>
            <a:lvl9pPr marL="36576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9pPr>
          </a:lstStyle>
          <a:p>
            <a:fld id="{3FC4F5A7-CFAD-47DE-8004-7BB502BD4F98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  <a:cs typeface="윤고딕130"/>
              </a:rPr>
              <a:pPr/>
              <a:t>11</a:t>
            </a:fld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  <a:cs typeface="윤고딕130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B6A6C75-4B16-4088-889C-60A47F91B3A8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Box 7">
            <a:extLst>
              <a:ext uri="{FF2B5EF4-FFF2-40B4-BE49-F238E27FC236}">
                <a16:creationId xmlns:a16="http://schemas.microsoft.com/office/drawing/2014/main" id="{3693CEAA-CC53-40BD-B453-42772C46B8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  <a:defRPr/>
            </a:pPr>
            <a:r>
              <a:rPr lang="ko-KR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인천공장 </a:t>
            </a:r>
            <a:r>
              <a:rPr lang="en-US" altLang="ko-K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설비 현황</a:t>
            </a:r>
            <a:endParaRPr lang="en-US" altLang="ko-KR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C02AD74E-A42B-430D-9A2F-14E4A4C205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322913"/>
              </p:ext>
            </p:extLst>
          </p:nvPr>
        </p:nvGraphicFramePr>
        <p:xfrm>
          <a:off x="254316" y="792148"/>
          <a:ext cx="9361039" cy="53867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1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918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677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833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Process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Facilities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Specification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9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용해 라인</a:t>
                      </a:r>
                      <a:endParaRPr lang="en-US" altLang="ko-KR" sz="14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  <a:cs typeface="Arial Unicode MS" panose="020B06040202020202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Melting Furnace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eaLnBrk="1" fontAlgn="ctr" hangingPunct="1">
                        <a:lnSpc>
                          <a:spcPct val="75000"/>
                        </a:lnSpc>
                        <a:spcBef>
                          <a:spcPct val="15000"/>
                        </a:spcBef>
                        <a:spcAft>
                          <a:spcPct val="500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ko-KR" sz="1400" b="0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Capa</a:t>
                      </a: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 : 18 Ton/</a:t>
                      </a:r>
                      <a:r>
                        <a:rPr lang="en-US" altLang="ko-KR" sz="1400" b="0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Hr</a:t>
                      </a:r>
                      <a:endParaRPr lang="en-US" altLang="ko-KR" sz="1400" b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  <a:cs typeface="Arial Unicode MS" panose="020B0604020202020204" pitchFamily="50" charset="-127"/>
                      </a:endParaRPr>
                    </a:p>
                    <a:p>
                      <a:pPr algn="l" eaLnBrk="1" fontAlgn="ctr" hangingPunct="1">
                        <a:lnSpc>
                          <a:spcPct val="75000"/>
                        </a:lnSpc>
                        <a:spcBef>
                          <a:spcPct val="15000"/>
                        </a:spcBef>
                        <a:spcAft>
                          <a:spcPct val="500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2Power 3 Body, 1Power 2 Body(x2)  </a:t>
                      </a:r>
                    </a:p>
                    <a:p>
                      <a:pPr algn="l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9248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조형 라인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eaLnBrk="1" fontAlgn="ctr" hangingPunct="1">
                        <a:lnSpc>
                          <a:spcPct val="85000"/>
                        </a:lnSpc>
                        <a:buClrTx/>
                        <a:buSzTx/>
                        <a:buFontTx/>
                        <a:buNone/>
                      </a:pPr>
                      <a:endParaRPr lang="en-US" altLang="ko-KR" sz="1400" b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  <a:cs typeface="Arial Unicode MS" panose="020B0604020202020204" pitchFamily="50" charset="-127"/>
                      </a:endParaRPr>
                    </a:p>
                    <a:p>
                      <a:pPr marL="0" marR="0" indent="0" algn="l" defTabSz="914400" rtl="0" eaLnBrk="1" fontAlgn="ctr" latinLnBrk="1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Auto Molding M/C for Green Sand</a:t>
                      </a:r>
                    </a:p>
                    <a:p>
                      <a:pPr marL="0" marR="0" indent="0" algn="l" defTabSz="914400" rtl="0" eaLnBrk="1" fontAlgn="ctr" latinLnBrk="1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b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  <a:cs typeface="Arial Unicode MS" panose="020B0604020202020204" pitchFamily="50" charset="-127"/>
                      </a:endParaRPr>
                    </a:p>
                    <a:p>
                      <a:pPr eaLnBrk="1" fontAlgn="ctr" hangingPunct="1">
                        <a:lnSpc>
                          <a:spcPct val="85000"/>
                        </a:lnSpc>
                        <a:buClrTx/>
                        <a:buSzTx/>
                        <a:buFontTx/>
                        <a:buNone/>
                      </a:pPr>
                      <a:r>
                        <a:rPr lang="en-US" altLang="ko-KR" sz="1400" b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 </a:t>
                      </a:r>
                      <a:r>
                        <a:rPr lang="en-US" altLang="ko-KR" sz="1200" b="1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* </a:t>
                      </a:r>
                      <a:r>
                        <a:rPr lang="ko-KR" altLang="en-US" sz="1200" b="1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신규 자동조형 장비 설치 </a:t>
                      </a:r>
                      <a:r>
                        <a:rPr lang="en-US" altLang="ko-KR" sz="1200" b="1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: 2015. 12</a:t>
                      </a:r>
                      <a:r>
                        <a:rPr lang="ko-KR" altLang="en-US" sz="1200" b="1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월</a:t>
                      </a:r>
                      <a:endParaRPr lang="ko-KR" altLang="en-US" sz="1200" b="1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l" eaLnBrk="1" fontAlgn="ctr" hangingPunct="1">
                        <a:lnSpc>
                          <a:spcPct val="75000"/>
                        </a:lnSpc>
                        <a:spcBef>
                          <a:spcPct val="15000"/>
                        </a:spcBef>
                        <a:spcAft>
                          <a:spcPct val="500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ko-KR" sz="1400" b="1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Capa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 : 55 Molds/H</a:t>
                      </a:r>
                    </a:p>
                    <a:p>
                      <a:pPr algn="l" eaLnBrk="1" fontAlgn="ctr" hangingPunct="1">
                        <a:lnSpc>
                          <a:spcPct val="75000"/>
                        </a:lnSpc>
                        <a:spcBef>
                          <a:spcPct val="15000"/>
                        </a:spcBef>
                        <a:spcAft>
                          <a:spcPct val="500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Flask Size : </a:t>
                      </a:r>
                      <a:r>
                        <a:rPr lang="en-US" altLang="ko-KR" sz="1400" b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1,300 × 1000 × 420/380</a:t>
                      </a:r>
                    </a:p>
                    <a:p>
                      <a:pPr algn="l" eaLnBrk="1" fontAlgn="ctr" hangingPunct="1">
                        <a:lnSpc>
                          <a:spcPct val="75000"/>
                        </a:lnSpc>
                        <a:spcBef>
                          <a:spcPct val="15000"/>
                        </a:spcBef>
                        <a:spcAft>
                          <a:spcPct val="500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ko-KR" sz="1400" b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 * Air</a:t>
                      </a:r>
                      <a:r>
                        <a:rPr lang="en-US" altLang="ko-KR" sz="1400" b="0" baseline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 flow &amp; Squeeze </a:t>
                      </a:r>
                      <a:r>
                        <a:rPr lang="ko-KR" altLang="en-US" sz="1400" b="0" baseline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방식</a:t>
                      </a:r>
                      <a:endParaRPr lang="ko-KR" altLang="en-US" sz="1400" b="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341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eaLnBrk="1" fontAlgn="ctr" hangingPunct="1">
                        <a:lnSpc>
                          <a:spcPct val="85000"/>
                        </a:lnSpc>
                        <a:buClrTx/>
                        <a:buSzTx/>
                        <a:buFontTx/>
                        <a:buNone/>
                      </a:pP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Furan Molding Line </a:t>
                      </a:r>
                    </a:p>
                    <a:p>
                      <a:pPr algn="ctr" eaLnBrk="1" fontAlgn="ctr" hangingPunct="1">
                        <a:lnSpc>
                          <a:spcPct val="85000"/>
                        </a:lnSpc>
                        <a:buClrTx/>
                        <a:buSzTx/>
                        <a:buFontTx/>
                        <a:buNone/>
                      </a:pP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( Semi-automatic line)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eaLnBrk="1" fontAlgn="ctr" hangingPunct="1">
                        <a:lnSpc>
                          <a:spcPct val="75000"/>
                        </a:lnSpc>
                        <a:spcBef>
                          <a:spcPct val="15000"/>
                        </a:spcBef>
                        <a:spcAft>
                          <a:spcPct val="500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ko-KR" sz="1400" b="0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Capa</a:t>
                      </a: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 : 4 Molds/</a:t>
                      </a:r>
                      <a:r>
                        <a:rPr lang="en-US" altLang="ko-KR" sz="1400" b="0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Hr</a:t>
                      </a: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 </a:t>
                      </a:r>
                    </a:p>
                    <a:p>
                      <a:pPr algn="l" eaLnBrk="1" fontAlgn="ctr" hangingPunct="1">
                        <a:lnSpc>
                          <a:spcPct val="75000"/>
                        </a:lnSpc>
                        <a:spcBef>
                          <a:spcPct val="15000"/>
                        </a:spcBef>
                        <a:spcAft>
                          <a:spcPct val="500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Flask Size : 1,600 × 1,200 × 450/450 (non-fixed)</a:t>
                      </a:r>
                    </a:p>
                    <a:p>
                      <a:pPr algn="l" eaLnBrk="1" fontAlgn="ctr" hangingPunct="1">
                        <a:lnSpc>
                          <a:spcPct val="75000"/>
                        </a:lnSpc>
                        <a:spcBef>
                          <a:spcPct val="15000"/>
                        </a:spcBef>
                        <a:spcAft>
                          <a:spcPct val="500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               1,000 × 700 × 250/200 (fixed)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125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중자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라인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Core Making M/C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eaLnBrk="1" fontAlgn="ctr" hangingPunct="1">
                        <a:lnSpc>
                          <a:spcPct val="75000"/>
                        </a:lnSpc>
                        <a:spcBef>
                          <a:spcPct val="15000"/>
                        </a:spcBef>
                        <a:spcAft>
                          <a:spcPct val="500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Shell Type : Electric &amp; LNG Type(16 units)</a:t>
                      </a:r>
                    </a:p>
                    <a:p>
                      <a:pPr algn="l" eaLnBrk="1" fontAlgn="ctr" hangingPunct="1">
                        <a:lnSpc>
                          <a:spcPct val="75000"/>
                        </a:lnSpc>
                        <a:spcBef>
                          <a:spcPct val="15000"/>
                        </a:spcBef>
                        <a:spcAft>
                          <a:spcPct val="500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Cold Box Type : 5 units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461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Core Dry Oven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Infrared Heating Dry oven/ Microwave oven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4614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후처리 라인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Shot Blast M/C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Cage Type : 2 units , Hanger Type : 1 units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4614">
                <a:tc vMerge="1">
                  <a:txBody>
                    <a:bodyPr/>
                    <a:lstStyle/>
                    <a:p>
                      <a:endParaRPr lang="ko-KR" altLang="en-US" sz="15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Shake-out manipulator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Griper Type : 2 units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184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사처리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라인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Mixer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  * </a:t>
                      </a:r>
                      <a:r>
                        <a:rPr lang="ko-KR" altLang="en-US" sz="1200" b="1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신규 </a:t>
                      </a:r>
                      <a:r>
                        <a:rPr lang="ko-KR" altLang="en-US" sz="1200" b="1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사처리라인</a:t>
                      </a:r>
                      <a:r>
                        <a:rPr lang="ko-KR" altLang="en-US" sz="1200" b="1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 설치 </a:t>
                      </a:r>
                      <a:r>
                        <a:rPr lang="en-US" altLang="ko-KR" sz="1200" b="1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: 2015. 11</a:t>
                      </a:r>
                      <a:r>
                        <a:rPr lang="ko-KR" altLang="en-US" sz="1200" b="1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월</a:t>
                      </a:r>
                      <a:endParaRPr lang="ko-KR" altLang="en-US" sz="1200" b="1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l" eaLnBrk="1" fontAlgn="ctr" hangingPunct="1">
                        <a:lnSpc>
                          <a:spcPct val="75000"/>
                        </a:lnSpc>
                        <a:spcBef>
                          <a:spcPct val="15000"/>
                        </a:spcBef>
                        <a:spcAft>
                          <a:spcPct val="500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ko-KR" sz="1400" b="0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Eirich</a:t>
                      </a: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 Mixer(Stir Type),</a:t>
                      </a:r>
                      <a:r>
                        <a:rPr lang="en-US" altLang="ko-KR" sz="1400" b="0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Capa</a:t>
                      </a: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 :</a:t>
                      </a:r>
                      <a:r>
                        <a:rPr lang="en-US" altLang="ko-KR" sz="1400" b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 120Ton/</a:t>
                      </a:r>
                      <a:r>
                        <a:rPr lang="en-US" altLang="ko-KR" sz="1400" b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Hr</a:t>
                      </a:r>
                      <a:endParaRPr lang="en-US" altLang="ko-KR" sz="1400" b="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Arial Unicode MS" panose="020B0604020202020204" pitchFamily="50" charset="-127"/>
                      </a:endParaRPr>
                    </a:p>
                    <a:p>
                      <a:pPr algn="l" eaLnBrk="1" fontAlgn="ctr" hangingPunct="1">
                        <a:lnSpc>
                          <a:spcPct val="75000"/>
                        </a:lnSpc>
                        <a:spcBef>
                          <a:spcPct val="15000"/>
                        </a:spcBef>
                        <a:spcAft>
                          <a:spcPct val="500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Auto Sand Control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68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페인트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eaLnBrk="1" fontAlgn="ctr" hangingPunct="1">
                        <a:lnSpc>
                          <a:spcPct val="85000"/>
                        </a:lnSpc>
                        <a:buClrTx/>
                        <a:buSzTx/>
                        <a:buFontTx/>
                        <a:buNone/>
                      </a:pP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Organic (</a:t>
                      </a:r>
                      <a:r>
                        <a:rPr lang="en-US" altLang="ko-KR" sz="1400" b="0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water,thinner</a:t>
                      </a: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 base )</a:t>
                      </a:r>
                    </a:p>
                    <a:p>
                      <a:pPr eaLnBrk="1" fontAlgn="ctr" hangingPunct="1">
                        <a:lnSpc>
                          <a:spcPct val="85000"/>
                        </a:lnSpc>
                        <a:buClrTx/>
                        <a:buSzTx/>
                        <a:buFontTx/>
                        <a:buNone/>
                      </a:pPr>
                      <a:r>
                        <a:rPr lang="en-US" altLang="ko-KR" sz="1400" b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  <a:cs typeface="Arial Unicode MS" panose="020B0604020202020204" pitchFamily="50" charset="-127"/>
                        </a:rPr>
                        <a:t>/Powder painting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4124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1" name="Text Box 7"/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u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인천공장 강점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-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요약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125" name="슬라이드 번호 개체 틀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8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45A1BB0-E450-437B-9C6F-3058AA31286F}" type="slidenum">
              <a:rPr kumimoji="0" lang="en-US" altLang="ko-KR" sz="12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12</a:t>
            </a:fld>
            <a:endParaRPr kumimoji="0" lang="en-US" altLang="ko-KR" sz="1200" dirty="0"/>
          </a:p>
        </p:txBody>
      </p:sp>
      <p:sp>
        <p:nvSpPr>
          <p:cNvPr id="7" name="슬라이드 번호 개체 틀 3"/>
          <p:cNvSpPr txBox="1">
            <a:spLocks/>
          </p:cNvSpPr>
          <p:nvPr/>
        </p:nvSpPr>
        <p:spPr bwMode="auto">
          <a:xfrm>
            <a:off x="8497491" y="6629400"/>
            <a:ext cx="2235729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sz="900" b="0" i="0" kern="1200">
                <a:solidFill>
                  <a:srgbClr val="333333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5pPr>
            <a:lvl6pPr marL="22860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6pPr>
            <a:lvl7pPr marL="27432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7pPr>
            <a:lvl8pPr marL="32004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8pPr>
            <a:lvl9pPr marL="36576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9pPr>
          </a:lstStyle>
          <a:p>
            <a:fld id="{3FC4F5A7-CFAD-47DE-8004-7BB502BD4F98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  <a:cs typeface="윤고딕130"/>
              </a:rPr>
              <a:pPr/>
              <a:t>12</a:t>
            </a:fld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  <a:cs typeface="윤고딕130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B6A6C75-4B16-4088-889C-60A47F91B3A8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그룹 1">
            <a:extLst>
              <a:ext uri="{FF2B5EF4-FFF2-40B4-BE49-F238E27FC236}">
                <a16:creationId xmlns:a16="http://schemas.microsoft.com/office/drawing/2014/main" id="{311967B3-DFFF-43A9-B943-D6422B48DF93}"/>
              </a:ext>
            </a:extLst>
          </p:cNvPr>
          <p:cNvGrpSpPr/>
          <p:nvPr/>
        </p:nvGrpSpPr>
        <p:grpSpPr>
          <a:xfrm>
            <a:off x="434166" y="849734"/>
            <a:ext cx="9234726" cy="5061546"/>
            <a:chOff x="272480" y="571480"/>
            <a:chExt cx="9396412" cy="5061546"/>
          </a:xfrm>
        </p:grpSpPr>
        <p:sp>
          <p:nvSpPr>
            <p:cNvPr id="8" name="TextBox 12">
              <a:extLst>
                <a:ext uri="{FF2B5EF4-FFF2-40B4-BE49-F238E27FC236}">
                  <a16:creationId xmlns:a16="http://schemas.microsoft.com/office/drawing/2014/main" id="{D107A4BE-0A03-4F9D-BB90-42D556245E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2480" y="571480"/>
              <a:ext cx="8424936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buFont typeface="Wingdings" pitchFamily="2" charset="2"/>
                <a:buChar char="Ø"/>
              </a:pPr>
              <a:r>
                <a:rPr kumimoji="0" lang="en-US" altLang="ko-KR" sz="16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kumimoji="0" lang="ko-KR" altLang="en-US" sz="16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제품개발</a:t>
              </a:r>
              <a:endParaRPr kumimoji="0" lang="ko-KR" altLang="en-US" sz="16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9" name="TextBox 9">
              <a:extLst>
                <a:ext uri="{FF2B5EF4-FFF2-40B4-BE49-F238E27FC236}">
                  <a16:creationId xmlns:a16="http://schemas.microsoft.com/office/drawing/2014/main" id="{A61A61F9-3848-4BC6-A894-848BCB1859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0512" y="857232"/>
              <a:ext cx="9108380" cy="2312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kumimoji="0" lang="ko-KR" altLang="en-US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풍부한 경험의 개발 엔지니어 보유</a:t>
              </a:r>
              <a:endParaRPr kumimoji="0"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kumimoji="0" lang="en-US" altLang="ko-KR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  - </a:t>
              </a:r>
              <a:r>
                <a:rPr kumimoji="0" lang="ko-KR" altLang="en-US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설계 엔지니어</a:t>
              </a:r>
              <a:r>
                <a:rPr kumimoji="0" lang="en-US" altLang="ko-KR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(20</a:t>
              </a:r>
              <a:r>
                <a:rPr kumimoji="0" lang="ko-KR" altLang="en-US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년 이상 </a:t>
              </a:r>
              <a:r>
                <a:rPr kumimoji="0" lang="en-US" altLang="ko-KR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</a:t>
              </a:r>
              <a:r>
                <a:rPr kumimoji="0" lang="ko-KR" altLang="en-US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명</a:t>
              </a:r>
              <a:r>
                <a:rPr kumimoji="0" lang="en-US" altLang="ko-KR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10</a:t>
              </a:r>
              <a:r>
                <a:rPr kumimoji="0" lang="ko-KR" altLang="en-US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년 이상 </a:t>
              </a:r>
              <a:r>
                <a:rPr kumimoji="0" lang="en-US" altLang="ko-KR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</a:t>
              </a:r>
              <a:r>
                <a:rPr kumimoji="0" lang="ko-KR" altLang="en-US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명</a:t>
              </a:r>
              <a:r>
                <a:rPr kumimoji="0" lang="en-US" altLang="ko-KR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  <a:p>
              <a:pPr>
                <a:lnSpc>
                  <a:spcPct val="150000"/>
                </a:lnSpc>
              </a:pPr>
              <a:r>
                <a:rPr kumimoji="0" lang="en-US" altLang="ko-KR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  - </a:t>
              </a:r>
              <a:r>
                <a:rPr kumimoji="0" lang="ko-KR" altLang="en-US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개발 엔지니어</a:t>
              </a:r>
              <a:r>
                <a:rPr kumimoji="0" lang="en-US" altLang="ko-KR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(20</a:t>
              </a:r>
              <a:r>
                <a:rPr kumimoji="0" lang="ko-KR" altLang="en-US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년 이상 </a:t>
              </a:r>
              <a:r>
                <a:rPr kumimoji="0" lang="en-US" altLang="ko-KR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  <a:r>
                <a:rPr kumimoji="0" lang="ko-KR" altLang="en-US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명</a:t>
              </a:r>
              <a:r>
                <a:rPr kumimoji="0" lang="en-US" altLang="ko-KR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10</a:t>
              </a:r>
              <a:r>
                <a:rPr kumimoji="0" lang="ko-KR" altLang="en-US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년 이상 </a:t>
              </a:r>
              <a:r>
                <a:rPr kumimoji="0" lang="en-US" altLang="ko-KR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  <a:r>
                <a:rPr kumimoji="0" lang="ko-KR" altLang="en-US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명</a:t>
              </a:r>
              <a:r>
                <a:rPr kumimoji="0" lang="en-US" altLang="ko-KR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kumimoji="0" lang="ko-KR" altLang="en-US" sz="1400" b="1" dirty="0" err="1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금형</a:t>
              </a:r>
              <a:r>
                <a:rPr kumimoji="0" lang="ko-KR" altLang="en-US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설계부터 제작까지</a:t>
              </a:r>
              <a:r>
                <a:rPr kumimoji="0" lang="en-US" altLang="ko-KR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In house </a:t>
              </a:r>
              <a:r>
                <a:rPr kumimoji="0" lang="ko-KR" altLang="en-US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작업</a:t>
              </a:r>
              <a:r>
                <a:rPr kumimoji="0" lang="en-US" altLang="ko-KR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kumimoji="0" lang="ko-KR" altLang="en-US" sz="1400" b="1" dirty="0" err="1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금형가공</a:t>
              </a:r>
              <a:r>
                <a:rPr kumimoji="0" lang="ko-KR" altLang="en-US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공장 보유</a:t>
              </a:r>
              <a:r>
                <a:rPr kumimoji="0" lang="en-US" altLang="ko-KR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  <a:p>
              <a:pPr>
                <a:lnSpc>
                  <a:spcPct val="150000"/>
                </a:lnSpc>
              </a:pPr>
              <a:r>
                <a:rPr kumimoji="0" lang="en-US" altLang="ko-KR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  - </a:t>
              </a:r>
              <a:r>
                <a:rPr kumimoji="0" lang="ko-KR" altLang="en-US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제품개발 시간 단축</a:t>
              </a:r>
              <a:r>
                <a:rPr kumimoji="0" lang="en-US" altLang="ko-KR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kumimoji="0" lang="ko-KR" altLang="en-US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총 </a:t>
              </a:r>
              <a:r>
                <a:rPr kumimoji="0" lang="en-US" altLang="ko-KR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</a:t>
              </a:r>
              <a:r>
                <a:rPr kumimoji="0" lang="ko-KR" altLang="en-US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</a:t>
              </a:r>
              <a:r>
                <a:rPr kumimoji="0" lang="en-US" altLang="ko-KR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  <a:p>
              <a:pPr>
                <a:lnSpc>
                  <a:spcPct val="150000"/>
                </a:lnSpc>
              </a:pPr>
              <a:r>
                <a:rPr kumimoji="0" lang="en-US" altLang="ko-KR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  - </a:t>
              </a:r>
              <a:r>
                <a:rPr kumimoji="0" lang="ko-KR" altLang="en-US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생산에서 문제점 발생시 즉시 개선방안 수립하여 반영</a:t>
              </a:r>
              <a:endParaRPr kumimoji="0" lang="en-US" altLang="ko-KR" sz="14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kumimoji="0" lang="ko-KR" altLang="en-US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다양한 </a:t>
              </a:r>
              <a:r>
                <a:rPr kumimoji="0" lang="en-US" altLang="ko-KR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Block </a:t>
              </a:r>
              <a:r>
                <a:rPr kumimoji="0" lang="ko-KR" altLang="en-US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생산경험과 응고해석 </a:t>
              </a:r>
              <a:r>
                <a:rPr kumimoji="0" lang="en-US" altLang="ko-KR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Program</a:t>
              </a:r>
              <a:r>
                <a:rPr kumimoji="0" lang="ko-KR" altLang="en-US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을 통해 최적화된 주조방안 설계</a:t>
              </a:r>
              <a:endParaRPr kumimoji="0"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F2D6E5A-D73C-47FA-8880-5E2AEBF52E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8713" y="3357562"/>
              <a:ext cx="8424936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buFont typeface="Wingdings" pitchFamily="2" charset="2"/>
                <a:buChar char="Ø"/>
              </a:pPr>
              <a:r>
                <a:rPr kumimoji="0" lang="en-US" altLang="ko-KR" sz="16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kumimoji="0" lang="ko-KR" altLang="en-US" sz="16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제품생산</a:t>
              </a:r>
              <a:endParaRPr kumimoji="0" lang="ko-KR" altLang="en-US" sz="16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1" name="TextBox 9">
              <a:extLst>
                <a:ext uri="{FF2B5EF4-FFF2-40B4-BE49-F238E27FC236}">
                  <a16:creationId xmlns:a16="http://schemas.microsoft.com/office/drawing/2014/main" id="{DA727FC5-01E6-474E-8C19-C9FBB94E67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0512" y="3643314"/>
              <a:ext cx="9108380" cy="1989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kumimoji="0" lang="ko-KR" altLang="en-US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자동주입기 사용으로 주입시간</a:t>
              </a:r>
              <a:r>
                <a:rPr kumimoji="0" lang="en-US" altLang="ko-KR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kumimoji="0" lang="ko-KR" altLang="en-US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주입온도가 일정하여 균일한 품질 유지</a:t>
              </a:r>
              <a:endParaRPr kumimoji="0"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kumimoji="0" lang="en-US" altLang="ko-KR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Auto Cooling </a:t>
              </a:r>
              <a:r>
                <a:rPr kumimoji="0" lang="ko-KR" altLang="en-US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라인 설치로 제품특성에 따라 </a:t>
              </a:r>
              <a:r>
                <a:rPr kumimoji="0" lang="en-US" altLang="ko-KR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2Hr ~</a:t>
              </a:r>
              <a:r>
                <a:rPr kumimoji="0" lang="ko-KR" altLang="en-US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kumimoji="0" lang="en-US" altLang="ko-KR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6Hr</a:t>
              </a:r>
              <a:r>
                <a:rPr kumimoji="0" lang="ko-KR" altLang="en-US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냉각 가능</a:t>
              </a:r>
              <a:endParaRPr kumimoji="0"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kumimoji="0" lang="en-US" altLang="ko-KR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  - </a:t>
              </a:r>
              <a:r>
                <a:rPr kumimoji="0" lang="ko-KR" altLang="en-US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재질 균등화 및 가공성 향상</a:t>
              </a:r>
              <a:endParaRPr kumimoji="0" lang="en-US" altLang="ko-KR" sz="14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kumimoji="0" lang="ko-KR" altLang="en-US" sz="1400" b="1" dirty="0" err="1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탈사라인</a:t>
              </a:r>
              <a:r>
                <a:rPr kumimoji="0" lang="ko-KR" altLang="en-US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신규설치 및 제품 </a:t>
              </a:r>
              <a:r>
                <a:rPr kumimoji="0" lang="en-US" altLang="ko-KR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pick up</a:t>
              </a:r>
              <a:r>
                <a:rPr kumimoji="0" lang="ko-KR" altLang="en-US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 로봇 사용으로 제품 </a:t>
              </a:r>
              <a:r>
                <a:rPr kumimoji="0" lang="en-US" altLang="ko-KR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Damage </a:t>
              </a:r>
              <a:r>
                <a:rPr kumimoji="0" lang="ko-KR" altLang="en-US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최소화</a:t>
              </a:r>
              <a:endParaRPr kumimoji="0"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kumimoji="0" lang="ko-KR" altLang="en-US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블록 </a:t>
              </a:r>
              <a:r>
                <a:rPr kumimoji="0" lang="ko-KR" altLang="en-US" sz="1400" b="1" dirty="0" err="1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후처리에</a:t>
              </a:r>
              <a:r>
                <a:rPr kumimoji="0" lang="ko-KR" altLang="en-US" sz="1400" b="1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최적화된 자동화 설비 및 라인 운영</a:t>
              </a:r>
              <a:endParaRPr kumimoji="0"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85750" indent="-285750">
                <a:lnSpc>
                  <a:spcPct val="150000"/>
                </a:lnSpc>
              </a:pPr>
              <a:r>
                <a:rPr kumimoji="0" lang="en-US" altLang="ko-KR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  -</a:t>
              </a:r>
              <a:r>
                <a:rPr kumimoji="0" lang="ko-KR" altLang="en-US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kumimoji="0" lang="en-US" altLang="ko-KR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CNC Grinding M/C </a:t>
              </a:r>
              <a:r>
                <a:rPr kumimoji="0" lang="ko-KR" altLang="en-US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운용으로 제품 </a:t>
              </a:r>
              <a:r>
                <a:rPr kumimoji="0" lang="en-US" altLang="ko-KR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Burr</a:t>
              </a:r>
              <a:r>
                <a:rPr kumimoji="0" lang="ko-KR" altLang="en-US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의 균등한 관리 → 가공 </a:t>
              </a:r>
              <a:r>
                <a:rPr kumimoji="0" lang="en-US" altLang="ko-KR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Trouble </a:t>
              </a:r>
              <a:r>
                <a:rPr kumimoji="0" lang="ko-KR" altLang="en-US" sz="140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예방</a:t>
              </a:r>
              <a:endParaRPr kumimoji="0" lang="en-US" altLang="ko-KR" sz="14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092682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1" name="Text Box 7"/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u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인천공장 강점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125" name="슬라이드 번호 개체 틀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8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45A1BB0-E450-437B-9C6F-3058AA31286F}" type="slidenum">
              <a:rPr kumimoji="0" lang="en-US" altLang="ko-KR" sz="12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13</a:t>
            </a:fld>
            <a:endParaRPr kumimoji="0" lang="en-US" altLang="ko-KR" sz="1200" dirty="0"/>
          </a:p>
        </p:txBody>
      </p:sp>
      <p:sp>
        <p:nvSpPr>
          <p:cNvPr id="7" name="슬라이드 번호 개체 틀 3"/>
          <p:cNvSpPr txBox="1">
            <a:spLocks/>
          </p:cNvSpPr>
          <p:nvPr/>
        </p:nvSpPr>
        <p:spPr bwMode="auto">
          <a:xfrm>
            <a:off x="8497491" y="6629400"/>
            <a:ext cx="2235729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sz="900" b="0" i="0" kern="1200">
                <a:solidFill>
                  <a:srgbClr val="333333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5pPr>
            <a:lvl6pPr marL="22860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6pPr>
            <a:lvl7pPr marL="27432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7pPr>
            <a:lvl8pPr marL="32004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8pPr>
            <a:lvl9pPr marL="36576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9pPr>
          </a:lstStyle>
          <a:p>
            <a:fld id="{3FC4F5A7-CFAD-47DE-8004-7BB502BD4F98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  <a:cs typeface="윤고딕130"/>
              </a:rPr>
              <a:pPr/>
              <a:t>13</a:t>
            </a:fld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  <a:cs typeface="윤고딕130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B6A6C75-4B16-4088-889C-60A47F91B3A8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4">
            <a:extLst>
              <a:ext uri="{FF2B5EF4-FFF2-40B4-BE49-F238E27FC236}">
                <a16:creationId xmlns:a16="http://schemas.microsoft.com/office/drawing/2014/main" id="{E2C59429-1128-4DCA-8514-014A57F9F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74570" y="2252598"/>
            <a:ext cx="3240029" cy="2895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그룹 12">
            <a:extLst>
              <a:ext uri="{FF2B5EF4-FFF2-40B4-BE49-F238E27FC236}">
                <a16:creationId xmlns:a16="http://schemas.microsoft.com/office/drawing/2014/main" id="{E9F2BA72-9BF5-4B37-BF89-B0E1247440C8}"/>
              </a:ext>
            </a:extLst>
          </p:cNvPr>
          <p:cNvGrpSpPr/>
          <p:nvPr/>
        </p:nvGrpSpPr>
        <p:grpSpPr>
          <a:xfrm>
            <a:off x="1032269" y="3452554"/>
            <a:ext cx="3158543" cy="2592288"/>
            <a:chOff x="920552" y="1310368"/>
            <a:chExt cx="3487156" cy="2945744"/>
          </a:xfrm>
        </p:grpSpPr>
        <p:pic>
          <p:nvPicPr>
            <p:cNvPr id="14" name="Picture 3">
              <a:extLst>
                <a:ext uri="{FF2B5EF4-FFF2-40B4-BE49-F238E27FC236}">
                  <a16:creationId xmlns:a16="http://schemas.microsoft.com/office/drawing/2014/main" id="{2DDF1034-BD73-48CC-AFA2-2CDB8AA2A6C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0552" y="1310368"/>
              <a:ext cx="2664519" cy="29457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5" name="Group 5">
              <a:extLst>
                <a:ext uri="{FF2B5EF4-FFF2-40B4-BE49-F238E27FC236}">
                  <a16:creationId xmlns:a16="http://schemas.microsoft.com/office/drawing/2014/main" id="{A4BEF8EC-071D-4DC9-8E68-12B4FBDDA86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750483" y="1954788"/>
              <a:ext cx="657225" cy="2122284"/>
              <a:chOff x="5613" y="588"/>
              <a:chExt cx="1035" cy="2382"/>
            </a:xfrm>
          </p:grpSpPr>
          <p:pic>
            <p:nvPicPr>
              <p:cNvPr id="16" name="Picture 7">
                <a:extLst>
                  <a:ext uri="{FF2B5EF4-FFF2-40B4-BE49-F238E27FC236}">
                    <a16:creationId xmlns:a16="http://schemas.microsoft.com/office/drawing/2014/main" id="{6D396B18-05D5-4CF5-BB3C-72D485C5928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13" y="794"/>
                <a:ext cx="1035" cy="217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6">
                <a:extLst>
                  <a:ext uri="{FF2B5EF4-FFF2-40B4-BE49-F238E27FC236}">
                    <a16:creationId xmlns:a16="http://schemas.microsoft.com/office/drawing/2014/main" id="{77B19293-EA46-49D7-A2BE-16EE1ED4943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55" y="588"/>
                <a:ext cx="892" cy="18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8" name="Rectangle 8">
            <a:extLst>
              <a:ext uri="{FF2B5EF4-FFF2-40B4-BE49-F238E27FC236}">
                <a16:creationId xmlns:a16="http://schemas.microsoft.com/office/drawing/2014/main" id="{8881C898-0B5A-4C1D-90D8-F5E92753F4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504" y="620688"/>
            <a:ext cx="151216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600" b="1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▣ 응고해석 </a:t>
            </a:r>
            <a:endParaRPr kumimoji="1" lang="en-US" altLang="ko-KR" sz="1600" b="1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pic>
        <p:nvPicPr>
          <p:cNvPr id="19" name="Picture 2">
            <a:hlinkClick r:id="rId8" action="ppaction://hlinkpres?slideindex=1&amp;slidetitle="/>
            <a:extLst>
              <a:ext uri="{FF2B5EF4-FFF2-40B4-BE49-F238E27FC236}">
                <a16:creationId xmlns:a16="http://schemas.microsoft.com/office/drawing/2014/main" id="{9EE0C78E-E379-4C89-8370-05E33C086B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6704" y="1200091"/>
            <a:ext cx="3749675" cy="2500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Rectangle 9">
            <a:extLst>
              <a:ext uri="{FF2B5EF4-FFF2-40B4-BE49-F238E27FC236}">
                <a16:creationId xmlns:a16="http://schemas.microsoft.com/office/drawing/2014/main" id="{E21EC393-9B34-4677-8044-D6E51376CD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4570" y="920575"/>
            <a:ext cx="2962776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altLang="ko-KR" sz="1600" b="1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Arial Unicode MS" panose="020B0604020202020204" pitchFamily="50" charset="-127"/>
              </a:rPr>
              <a:t>Solidification S/W </a:t>
            </a:r>
            <a:r>
              <a:rPr lang="ko-KR" altLang="en-US" sz="1600" b="1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Arial Unicode MS" panose="020B0604020202020204" pitchFamily="50" charset="-127"/>
              </a:rPr>
              <a:t>활용</a:t>
            </a:r>
            <a:endParaRPr lang="en-US" altLang="ko-KR" sz="1600" b="1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1600" b="1" i="1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Arial Unicode MS" panose="020B0604020202020204" pitchFamily="50" charset="-127"/>
              </a:rPr>
              <a:t> </a:t>
            </a:r>
          </a:p>
          <a:p>
            <a:r>
              <a:rPr lang="en-US" altLang="ko-KR" sz="1600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MAGMA, </a:t>
            </a:r>
            <a:r>
              <a:rPr lang="en-US" altLang="ko-KR" sz="1600" b="1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AnyCasting</a:t>
            </a:r>
            <a:endParaRPr lang="en-US" altLang="ko-KR" b="1" dirty="0"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8699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1" name="Text Box 7"/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u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인천공장 강점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125" name="슬라이드 번호 개체 틀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8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45A1BB0-E450-437B-9C6F-3058AA31286F}" type="slidenum">
              <a:rPr kumimoji="0" lang="en-US" altLang="ko-KR" sz="12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14</a:t>
            </a:fld>
            <a:endParaRPr kumimoji="0" lang="en-US" altLang="ko-KR" sz="1200" dirty="0"/>
          </a:p>
        </p:txBody>
      </p:sp>
      <p:sp>
        <p:nvSpPr>
          <p:cNvPr id="7" name="슬라이드 번호 개체 틀 3"/>
          <p:cNvSpPr txBox="1">
            <a:spLocks/>
          </p:cNvSpPr>
          <p:nvPr/>
        </p:nvSpPr>
        <p:spPr bwMode="auto">
          <a:xfrm>
            <a:off x="8497491" y="6629400"/>
            <a:ext cx="2235729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sz="900" b="0" i="0" kern="1200">
                <a:solidFill>
                  <a:srgbClr val="333333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5pPr>
            <a:lvl6pPr marL="22860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6pPr>
            <a:lvl7pPr marL="27432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7pPr>
            <a:lvl8pPr marL="32004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8pPr>
            <a:lvl9pPr marL="36576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9pPr>
          </a:lstStyle>
          <a:p>
            <a:fld id="{3FC4F5A7-CFAD-47DE-8004-7BB502BD4F98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  <a:cs typeface="윤고딕130"/>
              </a:rPr>
              <a:pPr/>
              <a:t>14</a:t>
            </a:fld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  <a:cs typeface="윤고딕130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B6A6C75-4B16-4088-889C-60A47F91B3A8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Box 7">
            <a:extLst>
              <a:ext uri="{FF2B5EF4-FFF2-40B4-BE49-F238E27FC236}">
                <a16:creationId xmlns:a16="http://schemas.microsoft.com/office/drawing/2014/main" id="{3A5008B2-844F-44A8-8749-D23BD437F4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6288" y="764704"/>
            <a:ext cx="4419600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fontAlgn="ctr" hangingPunct="1">
              <a:lnSpc>
                <a:spcPct val="80000"/>
              </a:lnSpc>
              <a:buClrTx/>
              <a:buSzTx/>
              <a:buFontTx/>
              <a:buNone/>
            </a:pPr>
            <a:r>
              <a:rPr lang="en-US" altLang="ko-KR" sz="20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▣  </a:t>
            </a:r>
            <a:r>
              <a:rPr lang="ko-KR" altLang="en-US" sz="2000" b="1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자동주입기</a:t>
            </a:r>
            <a:endParaRPr lang="en-US" altLang="ko-KR" sz="2000" b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Text Box 3">
            <a:extLst>
              <a:ext uri="{FF2B5EF4-FFF2-40B4-BE49-F238E27FC236}">
                <a16:creationId xmlns:a16="http://schemas.microsoft.com/office/drawing/2014/main" id="{638501C1-1420-400F-A752-7E8D0D6CE4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751" y="4581526"/>
            <a:ext cx="6335713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일정한 주입온도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승온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보온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및 주입속도 유지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주입시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Auto Feeding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접종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미접종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방지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2step Fool proofing)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Optical Sensor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 의한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Auto Pouring</a:t>
            </a:r>
          </a:p>
        </p:txBody>
      </p:sp>
      <p:pic>
        <p:nvPicPr>
          <p:cNvPr id="10" name="Picture 23">
            <a:extLst>
              <a:ext uri="{FF2B5EF4-FFF2-40B4-BE49-F238E27FC236}">
                <a16:creationId xmlns:a16="http://schemas.microsoft.com/office/drawing/2014/main" id="{6DDE00F2-5FB6-4B86-9346-ABFA310BE1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873" y="1367064"/>
            <a:ext cx="6286500" cy="293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14">
            <a:extLst>
              <a:ext uri="{FF2B5EF4-FFF2-40B4-BE49-F238E27FC236}">
                <a16:creationId xmlns:a16="http://schemas.microsoft.com/office/drawing/2014/main" id="{0FE894D5-29C3-4649-A4CF-55FB9AFD33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92863" y="1557339"/>
            <a:ext cx="647700" cy="3381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ko-KR" sz="1600" b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08020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1" name="Text Box 7"/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u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인천공장 강점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125" name="슬라이드 번호 개체 틀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8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45A1BB0-E450-437B-9C6F-3058AA31286F}" type="slidenum">
              <a:rPr kumimoji="0" lang="en-US" altLang="ko-KR" sz="12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15</a:t>
            </a:fld>
            <a:endParaRPr kumimoji="0" lang="en-US" altLang="ko-KR" sz="1200" dirty="0"/>
          </a:p>
        </p:txBody>
      </p:sp>
      <p:sp>
        <p:nvSpPr>
          <p:cNvPr id="7" name="슬라이드 번호 개체 틀 3"/>
          <p:cNvSpPr txBox="1">
            <a:spLocks/>
          </p:cNvSpPr>
          <p:nvPr/>
        </p:nvSpPr>
        <p:spPr bwMode="auto">
          <a:xfrm>
            <a:off x="8497491" y="6629400"/>
            <a:ext cx="2235729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sz="900" b="0" i="0" kern="1200">
                <a:solidFill>
                  <a:srgbClr val="333333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5pPr>
            <a:lvl6pPr marL="22860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6pPr>
            <a:lvl7pPr marL="27432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7pPr>
            <a:lvl8pPr marL="32004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8pPr>
            <a:lvl9pPr marL="36576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9pPr>
          </a:lstStyle>
          <a:p>
            <a:fld id="{3FC4F5A7-CFAD-47DE-8004-7BB502BD4F98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  <a:cs typeface="윤고딕130"/>
              </a:rPr>
              <a:pPr/>
              <a:t>15</a:t>
            </a:fld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  <a:cs typeface="윤고딕130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B6A6C75-4B16-4088-889C-60A47F91B3A8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Box 7">
            <a:extLst>
              <a:ext uri="{FF2B5EF4-FFF2-40B4-BE49-F238E27FC236}">
                <a16:creationId xmlns:a16="http://schemas.microsoft.com/office/drawing/2014/main" id="{C7809936-24B3-4C2B-A5DE-68E5DD24E8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6288" y="764704"/>
            <a:ext cx="4419600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fontAlgn="ctr" hangingPunct="1">
              <a:lnSpc>
                <a:spcPct val="80000"/>
              </a:lnSpc>
              <a:buClrTx/>
              <a:buSzTx/>
              <a:buFontTx/>
              <a:buNone/>
            </a:pPr>
            <a:r>
              <a:rPr lang="en-US" altLang="ko-KR" sz="20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▣  Auto Cooling Line</a:t>
            </a:r>
          </a:p>
        </p:txBody>
      </p:sp>
      <p:sp>
        <p:nvSpPr>
          <p:cNvPr id="13" name="Text Box 3">
            <a:extLst>
              <a:ext uri="{FF2B5EF4-FFF2-40B4-BE49-F238E27FC236}">
                <a16:creationId xmlns:a16="http://schemas.microsoft.com/office/drawing/2014/main" id="{B9028F13-37D6-492A-B2FA-876D371DB3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751" y="5000636"/>
            <a:ext cx="7961339" cy="1298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285750" indent="-285750">
              <a:lnSpc>
                <a:spcPct val="150000"/>
              </a:lnSpc>
              <a:buNone/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냉각 라인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열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×2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단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(216Box)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으로 구성 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None/>
            </a:pPr>
            <a:r>
              <a:rPr kumimoji="0" lang="en-US" altLang="ko-KR" sz="16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kumimoji="0" lang="en-US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Auto </a:t>
            </a:r>
            <a:r>
              <a:rPr kumimoji="0" lang="ko-KR" altLang="en-US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제어방식으로 제품특성에 따라 </a:t>
            </a:r>
            <a:r>
              <a:rPr kumimoji="0" lang="en-US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2Hr ~</a:t>
            </a:r>
            <a:r>
              <a:rPr kumimoji="0" lang="ko-KR" altLang="en-US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6Hr</a:t>
            </a:r>
            <a:r>
              <a:rPr kumimoji="0" lang="ko-KR" altLang="en-US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냉각 가능</a:t>
            </a:r>
            <a:endParaRPr kumimoji="0" lang="en-US" altLang="ko-KR" sz="16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kumimoji="0" lang="en-US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kumimoji="0" lang="ko-KR" altLang="en-US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0" lang="ko-KR" altLang="en-US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재질 균등화 및 가공성 향상</a:t>
            </a:r>
            <a:endParaRPr kumimoji="0" lang="en-US" altLang="ko-KR" sz="16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4" name="그림 13" descr="750_9236.jpg">
            <a:extLst>
              <a:ext uri="{FF2B5EF4-FFF2-40B4-BE49-F238E27FC236}">
                <a16:creationId xmlns:a16="http://schemas.microsoft.com/office/drawing/2014/main" id="{3B3F147B-62A9-4A76-90E4-2438926C097A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38466" y="1428736"/>
            <a:ext cx="5181600" cy="3458718"/>
          </a:xfrm>
          <a:prstGeom prst="rect">
            <a:avLst/>
          </a:prstGeom>
        </p:spPr>
      </p:pic>
      <p:pic>
        <p:nvPicPr>
          <p:cNvPr id="15" name="그림 14" descr="750_9240.jpg">
            <a:extLst>
              <a:ext uri="{FF2B5EF4-FFF2-40B4-BE49-F238E27FC236}">
                <a16:creationId xmlns:a16="http://schemas.microsoft.com/office/drawing/2014/main" id="{B60F04BC-5380-4D3F-A7BC-85F1A01A8B1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81034" y="1428736"/>
            <a:ext cx="2743200" cy="3500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7227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1" name="Text Box 7"/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  <a:defRPr/>
            </a:pPr>
            <a:r>
              <a:rPr lang="ko-KR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김포공장 </a:t>
            </a:r>
            <a:r>
              <a:rPr lang="en-US" altLang="ko-K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주요제품 현황</a:t>
            </a:r>
            <a:endParaRPr lang="en-US" altLang="ko-KR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25" name="슬라이드 번호 개체 틀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8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45A1BB0-E450-437B-9C6F-3058AA31286F}" type="slidenum">
              <a:rPr kumimoji="0" lang="en-US" altLang="ko-KR" sz="12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16</a:t>
            </a:fld>
            <a:endParaRPr kumimoji="0" lang="en-US" altLang="ko-KR" sz="1200" dirty="0"/>
          </a:p>
        </p:txBody>
      </p:sp>
      <p:sp>
        <p:nvSpPr>
          <p:cNvPr id="7" name="슬라이드 번호 개체 틀 3"/>
          <p:cNvSpPr txBox="1">
            <a:spLocks/>
          </p:cNvSpPr>
          <p:nvPr/>
        </p:nvSpPr>
        <p:spPr bwMode="auto">
          <a:xfrm>
            <a:off x="8497491" y="6629400"/>
            <a:ext cx="2235729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sz="900" b="0" i="0" kern="1200">
                <a:solidFill>
                  <a:srgbClr val="333333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5pPr>
            <a:lvl6pPr marL="22860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6pPr>
            <a:lvl7pPr marL="27432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7pPr>
            <a:lvl8pPr marL="32004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8pPr>
            <a:lvl9pPr marL="36576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9pPr>
          </a:lstStyle>
          <a:p>
            <a:fld id="{3FC4F5A7-CFAD-47DE-8004-7BB502BD4F98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  <a:cs typeface="윤고딕130"/>
              </a:rPr>
              <a:pPr/>
              <a:t>16</a:t>
            </a:fld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  <a:cs typeface="윤고딕130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B6A6C75-4B16-4088-889C-60A47F91B3A8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60FC0A91-E09B-4242-A4CE-95E0F9ADA606}"/>
              </a:ext>
            </a:extLst>
          </p:cNvPr>
          <p:cNvGrpSpPr/>
          <p:nvPr/>
        </p:nvGrpSpPr>
        <p:grpSpPr>
          <a:xfrm>
            <a:off x="566051" y="983377"/>
            <a:ext cx="8773898" cy="5184576"/>
            <a:chOff x="185051" y="969650"/>
            <a:chExt cx="8773898" cy="5184576"/>
          </a:xfrm>
        </p:grpSpPr>
        <p:graphicFrame>
          <p:nvGraphicFramePr>
            <p:cNvPr id="19" name="다이어그램 18">
              <a:extLst>
                <a:ext uri="{FF2B5EF4-FFF2-40B4-BE49-F238E27FC236}">
                  <a16:creationId xmlns:a16="http://schemas.microsoft.com/office/drawing/2014/main" id="{89613CB7-CB7A-4EBB-8D9A-227F46E41964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079689920"/>
                </p:ext>
              </p:extLst>
            </p:nvPr>
          </p:nvGraphicFramePr>
          <p:xfrm>
            <a:off x="185051" y="969650"/>
            <a:ext cx="8773898" cy="5184576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4" r:lo="rId5" r:qs="rId6" r:cs="rId7"/>
            </a:graphicData>
          </a:graphic>
        </p:graphicFrame>
        <p:pic>
          <p:nvPicPr>
            <p:cNvPr id="23" name="그림 28">
              <a:extLst>
                <a:ext uri="{FF2B5EF4-FFF2-40B4-BE49-F238E27FC236}">
                  <a16:creationId xmlns:a16="http://schemas.microsoft.com/office/drawing/2014/main" id="{B2D29DCF-D1D6-49E3-BD1E-E5AC3A54AB1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9099676">
              <a:off x="3229392" y="1564314"/>
              <a:ext cx="1303338" cy="858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" name="그림 14">
            <a:extLst>
              <a:ext uri="{FF2B5EF4-FFF2-40B4-BE49-F238E27FC236}">
                <a16:creationId xmlns:a16="http://schemas.microsoft.com/office/drawing/2014/main" id="{DB2036CF-EF19-4688-9DF7-B7F449F6FD84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6978" y="1585124"/>
            <a:ext cx="1204036" cy="1116000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CA755F30-E807-4398-AA7B-034E581A8D2C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0565" y="1355387"/>
            <a:ext cx="1468923" cy="1449747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30C636CD-6790-4168-918C-7D91112ED62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65802" y="1585124"/>
            <a:ext cx="1164437" cy="1042506"/>
          </a:xfrm>
          <a:prstGeom prst="rect">
            <a:avLst/>
          </a:prstGeom>
        </p:spPr>
      </p:pic>
      <p:pic>
        <p:nvPicPr>
          <p:cNvPr id="5" name="그림 4" descr="축적 모형, 장난감, 장난감 차, 군용 차량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C4FD22B8-80F6-8D9A-A74D-74E986569A27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7824" b="60744" l="9621" r="89796">
                        <a14:foregroundMark x1="11662" y1="38154" x2="9621" y2="45041"/>
                        <a14:foregroundMark x1="47522" y1="29201" x2="47230" y2="29201"/>
                        <a14:foregroundMark x1="69388" y1="28237" x2="68805" y2="28099"/>
                        <a14:foregroundMark x1="86006" y1="33471" x2="86006" y2="41598"/>
                        <a14:foregroundMark x1="89796" y1="34160" x2="89796" y2="34160"/>
                        <a14:foregroundMark x1="34985" y1="58264" x2="49271" y2="58953"/>
                        <a14:foregroundMark x1="44606" y1="60744" x2="46647" y2="60468"/>
                        <a14:foregroundMark x1="51544" y1="59484" x2="49563" y2="59780"/>
                        <a14:foregroundMark x1="55102" y1="58953" x2="54227" y2="59084"/>
                        <a14:backgroundMark x1="80175" y1="27961" x2="81633" y2="27961"/>
                        <a14:backgroundMark x1="80466" y1="28650" x2="83382" y2="28375"/>
                        <a14:backgroundMark x1="85131" y1="29063" x2="84257" y2="28788"/>
                        <a14:backgroundMark x1="85714" y1="29339" x2="85714" y2="29339"/>
                        <a14:backgroundMark x1="86297" y1="30028" x2="87464" y2="30579"/>
                        <a14:backgroundMark x1="24781" y1="56336" x2="24781" y2="56336"/>
                        <a14:backgroundMark x1="24490" y1="56474" x2="27988" y2="57300"/>
                        <a14:backgroundMark x1="23907" y1="57851" x2="27988" y2="58540"/>
                        <a14:backgroundMark x1="31195" y1="58402" x2="27988" y2="58815"/>
                        <a14:backgroundMark x1="54227" y1="60882" x2="54227" y2="61019"/>
                        <a14:backgroundMark x1="55685" y1="59366" x2="55685" y2="59366"/>
                        <a14:backgroundMark x1="53644" y1="59229" x2="53644" y2="59229"/>
                        <a14:backgroundMark x1="53936" y1="58953" x2="51895" y2="59642"/>
                        <a14:backgroundMark x1="54519" y1="59091" x2="54519" y2="590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7230" t="25936" r="7571" b="38364"/>
          <a:stretch/>
        </p:blipFill>
        <p:spPr>
          <a:xfrm>
            <a:off x="2222088" y="1585124"/>
            <a:ext cx="1258331" cy="1116001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583A2D2A-7B05-16E6-0237-FB17C9523749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793793" y="1528376"/>
            <a:ext cx="1407395" cy="1291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9958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1" name="Text Box 7"/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ko-KR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김포공장 </a:t>
            </a:r>
            <a:r>
              <a:rPr lang="en-US" altLang="ko-K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주요제품 현황</a:t>
            </a:r>
            <a:endParaRPr lang="en-US" altLang="ko-KR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25" name="슬라이드 번호 개체 틀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8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45A1BB0-E450-437B-9C6F-3058AA31286F}" type="slidenum">
              <a:rPr kumimoji="0" lang="en-US" altLang="ko-KR" sz="12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17</a:t>
            </a:fld>
            <a:endParaRPr kumimoji="0" lang="en-US" altLang="ko-KR" sz="1200" dirty="0"/>
          </a:p>
        </p:txBody>
      </p:sp>
      <p:sp>
        <p:nvSpPr>
          <p:cNvPr id="7" name="슬라이드 번호 개체 틀 3"/>
          <p:cNvSpPr txBox="1">
            <a:spLocks/>
          </p:cNvSpPr>
          <p:nvPr/>
        </p:nvSpPr>
        <p:spPr bwMode="auto">
          <a:xfrm>
            <a:off x="8497491" y="6629400"/>
            <a:ext cx="2235729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sz="900" b="0" i="0" kern="1200">
                <a:solidFill>
                  <a:srgbClr val="333333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5pPr>
            <a:lvl6pPr marL="22860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6pPr>
            <a:lvl7pPr marL="27432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7pPr>
            <a:lvl8pPr marL="32004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8pPr>
            <a:lvl9pPr marL="36576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9pPr>
          </a:lstStyle>
          <a:p>
            <a:fld id="{3FC4F5A7-CFAD-47DE-8004-7BB502BD4F98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  <a:cs typeface="윤고딕130"/>
              </a:rPr>
              <a:pPr/>
              <a:t>17</a:t>
            </a:fld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  <a:cs typeface="윤고딕130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B6A6C75-4B16-4088-889C-60A47F91B3A8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다이어그램 18">
            <a:extLst>
              <a:ext uri="{FF2B5EF4-FFF2-40B4-BE49-F238E27FC236}">
                <a16:creationId xmlns:a16="http://schemas.microsoft.com/office/drawing/2014/main" id="{89613CB7-CB7A-4EBB-8D9A-227F46E419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38715146"/>
              </p:ext>
            </p:extLst>
          </p:nvPr>
        </p:nvGraphicFramePr>
        <p:xfrm>
          <a:off x="566051" y="969650"/>
          <a:ext cx="8773898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6" name="그림 15">
            <a:extLst>
              <a:ext uri="{FF2B5EF4-FFF2-40B4-BE49-F238E27FC236}">
                <a16:creationId xmlns:a16="http://schemas.microsoft.com/office/drawing/2014/main" id="{79ADC475-9251-43FB-AFF8-5F9D22C3DB53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1289" y="1558597"/>
            <a:ext cx="1233273" cy="1230191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9E12CDE8-9F24-440C-AC55-C84C6DC69B2A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8417" y="1747960"/>
            <a:ext cx="1029622" cy="929733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3CBC947B-6284-42DB-85B3-87113BCA1466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7869" y="1669693"/>
            <a:ext cx="1288225" cy="1008000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7065BDEB-5FFA-8DCB-5105-5D06F6962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16696" y="1669693"/>
            <a:ext cx="1243581" cy="11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CA97EBC7-0598-5E4E-AD68-3AB25C037C52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8314" b="89838" l="9879" r="89948">
                        <a14:foregroundMark x1="66031" y1="8314" x2="66031" y2="83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593" y="1558597"/>
            <a:ext cx="1864090" cy="1398876"/>
          </a:xfrm>
          <a:prstGeom prst="rect">
            <a:avLst/>
          </a:prstGeom>
        </p:spPr>
      </p:pic>
      <p:pic>
        <p:nvPicPr>
          <p:cNvPr id="3" name="그림 2" descr="서지 억제기이(가) 표시된 사진&#10;&#10;자동 생성된 설명">
            <a:extLst>
              <a:ext uri="{FF2B5EF4-FFF2-40B4-BE49-F238E27FC236}">
                <a16:creationId xmlns:a16="http://schemas.microsoft.com/office/drawing/2014/main" id="{8450E73B-A27C-7C7C-0044-98EE9BE35EAC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723872">
            <a:off x="3638456" y="1472150"/>
            <a:ext cx="1102439" cy="1403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0100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1" name="Text Box 7"/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  <a:defRPr/>
            </a:pPr>
            <a:r>
              <a:rPr lang="ko-KR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김포공장 </a:t>
            </a:r>
            <a:r>
              <a:rPr lang="en-US" altLang="ko-K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–</a:t>
            </a:r>
            <a:r>
              <a:rPr lang="ko-KR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설비 현황</a:t>
            </a:r>
            <a:endParaRPr lang="en-US" altLang="ko-KR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25" name="슬라이드 번호 개체 틀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8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45A1BB0-E450-437B-9C6F-3058AA31286F}" type="slidenum">
              <a:rPr kumimoji="0" lang="en-US" altLang="ko-KR" sz="12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18</a:t>
            </a:fld>
            <a:endParaRPr kumimoji="0" lang="en-US" altLang="ko-KR" sz="1200" dirty="0"/>
          </a:p>
        </p:txBody>
      </p:sp>
      <p:sp>
        <p:nvSpPr>
          <p:cNvPr id="7" name="슬라이드 번호 개체 틀 3"/>
          <p:cNvSpPr txBox="1">
            <a:spLocks/>
          </p:cNvSpPr>
          <p:nvPr/>
        </p:nvSpPr>
        <p:spPr bwMode="auto">
          <a:xfrm>
            <a:off x="8497491" y="6629400"/>
            <a:ext cx="2235729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sz="900" b="0" i="0" kern="1200">
                <a:solidFill>
                  <a:srgbClr val="333333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5pPr>
            <a:lvl6pPr marL="22860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6pPr>
            <a:lvl7pPr marL="27432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7pPr>
            <a:lvl8pPr marL="32004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8pPr>
            <a:lvl9pPr marL="36576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9pPr>
          </a:lstStyle>
          <a:p>
            <a:fld id="{3FC4F5A7-CFAD-47DE-8004-7BB502BD4F98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  <a:cs typeface="윤고딕130"/>
              </a:rPr>
              <a:pPr/>
              <a:t>18</a:t>
            </a:fld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  <a:cs typeface="윤고딕130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B6A6C75-4B16-4088-889C-60A47F91B3A8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표 22">
            <a:extLst>
              <a:ext uri="{FF2B5EF4-FFF2-40B4-BE49-F238E27FC236}">
                <a16:creationId xmlns:a16="http://schemas.microsoft.com/office/drawing/2014/main" id="{B04F96D3-6A43-4523-A10E-73AF09820B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280001"/>
              </p:ext>
            </p:extLst>
          </p:nvPr>
        </p:nvGraphicFramePr>
        <p:xfrm>
          <a:off x="308484" y="918012"/>
          <a:ext cx="9289032" cy="5242560"/>
        </p:xfrm>
        <a:graphic>
          <a:graphicData uri="http://schemas.openxmlformats.org/drawingml/2006/table">
            <a:tbl>
              <a:tblPr firstRow="1" bandRow="1"/>
              <a:tblGrid>
                <a:gridCol w="19218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893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777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4800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DESCRITION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FACILITIES</a:t>
                      </a:r>
                      <a:endParaRPr lang="ko-KR" altLang="en-US" sz="1400" dirty="0">
                        <a:solidFill>
                          <a:schemeClr val="tx1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윤고딕130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REMARKS</a:t>
                      </a:r>
                      <a:endParaRPr lang="ko-KR" altLang="en-US" sz="1400" dirty="0">
                        <a:solidFill>
                          <a:schemeClr val="tx1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160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용해라인</a:t>
                      </a:r>
                      <a:endParaRPr lang="en-US" altLang="ko-KR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9pPr>
                    </a:lstStyle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3tons/</a:t>
                      </a:r>
                      <a:r>
                        <a:rPr lang="en-US" altLang="ko-KR" sz="1400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hr</a:t>
                      </a:r>
                      <a:r>
                        <a:rPr lang="en-US" altLang="ko-KR" sz="1400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X 2source 2bodies</a:t>
                      </a: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en-US" altLang="ko-KR" sz="1400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Vibrating charging 2units</a:t>
                      </a:r>
                      <a:endParaRPr lang="ko-KR" altLang="en-US" sz="1400" dirty="0">
                        <a:solidFill>
                          <a:schemeClr val="tx1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rowSpan="5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Capacity</a:t>
                      </a: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12,000</a:t>
                      </a:r>
                      <a:r>
                        <a:rPr lang="en-US" altLang="ko-KR" sz="1400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tons/</a:t>
                      </a:r>
                      <a:r>
                        <a:rPr lang="en-US" altLang="ko-KR" sz="1400" baseline="0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yr</a:t>
                      </a:r>
                      <a:endParaRPr lang="en-US" altLang="ko-KR" sz="1400" baseline="0" dirty="0">
                        <a:solidFill>
                          <a:schemeClr val="tx1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en-US" altLang="ko-KR" sz="1400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(MCV 72,000set/</a:t>
                      </a:r>
                      <a:r>
                        <a:rPr lang="en-US" altLang="ko-KR" sz="1400" baseline="0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yr</a:t>
                      </a:r>
                      <a:r>
                        <a:rPr lang="en-US" altLang="ko-KR" sz="1400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4880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조형라인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9pPr>
                    </a:lstStyle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Flask size : 1,000X700X300/200</a:t>
                      </a: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en-US" altLang="ko-KR" sz="1400" b="1" dirty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Furan</a:t>
                      </a:r>
                      <a:r>
                        <a:rPr lang="en-US" altLang="ko-KR" sz="1400" b="1" baseline="0" dirty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process : 15molds/</a:t>
                      </a:r>
                      <a:r>
                        <a:rPr lang="en-US" altLang="ko-KR" sz="1400" b="1" baseline="0" dirty="0" err="1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hr</a:t>
                      </a:r>
                      <a:r>
                        <a:rPr lang="en-US" altLang="ko-KR" sz="1400" b="1" baseline="0" dirty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2shifts</a:t>
                      </a: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en-US" altLang="ko-KR" sz="1400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Automatic Mold stripping 1unit</a:t>
                      </a: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en-US" altLang="ko-KR" sz="1400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Auto Mold closing and clamping 1unit </a:t>
                      </a:r>
                      <a:endParaRPr lang="ko-KR" altLang="en-US" sz="1400" dirty="0">
                        <a:solidFill>
                          <a:schemeClr val="tx1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71600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400" b="1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중자라인</a:t>
                      </a:r>
                      <a:r>
                        <a:rPr lang="en-US" altLang="ko-KR" sz="1400" b="1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9pPr>
                    </a:lstStyle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Middle size core M/C 3units</a:t>
                      </a:r>
                      <a:r>
                        <a:rPr lang="en-US" altLang="ko-KR" sz="1400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(Vertical type)</a:t>
                      </a: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en-US" altLang="ko-KR" sz="1400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Large size core M/C 2units (Vertical type)</a:t>
                      </a: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en-US" altLang="ko-KR" sz="1400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Large size core M/C 2units (Horizontal type)</a:t>
                      </a: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en-US" altLang="ko-KR" sz="1400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Main spool core M/C 2units (vertical type)</a:t>
                      </a: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en-US" altLang="ko-KR" sz="1400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Continuous core Dry furnace 1unit</a:t>
                      </a: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en-US" altLang="ko-KR" sz="1400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Batch type core Dry furnace 1unit</a:t>
                      </a:r>
                      <a:endParaRPr lang="ko-KR" altLang="en-US" sz="1400" dirty="0">
                        <a:solidFill>
                          <a:schemeClr val="tx1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44880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후처리라인</a:t>
                      </a:r>
                      <a:r>
                        <a:rPr lang="en-US" altLang="ko-KR" sz="14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9pPr>
                    </a:lstStyle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en-US" altLang="ko-KR" sz="1400" b="1" dirty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Automatic internal</a:t>
                      </a:r>
                      <a:r>
                        <a:rPr lang="en-US" altLang="ko-KR" sz="1400" b="1" baseline="0" dirty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shot 5uints</a:t>
                      </a: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en-US" altLang="ko-KR" sz="14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Manual internal shot 2units</a:t>
                      </a: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en-US" altLang="ko-KR" sz="14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Tumbling &amp; Hanger  type shot blast 4units</a:t>
                      </a: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en-US" altLang="ko-KR" sz="14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Manipulate type shot blast 1unit 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58240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검사라인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윤고딕130"/>
                        </a:defRPr>
                      </a:lvl9pPr>
                    </a:lstStyle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Spectrometer / Carbon analyzer / Metal microscope</a:t>
                      </a: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CMM</a:t>
                      </a: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Sawing M/C </a:t>
                      </a: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Sand screen </a:t>
                      </a: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Core strength tester</a:t>
                      </a:r>
                      <a:endParaRPr lang="ko-KR" altLang="en-US" sz="1400" dirty="0">
                        <a:solidFill>
                          <a:schemeClr val="tx1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85110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1" name="Text Box 7"/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  <a:defRPr/>
            </a:pPr>
            <a:r>
              <a:rPr lang="ko-KR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김포공장 강점</a:t>
            </a:r>
            <a:endParaRPr lang="en-US" altLang="ko-KR" sz="2000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25" name="슬라이드 번호 개체 틀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8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45A1BB0-E450-437B-9C6F-3058AA31286F}" type="slidenum">
              <a:rPr kumimoji="0" lang="en-US" altLang="ko-KR" sz="12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19</a:t>
            </a:fld>
            <a:endParaRPr kumimoji="0" lang="en-US" altLang="ko-KR" sz="1200" dirty="0"/>
          </a:p>
        </p:txBody>
      </p:sp>
      <p:sp>
        <p:nvSpPr>
          <p:cNvPr id="7" name="슬라이드 번호 개체 틀 3"/>
          <p:cNvSpPr txBox="1">
            <a:spLocks/>
          </p:cNvSpPr>
          <p:nvPr/>
        </p:nvSpPr>
        <p:spPr bwMode="auto">
          <a:xfrm>
            <a:off x="8497491" y="6629400"/>
            <a:ext cx="2235729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sz="900" b="0" i="0" kern="1200">
                <a:solidFill>
                  <a:srgbClr val="333333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5pPr>
            <a:lvl6pPr marL="22860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6pPr>
            <a:lvl7pPr marL="27432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7pPr>
            <a:lvl8pPr marL="32004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8pPr>
            <a:lvl9pPr marL="36576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9pPr>
          </a:lstStyle>
          <a:p>
            <a:fld id="{3FC4F5A7-CFAD-47DE-8004-7BB502BD4F98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  <a:cs typeface="윤고딕130"/>
              </a:rPr>
              <a:pPr/>
              <a:t>19</a:t>
            </a:fld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  <a:cs typeface="윤고딕130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B6A6C75-4B16-4088-889C-60A47F91B3A8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Line 32">
            <a:extLst>
              <a:ext uri="{FF2B5EF4-FFF2-40B4-BE49-F238E27FC236}">
                <a16:creationId xmlns:a16="http://schemas.microsoft.com/office/drawing/2014/main" id="{71EB440E-5010-4588-8E9E-E21316813A5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990851" y="1689100"/>
            <a:ext cx="500063" cy="5715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856E8269-B29F-48D8-AAE3-3D0931C070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5163" y="1403351"/>
            <a:ext cx="5905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ko-KR" sz="1000">
                <a:latin typeface="Arial Black" panose="020B0A04020102020204" pitchFamily="34" charset="0"/>
              </a:rPr>
              <a:t>Sprue</a:t>
            </a:r>
          </a:p>
        </p:txBody>
      </p:sp>
      <p:sp>
        <p:nvSpPr>
          <p:cNvPr id="12" name="Rectangle 26">
            <a:extLst>
              <a:ext uri="{FF2B5EF4-FFF2-40B4-BE49-F238E27FC236}">
                <a16:creationId xmlns:a16="http://schemas.microsoft.com/office/drawing/2014/main" id="{1E91FC0A-0F10-428B-97C1-49A7684AB0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4975" y="1403351"/>
            <a:ext cx="68103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ko-KR" sz="1000">
                <a:latin typeface="Arial Black" panose="020B0A04020102020204" pitchFamily="34" charset="0"/>
              </a:rPr>
              <a:t>Runner</a:t>
            </a:r>
          </a:p>
        </p:txBody>
      </p:sp>
      <p:sp>
        <p:nvSpPr>
          <p:cNvPr id="13" name="Line 32">
            <a:extLst>
              <a:ext uri="{FF2B5EF4-FFF2-40B4-BE49-F238E27FC236}">
                <a16:creationId xmlns:a16="http://schemas.microsoft.com/office/drawing/2014/main" id="{ACAE3C02-04A0-4904-ABD4-867C82C86165}"/>
              </a:ext>
            </a:extLst>
          </p:cNvPr>
          <p:cNvSpPr>
            <a:spLocks noChangeShapeType="1"/>
          </p:cNvSpPr>
          <p:nvPr/>
        </p:nvSpPr>
        <p:spPr bwMode="auto">
          <a:xfrm>
            <a:off x="2062164" y="1689100"/>
            <a:ext cx="71437" cy="357188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4" name="Line 32">
            <a:extLst>
              <a:ext uri="{FF2B5EF4-FFF2-40B4-BE49-F238E27FC236}">
                <a16:creationId xmlns:a16="http://schemas.microsoft.com/office/drawing/2014/main" id="{3B00FF5B-519E-427E-A0AD-7BF5B25ED12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04975" y="3617914"/>
            <a:ext cx="1143000" cy="428625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5" name="Rectangle 26">
            <a:extLst>
              <a:ext uri="{FF2B5EF4-FFF2-40B4-BE49-F238E27FC236}">
                <a16:creationId xmlns:a16="http://schemas.microsoft.com/office/drawing/2014/main" id="{3A2E4883-9EFE-4F61-89E4-7DD1B71150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851" y="3760788"/>
            <a:ext cx="511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ko-KR" sz="1000">
                <a:latin typeface="Arial Black" panose="020B0A04020102020204" pitchFamily="34" charset="0"/>
              </a:rPr>
              <a:t>Core</a:t>
            </a:r>
          </a:p>
        </p:txBody>
      </p:sp>
      <p:sp>
        <p:nvSpPr>
          <p:cNvPr id="16" name="Line 32">
            <a:extLst>
              <a:ext uri="{FF2B5EF4-FFF2-40B4-BE49-F238E27FC236}">
                <a16:creationId xmlns:a16="http://schemas.microsoft.com/office/drawing/2014/main" id="{DA9A98AC-5B7D-4363-87E1-A36F5CBD6F9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036888" y="2189163"/>
            <a:ext cx="596900" cy="246062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7" name="Rectangle 26">
            <a:extLst>
              <a:ext uri="{FF2B5EF4-FFF2-40B4-BE49-F238E27FC236}">
                <a16:creationId xmlns:a16="http://schemas.microsoft.com/office/drawing/2014/main" id="{1C85139E-C56C-4782-9CBC-76A78A3C65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3788" y="2046288"/>
            <a:ext cx="5572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ko-KR" sz="1000">
                <a:latin typeface="Arial Black" panose="020B0A04020102020204" pitchFamily="34" charset="0"/>
              </a:rPr>
              <a:t>Filter</a:t>
            </a:r>
          </a:p>
        </p:txBody>
      </p:sp>
      <p:sp>
        <p:nvSpPr>
          <p:cNvPr id="18" name="Rectangle 26">
            <a:extLst>
              <a:ext uri="{FF2B5EF4-FFF2-40B4-BE49-F238E27FC236}">
                <a16:creationId xmlns:a16="http://schemas.microsoft.com/office/drawing/2014/main" id="{2D5A627E-FFE2-4A18-BA51-D93E19A230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3475" y="4046538"/>
            <a:ext cx="12080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ko-KR" sz="1000">
                <a:latin typeface="Arial Black" panose="020B0A04020102020204" pitchFamily="34" charset="0"/>
              </a:rPr>
              <a:t>CAST(FCD500)</a:t>
            </a:r>
          </a:p>
        </p:txBody>
      </p:sp>
      <p:sp>
        <p:nvSpPr>
          <p:cNvPr id="19" name="Line 32">
            <a:extLst>
              <a:ext uri="{FF2B5EF4-FFF2-40B4-BE49-F238E27FC236}">
                <a16:creationId xmlns:a16="http://schemas.microsoft.com/office/drawing/2014/main" id="{1BD88A3F-DBA0-4BE3-B143-931ECC2D2E7D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562101" y="3189288"/>
            <a:ext cx="142875" cy="85725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20" name="Line 32">
            <a:extLst>
              <a:ext uri="{FF2B5EF4-FFF2-40B4-BE49-F238E27FC236}">
                <a16:creationId xmlns:a16="http://schemas.microsoft.com/office/drawing/2014/main" id="{67A5F59F-DC39-49BA-80C6-BA4153A97B7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90600" y="3260726"/>
            <a:ext cx="71438" cy="500063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96AFC96F-F57C-43CA-A49C-C133E45230F0}"/>
              </a:ext>
            </a:extLst>
          </p:cNvPr>
          <p:cNvGrpSpPr/>
          <p:nvPr/>
        </p:nvGrpSpPr>
        <p:grpSpPr>
          <a:xfrm>
            <a:off x="491985" y="788697"/>
            <a:ext cx="9069527" cy="5315241"/>
            <a:chOff x="491985" y="788697"/>
            <a:chExt cx="9069527" cy="5315241"/>
          </a:xfrm>
        </p:grpSpPr>
        <p:sp>
          <p:nvSpPr>
            <p:cNvPr id="8" name="Text Box 3">
              <a:extLst>
                <a:ext uri="{FF2B5EF4-FFF2-40B4-BE49-F238E27FC236}">
                  <a16:creationId xmlns:a16="http://schemas.microsoft.com/office/drawing/2014/main" id="{DC245A97-029B-40C5-B44E-5AD5DD98248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76739" y="1844676"/>
              <a:ext cx="5184773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kumimoji="1" sz="3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kumimoji="1" sz="28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kumimoji="1" sz="24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 typeface="Wingdings" panose="05000000000000000000" pitchFamily="2" charset="2"/>
                <a:buChar char="v"/>
              </a:pPr>
              <a:r>
                <a:rPr lang="en-US" altLang="ko-KR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 MAGMA  and </a:t>
              </a:r>
              <a:r>
                <a:rPr lang="en-US" altLang="ko-KR" sz="1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AnyCasting</a:t>
              </a:r>
              <a:r>
                <a:rPr lang="en-US" altLang="ko-KR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 Solidification program</a:t>
              </a:r>
            </a:p>
            <a:p>
              <a:pPr eaLnBrk="1" hangingPunct="1">
                <a:spcBef>
                  <a:spcPct val="50000"/>
                </a:spcBef>
                <a:buClrTx/>
                <a:buSzTx/>
                <a:buFont typeface="Wingdings" panose="05000000000000000000" pitchFamily="2" charset="2"/>
                <a:buChar char="v"/>
              </a:pPr>
              <a:r>
                <a:rPr lang="en-US" altLang="ko-KR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 FLASK SIZE  : 1000×700×300/200</a:t>
              </a:r>
            </a:p>
          </p:txBody>
        </p:sp>
        <p:pic>
          <p:nvPicPr>
            <p:cNvPr id="9" name="Picture 66">
              <a:extLst>
                <a:ext uri="{FF2B5EF4-FFF2-40B4-BE49-F238E27FC236}">
                  <a16:creationId xmlns:a16="http://schemas.microsoft.com/office/drawing/2014/main" id="{C6E52819-CA72-4B74-808C-664D00DF97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5845" t="7780" r="30574" b="6538"/>
            <a:stretch>
              <a:fillRect/>
            </a:stretch>
          </p:blipFill>
          <p:spPr bwMode="auto">
            <a:xfrm>
              <a:off x="704851" y="1354138"/>
              <a:ext cx="3560763" cy="2857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1" name="그룹 72">
              <a:extLst>
                <a:ext uri="{FF2B5EF4-FFF2-40B4-BE49-F238E27FC236}">
                  <a16:creationId xmlns:a16="http://schemas.microsoft.com/office/drawing/2014/main" id="{66B0F38E-3EF9-49E8-B9D1-C382D4616CD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58926" y="4330701"/>
              <a:ext cx="2530475" cy="1762125"/>
              <a:chOff x="5786446" y="4166776"/>
              <a:chExt cx="2736000" cy="1905430"/>
            </a:xfrm>
          </p:grpSpPr>
          <p:pic>
            <p:nvPicPr>
              <p:cNvPr id="22" name="Picture 6">
                <a:extLst>
                  <a:ext uri="{FF2B5EF4-FFF2-40B4-BE49-F238E27FC236}">
                    <a16:creationId xmlns:a16="http://schemas.microsoft.com/office/drawing/2014/main" id="{FA71C489-5A59-4C3C-A601-BD6DF16CF77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86446" y="4166776"/>
                <a:ext cx="2736000" cy="19054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3" name="직사각형 69">
                <a:extLst>
                  <a:ext uri="{FF2B5EF4-FFF2-40B4-BE49-F238E27FC236}">
                    <a16:creationId xmlns:a16="http://schemas.microsoft.com/office/drawing/2014/main" id="{1A0D766D-971F-4AB6-BC1E-01394C7D63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3600000">
                <a:off x="6060974" y="4751296"/>
                <a:ext cx="753946" cy="802051"/>
              </a:xfrm>
              <a:prstGeom prst="rect">
                <a:avLst/>
              </a:prstGeom>
              <a:noFill/>
              <a:ln w="31750" algn="ctr">
                <a:solidFill>
                  <a:srgbClr val="00B0F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¨"/>
                  <a:defRPr kumimoji="1" sz="28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bg2"/>
                  </a:buClr>
                  <a:buSzPct val="65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¨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ko-KR" altLang="en-US" sz="1800"/>
              </a:p>
            </p:txBody>
          </p:sp>
          <p:sp>
            <p:nvSpPr>
              <p:cNvPr id="24" name="직사각형 70">
                <a:extLst>
                  <a:ext uri="{FF2B5EF4-FFF2-40B4-BE49-F238E27FC236}">
                    <a16:creationId xmlns:a16="http://schemas.microsoft.com/office/drawing/2014/main" id="{2EDB814C-5198-4360-A925-C0C888CCD2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3600000">
                <a:off x="7516894" y="4796561"/>
                <a:ext cx="753946" cy="802051"/>
              </a:xfrm>
              <a:prstGeom prst="rect">
                <a:avLst/>
              </a:prstGeom>
              <a:noFill/>
              <a:ln w="31750" algn="ctr">
                <a:solidFill>
                  <a:srgbClr val="00B0F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¨"/>
                  <a:defRPr kumimoji="1" sz="28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bg2"/>
                  </a:buClr>
                  <a:buSzPct val="65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¨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ko-KR" altLang="en-US" sz="1800"/>
              </a:p>
            </p:txBody>
          </p:sp>
        </p:grpSp>
        <p:pic>
          <p:nvPicPr>
            <p:cNvPr id="25" name="03_sol_time_overall.avi">
              <a:hlinkClick r:id="" action="ppaction://media"/>
              <a:extLst>
                <a:ext uri="{FF2B5EF4-FFF2-40B4-BE49-F238E27FC236}">
                  <a16:creationId xmlns:a16="http://schemas.microsoft.com/office/drawing/2014/main" id="{31DCF38D-4B21-4EDD-9C03-6D258F4BA91C}"/>
                </a:ext>
              </a:extLst>
            </p:cNvPr>
            <p:cNvPicPr>
              <a:picLocks noRot="1" noChangeAspect="1"/>
            </p:cNvPicPr>
            <p:nvPr>
              <a:videoFile r:link="rId1"/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53000" y="4076700"/>
              <a:ext cx="3314700" cy="2027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Rectangle 8">
              <a:extLst>
                <a:ext uri="{FF2B5EF4-FFF2-40B4-BE49-F238E27FC236}">
                  <a16:creationId xmlns:a16="http://schemas.microsoft.com/office/drawing/2014/main" id="{619F1017-B7CC-4ACA-9CF4-9F59BCB577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985" y="788697"/>
              <a:ext cx="3107017" cy="3385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ko-KR" altLang="en-US" sz="1600" b="1" dirty="0"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◈ </a:t>
              </a:r>
              <a:r>
                <a:rPr lang="ko-KR" altLang="en-US" sz="1600" b="1" dirty="0" err="1"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제품개발시</a:t>
              </a:r>
              <a:r>
                <a:rPr lang="ko-KR" altLang="en-US" sz="1600" b="1" dirty="0"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 응고해석 실시 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27322463"/>
      </p:ext>
    </p:extLst>
  </p:cSld>
  <p:clrMapOvr>
    <a:masterClrMapping/>
  </p:clrMapOvr>
  <p:timing>
    <p:tnLst>
      <p:par>
        <p:cTn id="1" dur="indefinite" restart="never" nodeType="tmRoot">
          <p:childTnLst>
            <p:vide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1" name="Text Box 7"/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  <a:defRPr/>
            </a:pPr>
            <a:r>
              <a:rPr lang="ko-KR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김포공장 강점</a:t>
            </a:r>
            <a:endParaRPr lang="en-US" altLang="ko-KR" sz="2000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25" name="슬라이드 번호 개체 틀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8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45A1BB0-E450-437B-9C6F-3058AA31286F}" type="slidenum">
              <a:rPr kumimoji="0" lang="en-US" altLang="ko-KR" sz="12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20</a:t>
            </a:fld>
            <a:endParaRPr kumimoji="0" lang="en-US" altLang="ko-KR" sz="1200" dirty="0"/>
          </a:p>
        </p:txBody>
      </p:sp>
      <p:sp>
        <p:nvSpPr>
          <p:cNvPr id="7" name="슬라이드 번호 개체 틀 3"/>
          <p:cNvSpPr txBox="1">
            <a:spLocks/>
          </p:cNvSpPr>
          <p:nvPr/>
        </p:nvSpPr>
        <p:spPr bwMode="auto">
          <a:xfrm>
            <a:off x="8497491" y="6629400"/>
            <a:ext cx="2235729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sz="900" b="0" i="0" kern="1200">
                <a:solidFill>
                  <a:srgbClr val="333333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5pPr>
            <a:lvl6pPr marL="22860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6pPr>
            <a:lvl7pPr marL="27432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7pPr>
            <a:lvl8pPr marL="32004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8pPr>
            <a:lvl9pPr marL="36576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9pPr>
          </a:lstStyle>
          <a:p>
            <a:fld id="{3FC4F5A7-CFAD-47DE-8004-7BB502BD4F98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  <a:cs typeface="윤고딕130"/>
              </a:rPr>
              <a:pPr/>
              <a:t>20</a:t>
            </a:fld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  <a:cs typeface="윤고딕130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B6A6C75-4B16-4088-889C-60A47F91B3A8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그룹 1">
            <a:extLst>
              <a:ext uri="{FF2B5EF4-FFF2-40B4-BE49-F238E27FC236}">
                <a16:creationId xmlns:a16="http://schemas.microsoft.com/office/drawing/2014/main" id="{6FE0D122-F6E8-4216-A134-0D05DEABFB42}"/>
              </a:ext>
            </a:extLst>
          </p:cNvPr>
          <p:cNvGrpSpPr/>
          <p:nvPr/>
        </p:nvGrpSpPr>
        <p:grpSpPr>
          <a:xfrm>
            <a:off x="250825" y="620689"/>
            <a:ext cx="9655175" cy="5675241"/>
            <a:chOff x="250825" y="535526"/>
            <a:chExt cx="9655175" cy="5675241"/>
          </a:xfrm>
        </p:grpSpPr>
        <p:sp>
          <p:nvSpPr>
            <p:cNvPr id="8" name="Text Box 20">
              <a:extLst>
                <a:ext uri="{FF2B5EF4-FFF2-40B4-BE49-F238E27FC236}">
                  <a16:creationId xmlns:a16="http://schemas.microsoft.com/office/drawing/2014/main" id="{D1FC77BD-495D-4A73-9194-CD6C6E962C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0825" y="697026"/>
              <a:ext cx="9655175" cy="383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ko-KR"/>
              </a:defPPr>
              <a:lvl1pPr eaLnBrk="1" latinLnBrk="1" hangingPunct="1">
                <a:spcBef>
                  <a:spcPct val="50000"/>
                </a:spcBef>
                <a:buClrTx/>
                <a:buSzTx/>
                <a:buFont typeface="Wingdings" panose="05000000000000000000" pitchFamily="2" charset="2"/>
                <a:buNone/>
                <a:defRPr sz="16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/>
              </a:lvl2pPr>
              <a:lvl3pPr marL="1143000" indent="-228600" latinLnBrk="1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/>
              </a:lvl3pPr>
              <a:lvl4pPr marL="1600200" indent="-228600" latinLnBrk="1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/>
              </a:lvl4pPr>
              <a:lvl5pPr marL="2057400" indent="-228600" latinLnBrk="1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/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/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/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/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/>
              </a:lvl9pPr>
            </a:lstStyle>
            <a:p>
              <a:pPr marL="285750" indent="-285750">
                <a:buFont typeface="Wingdings" panose="05000000000000000000" pitchFamily="2" charset="2"/>
                <a:buChar char="Ø"/>
              </a:pPr>
              <a:r>
                <a:rPr lang="en-US" altLang="ko-KR" b="1" dirty="0">
                  <a:solidFill>
                    <a:srgbClr val="0000FF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Furan Molding</a:t>
              </a:r>
              <a:br>
                <a:rPr lang="en-US" altLang="ko-KR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ko-KR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- </a:t>
              </a:r>
              <a:r>
                <a:rPr lang="ko-KR" altLang="en-US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스마트 펌프 시스템이 외형의 강도를 항상 일정하게 유지되도록 관리함</a:t>
              </a:r>
              <a:r>
                <a:rPr lang="en-US" altLang="ko-KR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.</a:t>
              </a:r>
            </a:p>
            <a:p>
              <a:r>
                <a:rPr lang="en-US" altLang="ko-KR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   - </a:t>
              </a:r>
              <a:r>
                <a:rPr lang="ko-KR" altLang="en-US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외형상자에는 </a:t>
              </a:r>
              <a:r>
                <a:rPr lang="en-US" altLang="ko-KR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Auto clamping </a:t>
              </a:r>
              <a:r>
                <a:rPr lang="ko-KR" altLang="en-US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장치가 적용됨</a:t>
              </a:r>
              <a:r>
                <a:rPr lang="en-US" altLang="ko-KR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. (15 Molds/</a:t>
              </a:r>
              <a:r>
                <a:rPr lang="en-US" altLang="ko-KR" sz="1400" dirty="0" err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Hr</a:t>
              </a:r>
              <a:r>
                <a:rPr lang="en-US" altLang="ko-KR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)</a:t>
              </a:r>
            </a:p>
            <a:p>
              <a:r>
                <a:rPr lang="en-US" altLang="ko-KR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    - </a:t>
              </a:r>
              <a:r>
                <a:rPr lang="ko-KR" altLang="en-US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제품치수의 정밀도를 </a:t>
              </a:r>
              <a:r>
                <a:rPr lang="ko-KR" altLang="en-US" sz="1400" dirty="0" err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높여줌</a:t>
              </a:r>
              <a:r>
                <a:rPr lang="en-US" altLang="ko-KR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.</a:t>
              </a:r>
            </a:p>
            <a:p>
              <a:r>
                <a:rPr lang="en-US" altLang="ko-KR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     (</a:t>
              </a:r>
              <a:r>
                <a:rPr lang="ko-KR" altLang="en-US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제품의 변형과 휨을 방지함</a:t>
              </a:r>
              <a:r>
                <a:rPr lang="en-US" altLang="ko-KR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)</a:t>
              </a:r>
            </a:p>
            <a:p>
              <a:endPara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285750" indent="-285750">
                <a:buFont typeface="Wingdings" panose="05000000000000000000" pitchFamily="2" charset="2"/>
                <a:buChar char="Ø"/>
              </a:pPr>
              <a:r>
                <a:rPr lang="ko-KR" altLang="en-US" b="1" dirty="0">
                  <a:solidFill>
                    <a:srgbClr val="0000FF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내부청정도를 위한 고성능 장비 보유</a:t>
              </a:r>
              <a:r>
                <a:rPr lang="en-US" altLang="ko-KR" b="1" dirty="0">
                  <a:solidFill>
                    <a:srgbClr val="0000FF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.</a:t>
              </a:r>
            </a:p>
            <a:p>
              <a:r>
                <a:rPr lang="en-US" altLang="ko-KR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 - Internal cleanliness : Automatic Robot internal </a:t>
              </a:r>
              <a:r>
                <a:rPr lang="en-US" altLang="ko-KR" sz="14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shot(5units</a:t>
              </a:r>
              <a:r>
                <a:rPr lang="en-US" altLang="ko-KR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), </a:t>
              </a:r>
            </a:p>
            <a:p>
              <a:r>
                <a:rPr lang="en-US" altLang="ko-KR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     Manual internal shot(2units)     </a:t>
              </a:r>
            </a:p>
            <a:p>
              <a:r>
                <a:rPr lang="en-US" altLang="ko-KR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 - Hanger shot(2units), Tumbler shot(2units), Manipulator shot(1unit)</a:t>
              </a:r>
            </a:p>
            <a:p>
              <a:r>
                <a:rPr lang="en-US" altLang="ko-KR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 </a:t>
              </a:r>
            </a:p>
            <a:p>
              <a:endPara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9" name="Picture 86">
              <a:extLst>
                <a:ext uri="{FF2B5EF4-FFF2-40B4-BE49-F238E27FC236}">
                  <a16:creationId xmlns:a16="http://schemas.microsoft.com/office/drawing/2014/main" id="{6C624C33-55E0-44B9-90CB-8F62EA245CA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9184" y="4107578"/>
              <a:ext cx="2699792" cy="2027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85">
              <a:extLst>
                <a:ext uri="{FF2B5EF4-FFF2-40B4-BE49-F238E27FC236}">
                  <a16:creationId xmlns:a16="http://schemas.microsoft.com/office/drawing/2014/main" id="{685DFE4D-73B6-44B0-B17E-0A77EF5C012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6626" y="4114286"/>
              <a:ext cx="2108105" cy="20964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18DFE24C-6158-47D8-9BF4-2DE53774742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65168" y="535526"/>
              <a:ext cx="2843808" cy="1599642"/>
            </a:xfrm>
            <a:prstGeom prst="rect">
              <a:avLst/>
            </a:prstGeom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CBB08F08-3A62-47F0-A014-093FBD848CB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57824" y="2300109"/>
              <a:ext cx="2851152" cy="1603773"/>
            </a:xfrm>
            <a:prstGeom prst="rect">
              <a:avLst/>
            </a:prstGeom>
          </p:spPr>
        </p:pic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B8EF8618-B235-490F-9851-05D59D7D6C9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92560" y="4182252"/>
              <a:ext cx="2644691" cy="17620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451368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>
            <a:extLst>
              <a:ext uri="{FF2B5EF4-FFF2-40B4-BE49-F238E27FC236}">
                <a16:creationId xmlns:a16="http://schemas.microsoft.com/office/drawing/2014/main" id="{7715D224-283F-1357-68A7-437A305F11DB}"/>
              </a:ext>
            </a:extLst>
          </p:cNvPr>
          <p:cNvGrpSpPr/>
          <p:nvPr/>
        </p:nvGrpSpPr>
        <p:grpSpPr>
          <a:xfrm>
            <a:off x="4395018" y="682243"/>
            <a:ext cx="5298719" cy="2021757"/>
            <a:chOff x="4395018" y="682243"/>
            <a:chExt cx="5298719" cy="2021757"/>
          </a:xfrm>
        </p:grpSpPr>
        <p:pic>
          <p:nvPicPr>
            <p:cNvPr id="9" name="Picture 86">
              <a:extLst>
                <a:ext uri="{FF2B5EF4-FFF2-40B4-BE49-F238E27FC236}">
                  <a16:creationId xmlns:a16="http://schemas.microsoft.com/office/drawing/2014/main" id="{1FD4BFDE-0410-F4A1-9885-DC765320A8A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95018" y="682244"/>
              <a:ext cx="2694332" cy="20217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그림 21">
              <a:extLst>
                <a:ext uri="{FF2B5EF4-FFF2-40B4-BE49-F238E27FC236}">
                  <a16:creationId xmlns:a16="http://schemas.microsoft.com/office/drawing/2014/main" id="{0EE0E33B-6E38-B542-3D87-E6D11B5D703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6928" y="682243"/>
              <a:ext cx="2656809" cy="20217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098" name="Picture 5" descr="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1" name="Text Box 7"/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  <a:defRPr/>
            </a:pPr>
            <a:r>
              <a:rPr lang="ko-KR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김포공장 강점</a:t>
            </a:r>
            <a:endParaRPr lang="en-US" altLang="ko-KR" sz="2000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25" name="슬라이드 번호 개체 틀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8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45A1BB0-E450-437B-9C6F-3058AA31286F}" type="slidenum">
              <a:rPr kumimoji="0" lang="en-US" altLang="ko-KR" sz="12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21</a:t>
            </a:fld>
            <a:endParaRPr kumimoji="0" lang="en-US" altLang="ko-KR" sz="1200" dirty="0"/>
          </a:p>
        </p:txBody>
      </p:sp>
      <p:sp>
        <p:nvSpPr>
          <p:cNvPr id="7" name="슬라이드 번호 개체 틀 3"/>
          <p:cNvSpPr txBox="1">
            <a:spLocks/>
          </p:cNvSpPr>
          <p:nvPr/>
        </p:nvSpPr>
        <p:spPr bwMode="auto">
          <a:xfrm>
            <a:off x="8497491" y="6629400"/>
            <a:ext cx="2235729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sz="900" b="0" i="0" kern="1200">
                <a:solidFill>
                  <a:srgbClr val="333333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5pPr>
            <a:lvl6pPr marL="22860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6pPr>
            <a:lvl7pPr marL="27432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7pPr>
            <a:lvl8pPr marL="32004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8pPr>
            <a:lvl9pPr marL="36576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9pPr>
          </a:lstStyle>
          <a:p>
            <a:fld id="{3FC4F5A7-CFAD-47DE-8004-7BB502BD4F98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  <a:cs typeface="윤고딕130"/>
              </a:rPr>
              <a:pPr/>
              <a:t>21</a:t>
            </a:fld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  <a:cs typeface="윤고딕130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B6A6C75-4B16-4088-889C-60A47F91B3A8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77649BCB-EF21-4BB3-8324-7DE0B7D7859A}"/>
              </a:ext>
            </a:extLst>
          </p:cNvPr>
          <p:cNvSpPr txBox="1"/>
          <p:nvPr/>
        </p:nvSpPr>
        <p:spPr>
          <a:xfrm>
            <a:off x="632520" y="836712"/>
            <a:ext cx="48245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ko-KR" sz="1600" b="1" dirty="0">
                <a:solidFill>
                  <a:srgbClr val="0000FF"/>
                </a:solidFill>
                <a:latin typeface="+mj-lt"/>
              </a:rPr>
              <a:t>MCV</a:t>
            </a:r>
            <a:r>
              <a:rPr lang="ko-KR" altLang="en-US" sz="1600" b="1" dirty="0">
                <a:solidFill>
                  <a:srgbClr val="0000FF"/>
                </a:solidFill>
                <a:latin typeface="+mj-lt"/>
              </a:rPr>
              <a:t> 내부 청정도 품질 보증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9F8CFE-121F-D180-C59E-C6F6734F1B07}"/>
              </a:ext>
            </a:extLst>
          </p:cNvPr>
          <p:cNvSpPr txBox="1"/>
          <p:nvPr/>
        </p:nvSpPr>
        <p:spPr bwMode="auto">
          <a:xfrm>
            <a:off x="933415" y="1214331"/>
            <a:ext cx="3432810" cy="1107996"/>
          </a:xfrm>
          <a:prstGeom prst="rect">
            <a:avLst/>
          </a:prstGeom>
          <a:solidFill>
            <a:schemeClr val="bg1"/>
          </a:solidFill>
          <a:ln w="12700" cap="rnd">
            <a:noFill/>
          </a:ln>
          <a:effectLst/>
        </p:spPr>
        <p:txBody>
          <a:bodyPr wrap="square">
            <a:spAutoFit/>
          </a:bodyPr>
          <a:lstStyle/>
          <a:p>
            <a:pPr eaLnBrk="1" latinLnBrk="1" hangingPunct="1">
              <a:defRPr/>
            </a:pPr>
            <a:r>
              <a:rPr lang="en-US" altLang="ko-KR" b="1" dirty="0">
                <a:latin typeface="Arial" pitchFamily="34" charset="0"/>
                <a:ea typeface="HY헤드라인M" pitchFamily="18" charset="-127"/>
                <a:cs typeface="Arial" pitchFamily="34" charset="0"/>
              </a:rPr>
              <a:t>inspection</a:t>
            </a:r>
            <a:endParaRPr lang="en-US" altLang="ko-KR" sz="1600" dirty="0">
              <a:latin typeface="Arial" pitchFamily="34" charset="0"/>
              <a:ea typeface="HY헤드라인M" pitchFamily="18" charset="-127"/>
              <a:cs typeface="Arial" pitchFamily="34" charset="0"/>
            </a:endParaRPr>
          </a:p>
          <a:p>
            <a:pPr marL="171450" indent="-171450" eaLnBrk="1" latinLnBrk="1" hangingPunct="1">
              <a:buFontTx/>
              <a:buChar char="-"/>
              <a:defRPr/>
            </a:pPr>
            <a:r>
              <a:rPr lang="en-US" altLang="ko-KR" sz="1600" dirty="0">
                <a:latin typeface="Arial" pitchFamily="34" charset="0"/>
                <a:ea typeface="HY헤드라인M" pitchFamily="18" charset="-127"/>
                <a:cs typeface="Arial" pitchFamily="34" charset="0"/>
              </a:rPr>
              <a:t>Visual check</a:t>
            </a:r>
          </a:p>
          <a:p>
            <a:pPr marL="171450" indent="-171450" eaLnBrk="1" latinLnBrk="1" hangingPunct="1">
              <a:buFontTx/>
              <a:buChar char="-"/>
              <a:defRPr/>
            </a:pPr>
            <a:r>
              <a:rPr lang="en-US" altLang="ko-KR" sz="1600" dirty="0">
                <a:latin typeface="Arial" pitchFamily="34" charset="0"/>
                <a:ea typeface="HY헤드라인M" pitchFamily="18" charset="-127"/>
                <a:cs typeface="Arial" pitchFamily="34" charset="0"/>
              </a:rPr>
              <a:t>Endo-scope check (No-blind area)</a:t>
            </a:r>
          </a:p>
          <a:p>
            <a:pPr marL="171450" indent="-171450" eaLnBrk="1" latinLnBrk="1" hangingPunct="1">
              <a:buFontTx/>
              <a:buChar char="-"/>
              <a:defRPr/>
            </a:pPr>
            <a:r>
              <a:rPr lang="en-US" altLang="ko-KR" sz="1600" dirty="0">
                <a:latin typeface="Arial" pitchFamily="34" charset="0"/>
                <a:ea typeface="HY헤드라인M" pitchFamily="18" charset="-127"/>
                <a:cs typeface="Arial" pitchFamily="34" charset="0"/>
              </a:rPr>
              <a:t>Lot number record</a:t>
            </a:r>
            <a:endParaRPr lang="ko-KR" altLang="en-US" sz="1600" dirty="0">
              <a:latin typeface="Arial" pitchFamily="34" charset="0"/>
              <a:ea typeface="HY헤드라인M" pitchFamily="18" charset="-127"/>
              <a:cs typeface="Arial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B0DBA8E-2F60-0A26-E8CD-328F073F40F8}"/>
              </a:ext>
            </a:extLst>
          </p:cNvPr>
          <p:cNvSpPr txBox="1"/>
          <p:nvPr/>
        </p:nvSpPr>
        <p:spPr>
          <a:xfrm>
            <a:off x="658608" y="2405758"/>
            <a:ext cx="44209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ko-KR" altLang="en-US" sz="1600" b="1" dirty="0">
                <a:solidFill>
                  <a:srgbClr val="FF0000"/>
                </a:solidFill>
              </a:rPr>
              <a:t>내시경에 의해 내부 전수검사 </a:t>
            </a:r>
            <a:endParaRPr lang="en-US" altLang="ko-KR" sz="1600" b="1" dirty="0">
              <a:solidFill>
                <a:srgbClr val="FF0000"/>
              </a:solidFill>
            </a:endParaRPr>
          </a:p>
          <a:p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093C68EF-0A84-6478-DB3C-C09D0629EF75}"/>
              </a:ext>
            </a:extLst>
          </p:cNvPr>
          <p:cNvGrpSpPr/>
          <p:nvPr/>
        </p:nvGrpSpPr>
        <p:grpSpPr>
          <a:xfrm>
            <a:off x="1067618" y="3010066"/>
            <a:ext cx="3327400" cy="3805189"/>
            <a:chOff x="874372" y="2970834"/>
            <a:chExt cx="3327400" cy="3805189"/>
          </a:xfrm>
        </p:grpSpPr>
        <p:pic>
          <p:nvPicPr>
            <p:cNvPr id="17" name="그림 20">
              <a:extLst>
                <a:ext uri="{FF2B5EF4-FFF2-40B4-BE49-F238E27FC236}">
                  <a16:creationId xmlns:a16="http://schemas.microsoft.com/office/drawing/2014/main" id="{526E9FD0-EA4C-13B0-ADE5-893D438313B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4963" y="4905374"/>
              <a:ext cx="3326809" cy="18706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그림 4">
              <a:extLst>
                <a:ext uri="{FF2B5EF4-FFF2-40B4-BE49-F238E27FC236}">
                  <a16:creationId xmlns:a16="http://schemas.microsoft.com/office/drawing/2014/main" id="{8CC88E6C-3D01-27EF-B654-2A27403C48B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4372" y="2970834"/>
              <a:ext cx="3327400" cy="189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A9E89A50-C3DE-EC5B-FFC0-C1043E56E845}"/>
              </a:ext>
            </a:extLst>
          </p:cNvPr>
          <p:cNvGrpSpPr/>
          <p:nvPr/>
        </p:nvGrpSpPr>
        <p:grpSpPr>
          <a:xfrm>
            <a:off x="5457056" y="2880222"/>
            <a:ext cx="3444820" cy="3866653"/>
            <a:chOff x="4592960" y="2930476"/>
            <a:chExt cx="3444820" cy="3866653"/>
          </a:xfrm>
        </p:grpSpPr>
        <p:pic>
          <p:nvPicPr>
            <p:cNvPr id="20" name="그림 6">
              <a:extLst>
                <a:ext uri="{FF2B5EF4-FFF2-40B4-BE49-F238E27FC236}">
                  <a16:creationId xmlns:a16="http://schemas.microsoft.com/office/drawing/2014/main" id="{4D848BA3-BAE6-116D-8890-1081F36DB36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92960" y="2930476"/>
              <a:ext cx="3444820" cy="1877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그림 8">
              <a:extLst>
                <a:ext uri="{FF2B5EF4-FFF2-40B4-BE49-F238E27FC236}">
                  <a16:creationId xmlns:a16="http://schemas.microsoft.com/office/drawing/2014/main" id="{1F1BC7FD-D8BE-02F4-96D2-A455C57080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92960" y="4884266"/>
              <a:ext cx="3444820" cy="1912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22744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A2F707-4E55-128C-D82A-D8337C83CD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8">
            <a:extLst>
              <a:ext uri="{FF2B5EF4-FFF2-40B4-BE49-F238E27FC236}">
                <a16:creationId xmlns:a16="http://schemas.microsoft.com/office/drawing/2014/main" id="{5B0F6136-4533-B71A-D9EF-846118D97B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1" name="Text Box 7">
            <a:extLst>
              <a:ext uri="{FF2B5EF4-FFF2-40B4-BE49-F238E27FC236}">
                <a16:creationId xmlns:a16="http://schemas.microsoft.com/office/drawing/2014/main" id="{FD597C5D-0200-6EC1-E627-03E9EFD240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  <a:defRPr/>
            </a:pPr>
            <a:r>
              <a:rPr lang="ko-KR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김포공장 강점</a:t>
            </a:r>
            <a:endParaRPr lang="en-US" altLang="ko-KR" sz="2000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슬라이드 번호 개체 틀 3">
            <a:extLst>
              <a:ext uri="{FF2B5EF4-FFF2-40B4-BE49-F238E27FC236}">
                <a16:creationId xmlns:a16="http://schemas.microsoft.com/office/drawing/2014/main" id="{BA79EF9E-CE4A-F140-4DA4-4DAD933EF23C}"/>
              </a:ext>
            </a:extLst>
          </p:cNvPr>
          <p:cNvSpPr txBox="1">
            <a:spLocks/>
          </p:cNvSpPr>
          <p:nvPr/>
        </p:nvSpPr>
        <p:spPr bwMode="auto">
          <a:xfrm>
            <a:off x="8497491" y="6629400"/>
            <a:ext cx="2235729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sz="900" b="0" i="0" kern="1200">
                <a:solidFill>
                  <a:srgbClr val="333333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5pPr>
            <a:lvl6pPr marL="22860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6pPr>
            <a:lvl7pPr marL="27432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7pPr>
            <a:lvl8pPr marL="32004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8pPr>
            <a:lvl9pPr marL="36576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9pPr>
          </a:lstStyle>
          <a:p>
            <a:fld id="{3FC4F5A7-CFAD-47DE-8004-7BB502BD4F98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  <a:cs typeface="윤고딕130"/>
              </a:rPr>
              <a:pPr/>
              <a:t>22</a:t>
            </a:fld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  <a:cs typeface="윤고딕130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E72CB511-92C6-666B-219E-A628265DE116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21">
            <a:extLst>
              <a:ext uri="{FF2B5EF4-FFF2-40B4-BE49-F238E27FC236}">
                <a16:creationId xmlns:a16="http://schemas.microsoft.com/office/drawing/2014/main" id="{1260D0D6-341A-430A-E28A-91CA961AC6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166" y="705185"/>
            <a:ext cx="7612468" cy="2185214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285750" indent="-285750">
              <a:spcBef>
                <a:spcPct val="0"/>
              </a:spcBef>
              <a:buClrTx/>
              <a:buSzTx/>
            </a:pPr>
            <a:r>
              <a:rPr lang="en-US" altLang="ko-KR" sz="2000" b="1" dirty="0">
                <a:latin typeface="Arial" panose="020B0604020202020204" pitchFamily="34" charset="0"/>
                <a:ea typeface="HY헤드라인M" panose="02030600000101010101" pitchFamily="18" charset="-127"/>
                <a:cs typeface="Arial" panose="020B0604020202020204" pitchFamily="34" charset="0"/>
              </a:rPr>
              <a:t>Hardness check (Inline)</a:t>
            </a:r>
          </a:p>
          <a:p>
            <a:pPr marL="285750" indent="-285750">
              <a:spcBef>
                <a:spcPct val="0"/>
              </a:spcBef>
              <a:buClrTx/>
              <a:buSzTx/>
            </a:pPr>
            <a:r>
              <a:rPr lang="en-US" altLang="ko-KR" sz="2000" b="1" dirty="0">
                <a:latin typeface="Arial" panose="020B0604020202020204" pitchFamily="34" charset="0"/>
                <a:ea typeface="HY헤드라인M" panose="02030600000101010101" pitchFamily="18" charset="-127"/>
                <a:cs typeface="Arial" panose="020B0604020202020204" pitchFamily="34" charset="0"/>
              </a:rPr>
              <a:t>Tensile strength test (Lab)</a:t>
            </a:r>
          </a:p>
          <a:p>
            <a:pPr marL="285750" indent="-285750">
              <a:spcBef>
                <a:spcPct val="0"/>
              </a:spcBef>
              <a:buClrTx/>
              <a:buSzTx/>
            </a:pPr>
            <a:r>
              <a:rPr lang="en-US" altLang="ko-KR" sz="2000" b="1" dirty="0">
                <a:latin typeface="Arial" panose="020B0604020202020204" pitchFamily="34" charset="0"/>
                <a:ea typeface="HY헤드라인M" panose="02030600000101010101" pitchFamily="18" charset="-127"/>
                <a:cs typeface="Arial" panose="020B0604020202020204" pitchFamily="34" charset="0"/>
              </a:rPr>
              <a:t>Micro structure and Spheroidzing rate (Lab)</a:t>
            </a:r>
          </a:p>
          <a:p>
            <a:pPr marL="285750" indent="-285750">
              <a:spcBef>
                <a:spcPct val="0"/>
              </a:spcBef>
              <a:buClrTx/>
              <a:buSzTx/>
            </a:pPr>
            <a:r>
              <a:rPr lang="en-US" altLang="ko-KR" sz="2000" b="1" dirty="0">
                <a:latin typeface="Arial" panose="020B0604020202020204" pitchFamily="34" charset="0"/>
                <a:ea typeface="HY헤드라인M" panose="02030600000101010101" pitchFamily="18" charset="-127"/>
                <a:cs typeface="Arial" panose="020B0604020202020204" pitchFamily="34" charset="0"/>
              </a:rPr>
              <a:t>Cutting (Inline)</a:t>
            </a:r>
          </a:p>
          <a:p>
            <a:pPr marL="285750" indent="-285750">
              <a:spcBef>
                <a:spcPct val="0"/>
              </a:spcBef>
              <a:buClrTx/>
              <a:buSzTx/>
            </a:pPr>
            <a:r>
              <a:rPr lang="en-US" altLang="ko-KR" sz="2000" b="1" dirty="0">
                <a:latin typeface="Arial" panose="020B0604020202020204" pitchFamily="34" charset="0"/>
                <a:ea typeface="HY헤드라인M" panose="02030600000101010101" pitchFamily="18" charset="-127"/>
                <a:cs typeface="Arial" panose="020B0604020202020204" pitchFamily="34" charset="0"/>
              </a:rPr>
              <a:t>CMM</a:t>
            </a:r>
          </a:p>
          <a:p>
            <a:pPr marL="285750" indent="-285750">
              <a:spcBef>
                <a:spcPct val="0"/>
              </a:spcBef>
              <a:buClrTx/>
              <a:buSzTx/>
            </a:pPr>
            <a:r>
              <a:rPr lang="en-US" altLang="ko-KR" sz="2000" b="1" dirty="0">
                <a:latin typeface="Arial" panose="020B0604020202020204" pitchFamily="34" charset="0"/>
                <a:ea typeface="HY헤드라인M" panose="02030600000101010101" pitchFamily="18" charset="-127"/>
                <a:cs typeface="Arial" panose="020B0604020202020204" pitchFamily="34" charset="0"/>
              </a:rPr>
              <a:t>Ultrasonic inspection meter (Nodularity</a:t>
            </a:r>
            <a:r>
              <a:rPr lang="ko-KR" altLang="en-US" sz="2000" b="1" dirty="0">
                <a:latin typeface="Arial" panose="020B0604020202020204" pitchFamily="34" charset="0"/>
                <a:ea typeface="HY헤드라인M" panose="02030600000101010101" pitchFamily="18" charset="-127"/>
                <a:cs typeface="Arial" panose="020B0604020202020204" pitchFamily="34" charset="0"/>
              </a:rPr>
              <a:t> </a:t>
            </a:r>
            <a:r>
              <a:rPr lang="en-US" altLang="ko-KR" sz="2000" b="1" dirty="0">
                <a:latin typeface="Arial" panose="020B0604020202020204" pitchFamily="34" charset="0"/>
                <a:ea typeface="HY헤드라인M" panose="02030600000101010101" pitchFamily="18" charset="-127"/>
                <a:cs typeface="Arial" panose="020B0604020202020204" pitchFamily="34" charset="0"/>
              </a:rPr>
              <a:t>correlation)</a:t>
            </a:r>
          </a:p>
          <a:p>
            <a:pPr marL="171450" indent="-171450">
              <a:spcBef>
                <a:spcPct val="0"/>
              </a:spcBef>
              <a:buClrTx/>
              <a:buSzTx/>
            </a:pPr>
            <a:endParaRPr lang="ko-KR" altLang="en-US" sz="1600" dirty="0">
              <a:latin typeface="Arial" panose="020B0604020202020204" pitchFamily="34" charset="0"/>
              <a:ea typeface="HY헤드라인M" panose="02030600000101010101" pitchFamily="18" charset="-127"/>
              <a:cs typeface="Arial" panose="020B0604020202020204" pitchFamily="34" charset="0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0D91BA8C-790C-3123-A4F0-CFC340324173}"/>
              </a:ext>
            </a:extLst>
          </p:cNvPr>
          <p:cNvGrpSpPr/>
          <p:nvPr/>
        </p:nvGrpSpPr>
        <p:grpSpPr>
          <a:xfrm>
            <a:off x="796112" y="2864367"/>
            <a:ext cx="8274585" cy="3372945"/>
            <a:chOff x="796112" y="2575810"/>
            <a:chExt cx="8274585" cy="3372945"/>
          </a:xfrm>
        </p:grpSpPr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9FA74118-0918-2EEC-E2B6-F07C9C3D445E}"/>
                </a:ext>
              </a:extLst>
            </p:cNvPr>
            <p:cNvGrpSpPr/>
            <p:nvPr/>
          </p:nvGrpSpPr>
          <p:grpSpPr>
            <a:xfrm>
              <a:off x="796112" y="2575810"/>
              <a:ext cx="7552115" cy="3372945"/>
              <a:chOff x="796112" y="2575810"/>
              <a:chExt cx="7552115" cy="3372945"/>
            </a:xfrm>
          </p:grpSpPr>
          <p:pic>
            <p:nvPicPr>
              <p:cNvPr id="12" name="그림 9">
                <a:extLst>
                  <a:ext uri="{FF2B5EF4-FFF2-40B4-BE49-F238E27FC236}">
                    <a16:creationId xmlns:a16="http://schemas.microsoft.com/office/drawing/2014/main" id="{D238A406-3160-5E58-5C5E-F4313038CA5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99425" y="2575810"/>
                <a:ext cx="3248802" cy="16252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" name="그림 4">
                <a:extLst>
                  <a:ext uri="{FF2B5EF4-FFF2-40B4-BE49-F238E27FC236}">
                    <a16:creationId xmlns:a16="http://schemas.microsoft.com/office/drawing/2014/main" id="{95E74F9F-A959-24EC-1D6E-3FC5CF5D389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6112" y="2951954"/>
                <a:ext cx="1568202" cy="27890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그림 6">
                <a:extLst>
                  <a:ext uri="{FF2B5EF4-FFF2-40B4-BE49-F238E27FC236}">
                    <a16:creationId xmlns:a16="http://schemas.microsoft.com/office/drawing/2014/main" id="{2BB51CF5-D21F-FD11-C356-150273ED4CB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82945" y="2634090"/>
                <a:ext cx="1889625" cy="16042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" name="그림 8">
                <a:extLst>
                  <a:ext uri="{FF2B5EF4-FFF2-40B4-BE49-F238E27FC236}">
                    <a16:creationId xmlns:a16="http://schemas.microsoft.com/office/drawing/2014/main" id="{185EAB5B-FCA5-3CF2-4F1E-2FFE853F575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90130" y="4393097"/>
                <a:ext cx="1932866" cy="13952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3">
                <a:extLst>
                  <a:ext uri="{FF2B5EF4-FFF2-40B4-BE49-F238E27FC236}">
                    <a16:creationId xmlns:a16="http://schemas.microsoft.com/office/drawing/2014/main" id="{07609956-FDBB-3101-E187-E83BE469EEA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74226" y="4412584"/>
                <a:ext cx="2048228" cy="15361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6" name="Picture 20">
              <a:extLst>
                <a:ext uri="{FF2B5EF4-FFF2-40B4-BE49-F238E27FC236}">
                  <a16:creationId xmlns:a16="http://schemas.microsoft.com/office/drawing/2014/main" id="{2A8BB7B6-3D30-3F46-9B8F-E9BDD965A8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04133" y="4480888"/>
              <a:ext cx="1866564" cy="13995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806630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31B9C7-D62D-1AFF-71F1-CCDC08F867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8">
            <a:extLst>
              <a:ext uri="{FF2B5EF4-FFF2-40B4-BE49-F238E27FC236}">
                <a16:creationId xmlns:a16="http://schemas.microsoft.com/office/drawing/2014/main" id="{33725E99-5F7A-981B-7C4D-E771D33BC7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1" name="Text Box 7">
            <a:extLst>
              <a:ext uri="{FF2B5EF4-FFF2-40B4-BE49-F238E27FC236}">
                <a16:creationId xmlns:a16="http://schemas.microsoft.com/office/drawing/2014/main" id="{7FE79F8C-48CA-C21E-84EC-722792694B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  <a:defRPr/>
            </a:pPr>
            <a:r>
              <a:rPr lang="ko-KR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김포공장 강점</a:t>
            </a:r>
            <a:endParaRPr lang="en-US" altLang="ko-KR" sz="2000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슬라이드 번호 개체 틀 3">
            <a:extLst>
              <a:ext uri="{FF2B5EF4-FFF2-40B4-BE49-F238E27FC236}">
                <a16:creationId xmlns:a16="http://schemas.microsoft.com/office/drawing/2014/main" id="{A85A17BD-7F97-1A69-192B-D295F48BE06C}"/>
              </a:ext>
            </a:extLst>
          </p:cNvPr>
          <p:cNvSpPr txBox="1">
            <a:spLocks/>
          </p:cNvSpPr>
          <p:nvPr/>
        </p:nvSpPr>
        <p:spPr bwMode="auto">
          <a:xfrm>
            <a:off x="8497491" y="6629400"/>
            <a:ext cx="2235729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sz="900" b="0" i="0" kern="1200">
                <a:solidFill>
                  <a:srgbClr val="333333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5pPr>
            <a:lvl6pPr marL="22860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6pPr>
            <a:lvl7pPr marL="27432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7pPr>
            <a:lvl8pPr marL="32004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8pPr>
            <a:lvl9pPr marL="36576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9pPr>
          </a:lstStyle>
          <a:p>
            <a:fld id="{3FC4F5A7-CFAD-47DE-8004-7BB502BD4F98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  <a:cs typeface="윤고딕130"/>
              </a:rPr>
              <a:pPr/>
              <a:t>23</a:t>
            </a:fld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  <a:cs typeface="윤고딕130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49CBB17C-2254-1C0E-A1F9-E61E7951DAEA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그룹 2">
            <a:extLst>
              <a:ext uri="{FF2B5EF4-FFF2-40B4-BE49-F238E27FC236}">
                <a16:creationId xmlns:a16="http://schemas.microsoft.com/office/drawing/2014/main" id="{8657F912-5D94-1943-C8BC-3266D725FF6E}"/>
              </a:ext>
            </a:extLst>
          </p:cNvPr>
          <p:cNvGrpSpPr/>
          <p:nvPr/>
        </p:nvGrpSpPr>
        <p:grpSpPr>
          <a:xfrm>
            <a:off x="624132" y="2020596"/>
            <a:ext cx="8793364" cy="4764495"/>
            <a:chOff x="624132" y="2020596"/>
            <a:chExt cx="8793364" cy="4764495"/>
          </a:xfrm>
        </p:grpSpPr>
        <p:pic>
          <p:nvPicPr>
            <p:cNvPr id="5" name="그림 8">
              <a:extLst>
                <a:ext uri="{FF2B5EF4-FFF2-40B4-BE49-F238E27FC236}">
                  <a16:creationId xmlns:a16="http://schemas.microsoft.com/office/drawing/2014/main" id="{26AFE402-01F5-F088-B9AB-34DBA4DC1CC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132" y="4509120"/>
              <a:ext cx="3465101" cy="1730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그림 10">
              <a:extLst>
                <a:ext uri="{FF2B5EF4-FFF2-40B4-BE49-F238E27FC236}">
                  <a16:creationId xmlns:a16="http://schemas.microsoft.com/office/drawing/2014/main" id="{1F499466-100D-29B2-7CB3-7B47DE5AC6D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132" y="2020598"/>
              <a:ext cx="3465101" cy="22821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4093E5A0-02CC-3299-9836-787C61EF51A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274255" y="2020597"/>
              <a:ext cx="2319668" cy="2139307"/>
            </a:xfrm>
            <a:prstGeom prst="rect">
              <a:avLst/>
            </a:prstGeom>
          </p:spPr>
        </p:pic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313D64E7-9CCB-F8E6-83E5-1104D7D0F4A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37468" y="2020596"/>
              <a:ext cx="2680028" cy="4764495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A141BDA9-556B-6A71-0018-6F47708516B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74254" y="4215917"/>
              <a:ext cx="2319667" cy="2530958"/>
            </a:xfrm>
            <a:prstGeom prst="rect">
              <a:avLst/>
            </a:prstGeom>
          </p:spPr>
        </p:pic>
      </p:grpSp>
      <p:sp>
        <p:nvSpPr>
          <p:cNvPr id="15" name="TextBox 21">
            <a:extLst>
              <a:ext uri="{FF2B5EF4-FFF2-40B4-BE49-F238E27FC236}">
                <a16:creationId xmlns:a16="http://schemas.microsoft.com/office/drawing/2014/main" id="{787DDA33-8F27-24C2-D5F0-03F1EDE144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9901" y="775635"/>
            <a:ext cx="5583172" cy="70788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171450" indent="-171450">
              <a:spcBef>
                <a:spcPct val="0"/>
              </a:spcBef>
              <a:buClrTx/>
              <a:buSzTx/>
            </a:pPr>
            <a:r>
              <a:rPr lang="en-US" altLang="ko-KR" sz="2000" b="1" dirty="0">
                <a:latin typeface="Arial" panose="020B0604020202020204" pitchFamily="34" charset="0"/>
                <a:ea typeface="HY헤드라인M" panose="02030600000101010101" pitchFamily="18" charset="-127"/>
                <a:cs typeface="Arial" panose="020B0604020202020204" pitchFamily="34" charset="0"/>
              </a:rPr>
              <a:t>Datum or Top Face Machining for Quality</a:t>
            </a:r>
          </a:p>
          <a:p>
            <a:pPr marL="171450" indent="-171450">
              <a:spcBef>
                <a:spcPct val="0"/>
              </a:spcBef>
              <a:buClrTx/>
              <a:buSzTx/>
            </a:pPr>
            <a:r>
              <a:rPr lang="en-US" altLang="ko-KR" sz="2000" b="1" dirty="0">
                <a:latin typeface="Arial" panose="020B0604020202020204" pitchFamily="34" charset="0"/>
                <a:ea typeface="HY헤드라인M" panose="02030600000101010101" pitchFamily="18" charset="-127"/>
                <a:cs typeface="Arial" panose="020B0604020202020204" pitchFamily="34" charset="0"/>
              </a:rPr>
              <a:t>Using Touch Probe for prevent tilting</a:t>
            </a:r>
            <a:endParaRPr lang="ko-KR" altLang="en-US" sz="2000" b="1" dirty="0">
              <a:latin typeface="Arial" panose="020B0604020202020204" pitchFamily="34" charset="0"/>
              <a:ea typeface="HY헤드라인M" panose="02030600000101010101" pitchFamily="18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78560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1" name="Text Box 7"/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  <a:defRPr/>
            </a:pPr>
            <a:r>
              <a:rPr lang="ko-KR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김포공장 강점 </a:t>
            </a:r>
            <a:r>
              <a:rPr lang="en-US" altLang="ko-K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요약</a:t>
            </a:r>
            <a:endParaRPr lang="en-US" altLang="ko-KR" sz="20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25" name="슬라이드 번호 개체 틀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8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45A1BB0-E450-437B-9C6F-3058AA31286F}" type="slidenum">
              <a:rPr kumimoji="0" lang="en-US" altLang="ko-KR" sz="12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24</a:t>
            </a:fld>
            <a:endParaRPr kumimoji="0" lang="en-US" altLang="ko-KR" sz="1200" dirty="0"/>
          </a:p>
        </p:txBody>
      </p:sp>
      <p:sp>
        <p:nvSpPr>
          <p:cNvPr id="7" name="슬라이드 번호 개체 틀 3"/>
          <p:cNvSpPr txBox="1">
            <a:spLocks/>
          </p:cNvSpPr>
          <p:nvPr/>
        </p:nvSpPr>
        <p:spPr bwMode="auto">
          <a:xfrm>
            <a:off x="8497491" y="6629400"/>
            <a:ext cx="2235729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sz="900" b="0" i="0" kern="1200">
                <a:solidFill>
                  <a:srgbClr val="333333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5pPr>
            <a:lvl6pPr marL="22860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6pPr>
            <a:lvl7pPr marL="27432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7pPr>
            <a:lvl8pPr marL="32004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8pPr>
            <a:lvl9pPr marL="36576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9pPr>
          </a:lstStyle>
          <a:p>
            <a:fld id="{3FC4F5A7-CFAD-47DE-8004-7BB502BD4F98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  <a:cs typeface="윤고딕130"/>
              </a:rPr>
              <a:pPr/>
              <a:t>24</a:t>
            </a:fld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  <a:cs typeface="윤고딕130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B6A6C75-4B16-4088-889C-60A47F91B3A8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Box 20">
            <a:extLst>
              <a:ext uri="{FF2B5EF4-FFF2-40B4-BE49-F238E27FC236}">
                <a16:creationId xmlns:a16="http://schemas.microsoft.com/office/drawing/2014/main" id="{716CB6AA-3F08-45F2-870A-096DDA3E40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166" y="623158"/>
            <a:ext cx="9554916" cy="3062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285750" indent="-285750" eaLnBrk="1" hangingPunct="1">
              <a:spcBef>
                <a:spcPct val="5000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ko-KR" altLang="en-US" sz="16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고객 요구에 대응가능한 설계와 개발 능력 보유</a:t>
            </a:r>
            <a:endParaRPr lang="en-US" altLang="ko-KR" sz="1800" b="1" dirty="0">
              <a:solidFill>
                <a:srgbClr val="0000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ko-KR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- 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자체 설계인원이 설계 및 사내공장에서 금형 제작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- 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유압부품 개발기간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최단시간 확보 가능 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 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사형 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3D printing core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제작 기술 확보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marL="285750" indent="-285750" eaLnBrk="1" hangingPunct="1">
              <a:spcBef>
                <a:spcPct val="5000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ko-KR" altLang="en-US" sz="16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실시간 설계 및 개발 가능</a:t>
            </a:r>
            <a:endParaRPr lang="en-US" altLang="ko-KR" sz="1600" dirty="0">
              <a:solidFill>
                <a:srgbClr val="0000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- 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새로운 제품의 디자인 단계에서부터 고객사의 엔지니어와 협업 가능</a:t>
            </a:r>
            <a:endParaRPr lang="en-US" altLang="ko-KR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- 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개발 엔지니어 다수 보유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: 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설계 엔지니어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(6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명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), 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개발 엔지니어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(3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명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), 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품질관리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(6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명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- 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최단 시간내에 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sample 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공급 능력 보유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285750" indent="-285750" eaLnBrk="1" hangingPunct="1">
              <a:spcBef>
                <a:spcPct val="5000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ko-KR" altLang="en-US" sz="16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풍부한 개발 경험 및 글로벌 공급사에 공급 경험 보유</a:t>
            </a:r>
            <a:r>
              <a:rPr lang="en-US" altLang="ko-KR" sz="14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ko-KR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2" name="Text Box 20">
            <a:extLst>
              <a:ext uri="{FF2B5EF4-FFF2-40B4-BE49-F238E27FC236}">
                <a16:creationId xmlns:a16="http://schemas.microsoft.com/office/drawing/2014/main" id="{C1037268-0051-DDAE-2C0E-006DDC5345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504" y="5350277"/>
            <a:ext cx="9554916" cy="103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285750" indent="-285750" eaLnBrk="1" hangingPunct="1">
              <a:spcBef>
                <a:spcPct val="5000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ko-KR" sz="16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</a:t>
            </a:r>
            <a:r>
              <a:rPr lang="ko-KR" altLang="en-US" sz="16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년부터는 </a:t>
            </a:r>
            <a:r>
              <a:rPr lang="en-US" altLang="ko-KR" sz="1600" b="1" dirty="0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Husco</a:t>
            </a:r>
            <a:r>
              <a:rPr lang="en-US" altLang="ko-KR" sz="16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ko-KR" altLang="en-US" sz="16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및 </a:t>
            </a:r>
            <a:r>
              <a:rPr lang="en-US" altLang="ko-KR" sz="16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Volvo</a:t>
            </a:r>
            <a:r>
              <a:rPr lang="ko-KR" altLang="en-US" sz="16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와 차세대 </a:t>
            </a:r>
            <a:r>
              <a:rPr lang="en-US" altLang="ko-KR" sz="16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Hybrid MCV</a:t>
            </a:r>
            <a:r>
              <a:rPr lang="ko-KR" altLang="en-US" sz="16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ko-KR" sz="16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casing</a:t>
            </a:r>
            <a:r>
              <a:rPr lang="ko-KR" altLang="en-US" sz="16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제작 기술 확보</a:t>
            </a:r>
            <a:endParaRPr lang="en-US" altLang="ko-KR" sz="1600" b="1" dirty="0">
              <a:solidFill>
                <a:srgbClr val="0000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ko-KR" sz="16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가공성 향상 신규재질 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CGI MCV 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개발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양산</a:t>
            </a:r>
            <a:endParaRPr lang="en-US" altLang="ko-KR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-  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사형 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3D printing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core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양산적용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각기 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size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가 틀린 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spool 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및 </a:t>
            </a:r>
            <a:r>
              <a:rPr lang="en-US" altLang="ko-K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mono block </a:t>
            </a:r>
            <a:r>
              <a:rPr lang="ko-KR" alt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기술 중자기술 </a:t>
            </a:r>
            <a:r>
              <a:rPr lang="ko-KR" altLang="en-US" sz="1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개발등</a:t>
            </a:r>
            <a:endParaRPr lang="en-US" altLang="ko-KR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3" name="개체 2">
            <a:extLst>
              <a:ext uri="{FF2B5EF4-FFF2-40B4-BE49-F238E27FC236}">
                <a16:creationId xmlns:a16="http://schemas.microsoft.com/office/drawing/2014/main" id="{9074450B-BED6-0CBF-30AC-329196E0F3A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9340207"/>
              </p:ext>
            </p:extLst>
          </p:nvPr>
        </p:nvGraphicFramePr>
        <p:xfrm>
          <a:off x="434166" y="3366045"/>
          <a:ext cx="8953500" cy="193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4" imgW="6943660" imgH="1476260" progId="Excel.Sheet.12">
                  <p:embed/>
                </p:oleObj>
              </mc:Choice>
              <mc:Fallback>
                <p:oleObj name="Worksheet" r:id="rId4" imgW="6943660" imgH="1476260" progId="Excel.Sheet.12">
                  <p:embed/>
                  <p:pic>
                    <p:nvPicPr>
                      <p:cNvPr id="9" name="개체 8">
                        <a:extLst>
                          <a:ext uri="{FF2B5EF4-FFF2-40B4-BE49-F238E27FC236}">
                            <a16:creationId xmlns:a16="http://schemas.microsoft.com/office/drawing/2014/main" id="{777AD958-BD51-6AEA-7E58-90D8D460924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4166" y="3366045"/>
                        <a:ext cx="8953500" cy="1935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494190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168" y="296672"/>
            <a:ext cx="1079328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1" name="Text Box 7"/>
          <p:cNvSpPr txBox="1">
            <a:spLocks noChangeArrowheads="1"/>
          </p:cNvSpPr>
          <p:nvPr/>
        </p:nvSpPr>
        <p:spPr bwMode="auto">
          <a:xfrm>
            <a:off x="434166" y="210126"/>
            <a:ext cx="66504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v"/>
              <a:defRPr/>
            </a:pPr>
            <a:r>
              <a:rPr lang="en-US" altLang="ko-K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CERTIFICATION</a:t>
            </a:r>
          </a:p>
        </p:txBody>
      </p:sp>
      <p:sp>
        <p:nvSpPr>
          <p:cNvPr id="4125" name="슬라이드 번호 개체 틀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3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8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45A1BB0-E450-437B-9C6F-3058AA31286F}" type="slidenum">
              <a:rPr kumimoji="0" lang="en-US" altLang="ko-KR" sz="12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25</a:t>
            </a:fld>
            <a:endParaRPr kumimoji="0" lang="en-US" altLang="ko-KR" sz="1200" dirty="0"/>
          </a:p>
        </p:txBody>
      </p:sp>
      <p:sp>
        <p:nvSpPr>
          <p:cNvPr id="7" name="슬라이드 번호 개체 틀 3"/>
          <p:cNvSpPr txBox="1">
            <a:spLocks/>
          </p:cNvSpPr>
          <p:nvPr/>
        </p:nvSpPr>
        <p:spPr bwMode="auto">
          <a:xfrm>
            <a:off x="8497491" y="6629400"/>
            <a:ext cx="2235729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sz="900" b="0" i="0" kern="1200">
                <a:solidFill>
                  <a:srgbClr val="333333"/>
                </a:solidFill>
                <a:latin typeface="Arial" charset="0"/>
                <a:ea typeface="윤고딕130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5pPr>
            <a:lvl6pPr marL="22860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6pPr>
            <a:lvl7pPr marL="27432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7pPr>
            <a:lvl8pPr marL="32004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8pPr>
            <a:lvl9pPr marL="3657600" algn="l" defTabSz="914400" rtl="0" eaLnBrk="1" latinLnBrk="1" hangingPunct="1">
              <a:defRPr sz="1100" b="1" kern="1200">
                <a:solidFill>
                  <a:srgbClr val="000000"/>
                </a:solidFill>
                <a:latin typeface="Arial" charset="0"/>
                <a:ea typeface="윤고딕130"/>
                <a:cs typeface="윤고딕130"/>
              </a:defRPr>
            </a:lvl9pPr>
          </a:lstStyle>
          <a:p>
            <a:fld id="{3FC4F5A7-CFAD-47DE-8004-7BB502BD4F98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  <a:cs typeface="윤고딕130"/>
              </a:rPr>
              <a:pPr/>
              <a:t>25</a:t>
            </a:fld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  <a:cs typeface="윤고딕130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B6A6C75-4B16-4088-889C-60A47F91B3A8}"/>
              </a:ext>
            </a:extLst>
          </p:cNvPr>
          <p:cNvCxnSpPr/>
          <p:nvPr/>
        </p:nvCxnSpPr>
        <p:spPr>
          <a:xfrm>
            <a:off x="344488" y="548680"/>
            <a:ext cx="921702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2E322EF8-23B4-4B61-82B0-0746ECE5C031}"/>
              </a:ext>
            </a:extLst>
          </p:cNvPr>
          <p:cNvSpPr txBox="1"/>
          <p:nvPr/>
        </p:nvSpPr>
        <p:spPr>
          <a:xfrm>
            <a:off x="1640632" y="5770422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/>
              <a:t>IATF</a:t>
            </a:r>
            <a:r>
              <a:rPr lang="ko-KR" altLang="en-US" b="1" dirty="0"/>
              <a:t> </a:t>
            </a:r>
            <a:r>
              <a:rPr lang="en-US" altLang="ko-KR" b="1" dirty="0"/>
              <a:t>16949</a:t>
            </a:r>
            <a:endParaRPr lang="ko-KR" altLang="en-US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F1030A-A635-46A3-A5AB-057AFF4510AD}"/>
              </a:ext>
            </a:extLst>
          </p:cNvPr>
          <p:cNvSpPr txBox="1"/>
          <p:nvPr/>
        </p:nvSpPr>
        <p:spPr>
          <a:xfrm>
            <a:off x="6122942" y="5770422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/>
              <a:t>ISO9001&amp;14001</a:t>
            </a:r>
            <a:endParaRPr lang="ko-KR" altLang="en-US" b="1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2B40E03-E6F4-7BC1-4D2B-EB05E0B889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652" y="868094"/>
            <a:ext cx="4051523" cy="4821313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4ACAEE8-74B6-503F-3DDD-885717E1C8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8425" y="844594"/>
            <a:ext cx="4051523" cy="4926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3545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3A61E524-832D-4510-B5A3-10532E94E288}">
  <we:reference id="wa200005669" version="2.0.0.0" store="ko-KR" storeType="OMEX"/>
  <we:alternateReferences>
    <we:reference id="wa200005669" version="2.0.0.0" store="wa200005669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14552</TotalTime>
  <Words>1790</Words>
  <Application>Microsoft Office PowerPoint</Application>
  <PresentationFormat>A4 용지(210x297mm)</PresentationFormat>
  <Paragraphs>470</Paragraphs>
  <Slides>25</Slides>
  <Notes>24</Notes>
  <HiddenSlides>0</HiddenSlides>
  <MMClips>1</MMClips>
  <ScaleCrop>false</ScaleCrop>
  <HeadingPairs>
    <vt:vector size="8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25</vt:i4>
      </vt:variant>
    </vt:vector>
  </HeadingPairs>
  <TitlesOfParts>
    <vt:vector size="35" baseType="lpstr">
      <vt:lpstr>굴림</vt:lpstr>
      <vt:lpstr>맑은 고딕</vt:lpstr>
      <vt:lpstr>Arial</vt:lpstr>
      <vt:lpstr>Arial Black</vt:lpstr>
      <vt:lpstr>Calibri</vt:lpstr>
      <vt:lpstr>Tahoma</vt:lpstr>
      <vt:lpstr>Times New Roman</vt:lpstr>
      <vt:lpstr>Wingdings</vt:lpstr>
      <vt:lpstr>Office 테마</vt:lpstr>
      <vt:lpstr>Worksheet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소재담당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송만의</dc:creator>
  <cp:lastModifiedBy>방준성</cp:lastModifiedBy>
  <cp:revision>758</cp:revision>
  <cp:lastPrinted>2025-02-05T23:31:11Z</cp:lastPrinted>
  <dcterms:created xsi:type="dcterms:W3CDTF">2002-05-31T07:46:32Z</dcterms:created>
  <dcterms:modified xsi:type="dcterms:W3CDTF">2025-07-10T01:11:44Z</dcterms:modified>
</cp:coreProperties>
</file>