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2.jpg" ContentType="image/jp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1"/>
  </p:sldMasterIdLst>
  <p:notesMasterIdLst>
    <p:notesMasterId r:id="rId15"/>
  </p:notesMasterIdLst>
  <p:sldIdLst>
    <p:sldId id="270" r:id="rId2"/>
    <p:sldId id="257" r:id="rId3"/>
    <p:sldId id="258" r:id="rId4"/>
    <p:sldId id="271" r:id="rId5"/>
    <p:sldId id="260" r:id="rId6"/>
    <p:sldId id="262" r:id="rId7"/>
    <p:sldId id="259" r:id="rId8"/>
    <p:sldId id="264" r:id="rId9"/>
    <p:sldId id="265" r:id="rId10"/>
    <p:sldId id="266" r:id="rId11"/>
    <p:sldId id="267" r:id="rId12"/>
    <p:sldId id="272" r:id="rId13"/>
    <p:sldId id="268" r:id="rId1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83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E57F8E-BD91-4962-8444-0DC98972FEDD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6E4D5F-D6BA-4389-B208-E77CEE20D5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11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첫 장에서는 제품명이 아니라 사회적 문제와 관리모델을 먼저 제시합니다. “오늘은 제품 판매가 아니라 경로당 실내공기질 관리사업 제안”이라는 메시지로 시작하십시오.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숫자는 길게 설명하지 말고 “결과가 좋아졌다”보다 “재단이 지원사업으로 추진할 수 있을 정도로 관리모델이 확인되었다”는 메시지를 강조하십시오.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E4D5F-D6BA-4389-B208-E77CEE20D51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320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E4D5F-D6BA-4389-B208-E77CEE20D51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072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16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69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89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32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58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364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75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440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441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44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01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9067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2191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6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0F9FB2"/>
          </a:solidFill>
          <a:ln w="12700">
            <a:solidFill>
              <a:srgbClr val="0F9FB2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48272"/>
            <a:ext cx="12191695" cy="109728"/>
          </a:xfrm>
          <a:prstGeom prst="rect">
            <a:avLst/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</p:sp>
      <p:pic>
        <p:nvPicPr>
          <p:cNvPr id="5" name="Image 0" descr="/mnt/data/보도용_사진_브리핑용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7960" y="594360"/>
            <a:ext cx="5074920" cy="56235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85800" y="731520"/>
            <a:ext cx="5577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 err="1">
                <a:solidFill>
                  <a:srgbClr val="41C7D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대한노인지원재단</a:t>
            </a:r>
            <a:r>
              <a:rPr lang="en-US" sz="1100" b="1" dirty="0">
                <a:solidFill>
                  <a:srgbClr val="41C7D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“</a:t>
            </a:r>
            <a:r>
              <a:rPr lang="ko-KR" altLang="en-US" sz="1100" b="1" dirty="0">
                <a:solidFill>
                  <a:srgbClr val="41C7D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스마트 경로당 실내공기질 관리사업</a:t>
            </a:r>
            <a:r>
              <a:rPr lang="en-US" altLang="ko-KR" sz="1100" b="1" dirty="0">
                <a:solidFill>
                  <a:srgbClr val="41C7D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” </a:t>
            </a:r>
            <a:r>
              <a:rPr lang="ko-KR" altLang="en-US" sz="1100" b="1" dirty="0">
                <a:solidFill>
                  <a:srgbClr val="41C7D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정책 제안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658368" y="1417320"/>
            <a:ext cx="539496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폭염시대</a:t>
            </a:r>
            <a:endParaRPr lang="en-US" sz="3400" dirty="0"/>
          </a:p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경로당 실내공기질</a:t>
            </a:r>
            <a:endParaRPr lang="en-US" sz="3400" dirty="0"/>
          </a:p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관리모델 구축</a:t>
            </a:r>
            <a:endParaRPr lang="en-US" sz="3400" dirty="0"/>
          </a:p>
        </p:txBody>
      </p:sp>
      <p:sp>
        <p:nvSpPr>
          <p:cNvPr id="8" name="Text 5"/>
          <p:cNvSpPr/>
          <p:nvPr/>
        </p:nvSpPr>
        <p:spPr>
          <a:xfrm>
            <a:off x="685800" y="3337560"/>
            <a:ext cx="5120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D8E8F0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공기순환기 + IoT 실시간 측정 + 데이터 분석 + 정기 유지관리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694943" y="3822192"/>
            <a:ext cx="4678245" cy="0"/>
          </a:xfrm>
          <a:prstGeom prst="line">
            <a:avLst/>
          </a:prstGeom>
          <a:noFill/>
          <a:ln w="27940">
            <a:solidFill>
              <a:srgbClr val="C9A22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85799" y="4160520"/>
            <a:ext cx="5479869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“설치보다 운영과 관리가 실내공기질을 결정합니다.”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685800" y="6172200"/>
            <a:ext cx="5577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FC0CD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㈜분다IAQ  |  2026 서대문구 경로당 실증사업 기반 제안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3044130"/>
            <a:ext cx="1904553" cy="146298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886" y="3044130"/>
            <a:ext cx="1904553" cy="146298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4272" y="3044130"/>
            <a:ext cx="1904553" cy="146298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5658" y="3044130"/>
            <a:ext cx="1904553" cy="146298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7045" y="3034605"/>
            <a:ext cx="1923603" cy="14820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476250"/>
            <a:ext cx="110490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01. 왜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지금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경로당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실내공기질인가</a:t>
            </a:r>
            <a:endParaRPr sz="2550" b="0" i="0" u="none" dirty="0">
              <a:solidFill>
                <a:srgbClr val="0F172A"/>
              </a:solidFill>
              <a:latin typeface="Noto Sans KR ExtraBold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571500" y="2245965"/>
            <a:ext cx="11049000" cy="2742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sz="1350" b="1" i="0" u="none">
                <a:solidFill>
                  <a:srgbClr val="0F172A"/>
                </a:solidFill>
                <a:latin typeface="Noto Sans KR"/>
              </a:rPr>
              <a:t>폭염쉼터 지정 확대로 "닫힌 냉방 공간" 내 공기질 위협 급증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2520255"/>
            <a:ext cx="1104900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1125" b="0" i="0" u="none">
                <a:solidFill>
                  <a:srgbClr val="64748B"/>
                </a:solidFill>
                <a:latin typeface="Noto Sans KR"/>
              </a:rPr>
              <a:t>에어컨 가동을 위해 창문을 밀폐함에 따라 어르신 건강에 악영향을 미치는 인과관계가 발생합니다.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90353" y="3680370"/>
            <a:ext cx="148232" cy="1905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71739" y="3680370"/>
            <a:ext cx="148232" cy="1905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3126" y="3680370"/>
            <a:ext cx="148232" cy="1905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34512" y="3680370"/>
            <a:ext cx="148232" cy="1905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5021460"/>
            <a:ext cx="177849" cy="2286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30349" y="5021460"/>
            <a:ext cx="9112448" cy="206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1125" b="1" i="0" u="none" dirty="0" err="1">
                <a:solidFill>
                  <a:srgbClr val="E2E8F0"/>
                </a:solidFill>
                <a:latin typeface="Noto Sans KR"/>
              </a:rPr>
              <a:t>시사점</a:t>
            </a:r>
            <a:r>
              <a:rPr sz="1125" b="1" i="0" u="none" dirty="0">
                <a:solidFill>
                  <a:srgbClr val="E2E8F0"/>
                </a:solidFill>
                <a:latin typeface="Noto Sans KR"/>
              </a:rPr>
              <a:t>:</a:t>
            </a:r>
            <a:r>
              <a:rPr sz="1125" b="0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lang="ko-KR" altLang="en-US" sz="1125" b="0" i="0" u="none" dirty="0">
                <a:solidFill>
                  <a:srgbClr val="E2E8F0"/>
                </a:solidFill>
                <a:latin typeface="Noto Sans KR"/>
              </a:rPr>
              <a:t>밀폐 공간에서는  </a:t>
            </a:r>
            <a:r>
              <a:rPr sz="1125" b="0" i="0" u="none" dirty="0" err="1">
                <a:solidFill>
                  <a:srgbClr val="E2E8F0"/>
                </a:solidFill>
                <a:latin typeface="Noto Sans KR"/>
              </a:rPr>
              <a:t>공기</a:t>
            </a:r>
            <a:r>
              <a:rPr lang="en-US" sz="1125" b="0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sz="1125" b="0" i="0" u="none" dirty="0">
                <a:solidFill>
                  <a:srgbClr val="E2E8F0"/>
                </a:solidFill>
                <a:latin typeface="Noto Sans KR"/>
              </a:rPr>
              <a:t>정</a:t>
            </a:r>
            <a:r>
              <a:rPr lang="ko-KR" altLang="en-US" sz="1125" b="0" i="0" u="none" dirty="0">
                <a:solidFill>
                  <a:srgbClr val="E2E8F0"/>
                </a:solidFill>
                <a:latin typeface="Noto Sans KR"/>
              </a:rPr>
              <a:t>화와 함께</a:t>
            </a:r>
            <a:r>
              <a:rPr lang="en-US" altLang="ko-KR" sz="1125" dirty="0">
                <a:solidFill>
                  <a:srgbClr val="E2E8F0"/>
                </a:solidFill>
                <a:latin typeface="Noto Sans KR"/>
              </a:rPr>
              <a:t>  </a:t>
            </a:r>
            <a:r>
              <a:rPr lang="en-US" altLang="ko-KR" sz="1125" b="0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lang="ko-KR" altLang="en-US" sz="1125" b="0" i="0" u="none" dirty="0">
                <a:solidFill>
                  <a:srgbClr val="E2E8F0"/>
                </a:solidFill>
                <a:latin typeface="Noto Sans KR"/>
              </a:rPr>
              <a:t>적절한 </a:t>
            </a:r>
            <a:r>
              <a:rPr sz="1125" b="1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sz="1125" b="1" i="0" u="none" dirty="0" err="1">
                <a:solidFill>
                  <a:srgbClr val="E2E8F0"/>
                </a:solidFill>
                <a:latin typeface="Noto Sans KR"/>
              </a:rPr>
              <a:t>환기</a:t>
            </a:r>
            <a:r>
              <a:rPr lang="ko-KR" altLang="en-US" sz="1125" b="1" i="0" u="none" dirty="0">
                <a:solidFill>
                  <a:srgbClr val="E2E8F0"/>
                </a:solidFill>
                <a:latin typeface="Noto Sans KR"/>
              </a:rPr>
              <a:t>관리</a:t>
            </a:r>
            <a:r>
              <a:rPr sz="1125" b="0" i="0" u="none" dirty="0">
                <a:solidFill>
                  <a:srgbClr val="E2E8F0"/>
                </a:solidFill>
                <a:latin typeface="Noto Sans KR"/>
              </a:rPr>
              <a:t>가 </a:t>
            </a:r>
            <a:r>
              <a:rPr lang="ko-KR" altLang="en-US" sz="1125" b="0" i="0" u="none" dirty="0">
                <a:solidFill>
                  <a:srgbClr val="E2E8F0"/>
                </a:solidFill>
                <a:latin typeface="Noto Sans KR"/>
              </a:rPr>
              <a:t>병행되어야 </a:t>
            </a:r>
            <a:r>
              <a:rPr sz="1125" b="0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E2E8F0"/>
                </a:solidFill>
                <a:latin typeface="Noto Sans KR"/>
              </a:rPr>
              <a:t>합니다</a:t>
            </a:r>
            <a:r>
              <a:rPr sz="1125" b="0" i="0" u="none" dirty="0">
                <a:solidFill>
                  <a:srgbClr val="E2E8F0"/>
                </a:solidFill>
                <a:latin typeface="Noto Sans KR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3907" y="3625155"/>
            <a:ext cx="1659738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1" i="0" u="none">
                <a:solidFill>
                  <a:srgbClr val="991B1B"/>
                </a:solidFill>
                <a:latin typeface="Noto Sans KR"/>
              </a:rPr>
              <a:t>폭염 심화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3425" y="3910905"/>
            <a:ext cx="1580703" cy="3961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560"/>
              </a:lnSpc>
            </a:pPr>
            <a:r>
              <a:rPr sz="975" b="0" i="0" u="none">
                <a:solidFill>
                  <a:srgbClr val="7F1D1D"/>
                </a:solidFill>
                <a:latin typeface="Noto Sans KR"/>
              </a:rPr>
              <a:t>경로당 이용시간 및 폭염쉼터 체류 증가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75293" y="3625155"/>
            <a:ext cx="1659738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1" i="0" u="none">
                <a:solidFill>
                  <a:srgbClr val="9A3412"/>
                </a:solidFill>
                <a:latin typeface="Noto Sans KR"/>
              </a:rPr>
              <a:t>창문 밀폐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014811" y="3910905"/>
            <a:ext cx="1580703" cy="3961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560"/>
              </a:lnSpc>
            </a:pPr>
            <a:r>
              <a:rPr sz="975" b="0" i="0" u="none">
                <a:solidFill>
                  <a:srgbClr val="7C2D12"/>
                </a:solidFill>
                <a:latin typeface="Noto Sans KR"/>
              </a:rPr>
              <a:t>냉방 효율 유지를 위한 환기 중단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56680" y="3625155"/>
            <a:ext cx="1659738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1" i="0" u="none">
                <a:solidFill>
                  <a:srgbClr val="854D0E"/>
                </a:solidFill>
                <a:latin typeface="Noto Sans KR"/>
              </a:rPr>
              <a:t>CO₂·유해물질 축적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96197" y="3910905"/>
            <a:ext cx="1580703" cy="3961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560"/>
              </a:lnSpc>
            </a:pPr>
            <a:r>
              <a:rPr sz="975" b="0" i="0" u="none">
                <a:solidFill>
                  <a:srgbClr val="713F12"/>
                </a:solidFill>
                <a:latin typeface="Noto Sans KR"/>
              </a:rPr>
              <a:t>이산화탄소, 냄새, 악취 농도 급상승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38066" y="3625155"/>
            <a:ext cx="1659738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1" i="0" u="none">
                <a:solidFill>
                  <a:srgbClr val="166534"/>
                </a:solidFill>
                <a:latin typeface="Noto Sans KR"/>
              </a:rPr>
              <a:t>어르신 건강 위협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77583" y="3910905"/>
            <a:ext cx="1580703" cy="3961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560"/>
              </a:lnSpc>
            </a:pPr>
            <a:r>
              <a:rPr sz="975" b="0" i="0" u="none">
                <a:solidFill>
                  <a:srgbClr val="14532D"/>
                </a:solidFill>
                <a:latin typeface="Noto Sans KR"/>
              </a:rPr>
              <a:t>두통, 졸음, 호흡기 질환 유발 위험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828977" y="3625155"/>
            <a:ext cx="1659738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1" i="0" u="none">
                <a:solidFill>
                  <a:srgbClr val="075985"/>
                </a:solidFill>
                <a:latin typeface="Noto Sans KR"/>
              </a:rPr>
              <a:t>체계적 공기질 관리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68495" y="3910905"/>
            <a:ext cx="1580703" cy="3961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560"/>
              </a:lnSpc>
            </a:pPr>
            <a:r>
              <a:rPr sz="975" b="0" i="0" u="none">
                <a:solidFill>
                  <a:srgbClr val="0C4A6E"/>
                </a:solidFill>
                <a:latin typeface="Noto Sans KR"/>
              </a:rPr>
              <a:t>스마트 환기 및 실시간 모니터링 필수</a:t>
            </a:r>
          </a:p>
        </p:txBody>
      </p:sp>
      <p:pic>
        <p:nvPicPr>
          <p:cNvPr id="29" name="Picture 28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9969" y="3263205"/>
            <a:ext cx="207466" cy="266700"/>
          </a:xfrm>
          <a:prstGeom prst="rect">
            <a:avLst/>
          </a:prstGeom>
        </p:spPr>
      </p:pic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1355" y="3263205"/>
            <a:ext cx="207466" cy="266700"/>
          </a:xfrm>
          <a:prstGeom prst="rect">
            <a:avLst/>
          </a:prstGeom>
        </p:spPr>
      </p:pic>
      <p:pic>
        <p:nvPicPr>
          <p:cNvPr id="31" name="Picture 30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82741" y="3263205"/>
            <a:ext cx="207466" cy="266700"/>
          </a:xfrm>
          <a:prstGeom prst="rect">
            <a:avLst/>
          </a:prstGeom>
        </p:spPr>
      </p:pic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64128" y="3263205"/>
            <a:ext cx="207466" cy="266700"/>
          </a:xfrm>
          <a:prstGeom prst="rect">
            <a:avLst/>
          </a:prstGeom>
        </p:spPr>
      </p:pic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555039" y="3263205"/>
            <a:ext cx="207466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383434"/>
            <a:ext cx="11049000" cy="132010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964084"/>
            <a:ext cx="3530500" cy="21907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0600" y="1964084"/>
            <a:ext cx="3530649" cy="21907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9850" y="1964084"/>
            <a:ext cx="3530500" cy="21907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476250"/>
            <a:ext cx="110490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>
                <a:solidFill>
                  <a:srgbClr val="0F172A"/>
                </a:solidFill>
                <a:latin typeface="Noto Sans KR ExtraBold"/>
              </a:rPr>
              <a:t>02. 기존 경로당 환기 관리의 한계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45306" y="4621559"/>
            <a:ext cx="11101387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1" i="0" u="none">
                <a:solidFill>
                  <a:srgbClr val="9F1239"/>
                </a:solidFill>
                <a:latin typeface="Noto Sans KR"/>
              </a:rPr>
              <a:t>현장에서 반복되는 악순환의 고리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9625" y="4926359"/>
            <a:ext cx="10572750" cy="219484"/>
          </a:xfrm>
          <a:prstGeom prst="rect">
            <a:avLst/>
          </a:prstGeom>
          <a:noFill/>
        </p:spPr>
        <p:txBody>
          <a:bodyPr wrap="square" lIns="271016" tIns="0" rIns="0" bIns="0" anchor="t">
            <a:spAutoFit/>
          </a:bodyPr>
          <a:lstStyle/>
          <a:p>
            <a:pPr algn="ctr">
              <a:lnSpc>
                <a:spcPts val="1920"/>
              </a:lnSpc>
            </a:pP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장비</a:t>
            </a:r>
            <a:r>
              <a:rPr lang="en-US" sz="1200" b="0" i="0" u="none" dirty="0">
                <a:solidFill>
                  <a:srgbClr val="881337"/>
                </a:solidFill>
                <a:latin typeface="Noto Sans KR Medium"/>
              </a:rPr>
              <a:t> 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공급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lang="en-US" sz="1200" b="0" i="0" u="none" dirty="0">
                <a:solidFill>
                  <a:srgbClr val="881337"/>
                </a:solidFill>
                <a:latin typeface="Noto Sans KR Medium"/>
              </a:rPr>
              <a:t>           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관리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주체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없음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lang="en-US" sz="1200" b="0" i="0" u="none" dirty="0">
                <a:solidFill>
                  <a:srgbClr val="881337"/>
                </a:solidFill>
                <a:latin typeface="Noto Sans KR Medium"/>
              </a:rPr>
              <a:t>             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데이터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검증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불가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lang="en-US" sz="1200" b="0" i="0" u="none" dirty="0">
                <a:solidFill>
                  <a:srgbClr val="881337"/>
                </a:solidFill>
                <a:latin typeface="Noto Sans KR Medium"/>
              </a:rPr>
              <a:t>                    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효과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lang="en-US" sz="1200" b="0" i="0" u="none" dirty="0">
                <a:solidFill>
                  <a:srgbClr val="881337"/>
                </a:solidFill>
                <a:latin typeface="Noto Sans KR Medium"/>
              </a:rPr>
              <a:t> 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확인</a:t>
            </a:r>
            <a:r>
              <a:rPr sz="1200" b="0" i="0" u="none" dirty="0">
                <a:solidFill>
                  <a:srgbClr val="881337"/>
                </a:solidFill>
                <a:latin typeface="Noto Sans KR Medium"/>
              </a:rPr>
              <a:t> </a:t>
            </a:r>
            <a:r>
              <a:rPr sz="1200" b="0" i="0" u="none" dirty="0" err="1">
                <a:solidFill>
                  <a:srgbClr val="881337"/>
                </a:solidFill>
                <a:latin typeface="Noto Sans KR Medium"/>
              </a:rPr>
              <a:t>실패</a:t>
            </a:r>
            <a:endParaRPr sz="1200" b="0" i="0" u="none" dirty="0">
              <a:solidFill>
                <a:srgbClr val="881337"/>
              </a:solidFill>
              <a:latin typeface="Noto Sans KR Mediu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9625" y="5284440"/>
            <a:ext cx="10572750" cy="1809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125" b="1" i="0" u="none">
                <a:solidFill>
                  <a:srgbClr val="BE123C"/>
                </a:solidFill>
                <a:latin typeface="Noto Sans KR"/>
              </a:rPr>
              <a:t>"장비의 단순 공급이 아니라, 상시 관리가 가능한 구조 체계가 필요합니다."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625" y="2230784"/>
            <a:ext cx="495300" cy="4953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09625" y="2878484"/>
            <a:ext cx="3206963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단순 설치 후 방치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9625" y="3230909"/>
            <a:ext cx="305425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1125" b="0" i="0" u="none">
                <a:solidFill>
                  <a:srgbClr val="475569"/>
                </a:solidFill>
                <a:latin typeface="Noto Sans KR"/>
              </a:rPr>
              <a:t>기존 환기설비가 설치되어 있으나 필터 교체 주기 관리 및 정기 점검 이력이 전혀 없어 제 기능을 못함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8725" y="2230784"/>
            <a:ext cx="495300" cy="4953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568725" y="2878484"/>
            <a:ext cx="3207119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측정 데이터 부재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68725" y="3230909"/>
            <a:ext cx="3054399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1125" b="0" i="0" u="none">
                <a:solidFill>
                  <a:srgbClr val="475569"/>
                </a:solidFill>
                <a:latin typeface="Noto Sans KR"/>
              </a:rPr>
              <a:t>실내 공기질 수치를 확인할 방법이 없어 공기상태 악화 원인을 객관적으로 설명하거나 파악 불가능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7975" y="2230784"/>
            <a:ext cx="495300" cy="4953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327975" y="2878484"/>
            <a:ext cx="3206963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민원 대응의 어려움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27975" y="3230909"/>
            <a:ext cx="305425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1125" b="0" i="0" u="none">
                <a:solidFill>
                  <a:srgbClr val="475569"/>
                </a:solidFill>
                <a:latin typeface="Noto Sans KR"/>
              </a:rPr>
              <a:t>어르신들의 답답함 호소 및 민원 발생 시 근거 자료 부족으로 행정적 설명 및 즉각적 조치 한계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28326" y="4993443"/>
            <a:ext cx="118616" cy="152400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41801" y="4973984"/>
            <a:ext cx="118616" cy="152400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6389" y="4993443"/>
            <a:ext cx="118616" cy="152400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8275" y="2364134"/>
            <a:ext cx="177849" cy="228600"/>
          </a:xfrm>
          <a:prstGeom prst="rect">
            <a:avLst/>
          </a:prstGeom>
        </p:spPr>
      </p:pic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86626" y="2364134"/>
            <a:ext cx="177849" cy="228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0F9FB2"/>
          </a:solidFill>
          <a:ln w="12700">
            <a:solidFill>
              <a:srgbClr val="0F9FB2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48272"/>
            <a:ext cx="12191695" cy="109728"/>
          </a:xfrm>
          <a:prstGeom prst="rect">
            <a:avLst/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57200" y="6446520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A879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㈜분다IAQ  |  대한노인복지지원재단 이사장 면담 브리핑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109960" y="6355080"/>
            <a:ext cx="594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0B1F3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03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612648" y="960120"/>
            <a:ext cx="8046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9758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4개 경로당 현장 데이터와 만족도 조사로 확인한 핵심 성과입니다.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1264920" y="1335024"/>
            <a:ext cx="1600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F9FB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97.5점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1312164" y="1856257"/>
            <a:ext cx="1600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최종 만족도 환산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3779936" y="1345403"/>
            <a:ext cx="1600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F9FB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100%</a:t>
            </a:r>
            <a:endParaRPr lang="en-US" sz="2800" dirty="0"/>
          </a:p>
        </p:txBody>
      </p:sp>
      <p:sp>
        <p:nvSpPr>
          <p:cNvPr id="17" name="Text 15"/>
          <p:cNvSpPr/>
          <p:nvPr/>
        </p:nvSpPr>
        <p:spPr>
          <a:xfrm>
            <a:off x="3791435" y="1862176"/>
            <a:ext cx="1600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계속 사용 희망</a:t>
            </a:r>
            <a:endParaRPr lang="en-US" sz="950" dirty="0"/>
          </a:p>
        </p:txBody>
      </p:sp>
      <p:sp>
        <p:nvSpPr>
          <p:cNvPr id="18" name="Text 16"/>
          <p:cNvSpPr/>
          <p:nvPr/>
        </p:nvSpPr>
        <p:spPr>
          <a:xfrm>
            <a:off x="777240" y="283464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1F3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CO₂ 설치 전·후 단회 측정 감소율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868680" y="3685946"/>
            <a:ext cx="566928" cy="995782"/>
          </a:xfrm>
          <a:prstGeom prst="rect">
            <a:avLst/>
          </a:prstGeom>
          <a:solidFill>
            <a:srgbClr val="0B1F3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13816" y="4754880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66%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685800" y="5010912"/>
            <a:ext cx="914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9758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남가좌2</a:t>
            </a:r>
            <a:endParaRPr lang="en-US" sz="850" dirty="0"/>
          </a:p>
        </p:txBody>
      </p:sp>
      <p:sp>
        <p:nvSpPr>
          <p:cNvPr id="22" name="Shape 20"/>
          <p:cNvSpPr/>
          <p:nvPr/>
        </p:nvSpPr>
        <p:spPr>
          <a:xfrm>
            <a:off x="1828800" y="3474720"/>
            <a:ext cx="566928" cy="1207008"/>
          </a:xfrm>
          <a:prstGeom prst="rect">
            <a:avLst/>
          </a:prstGeom>
          <a:solidFill>
            <a:srgbClr val="0F9FB2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773936" y="4754880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80%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1645920" y="5010912"/>
            <a:ext cx="914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9758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삼오</a:t>
            </a:r>
            <a:endParaRPr lang="en-US" sz="850" dirty="0"/>
          </a:p>
        </p:txBody>
      </p:sp>
      <p:sp>
        <p:nvSpPr>
          <p:cNvPr id="25" name="Shape 23"/>
          <p:cNvSpPr/>
          <p:nvPr/>
        </p:nvSpPr>
        <p:spPr>
          <a:xfrm>
            <a:off x="2788920" y="3504895"/>
            <a:ext cx="566928" cy="1176833"/>
          </a:xfrm>
          <a:prstGeom prst="rect">
            <a:avLst/>
          </a:prstGeom>
          <a:solidFill>
            <a:srgbClr val="0F9FB2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2734056" y="4754880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78%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2606040" y="5010912"/>
            <a:ext cx="914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9758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논골</a:t>
            </a:r>
            <a:endParaRPr lang="en-US" sz="850" dirty="0"/>
          </a:p>
        </p:txBody>
      </p:sp>
      <p:sp>
        <p:nvSpPr>
          <p:cNvPr id="28" name="Shape 26"/>
          <p:cNvSpPr/>
          <p:nvPr/>
        </p:nvSpPr>
        <p:spPr>
          <a:xfrm>
            <a:off x="3749040" y="3791560"/>
            <a:ext cx="566928" cy="890168"/>
          </a:xfrm>
          <a:prstGeom prst="rect">
            <a:avLst/>
          </a:prstGeom>
          <a:solidFill>
            <a:srgbClr val="0B1F3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3694176" y="4754880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59%</a:t>
            </a:r>
            <a:endParaRPr lang="en-US" sz="1050" dirty="0"/>
          </a:p>
        </p:txBody>
      </p:sp>
      <p:sp>
        <p:nvSpPr>
          <p:cNvPr id="30" name="Text 28"/>
          <p:cNvSpPr/>
          <p:nvPr/>
        </p:nvSpPr>
        <p:spPr>
          <a:xfrm>
            <a:off x="3566160" y="5010912"/>
            <a:ext cx="914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9758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개미마을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713232" y="4681728"/>
            <a:ext cx="3931920" cy="0"/>
          </a:xfrm>
          <a:prstGeom prst="line">
            <a:avLst/>
          </a:prstGeom>
          <a:noFill/>
          <a:ln w="12700">
            <a:solidFill>
              <a:srgbClr val="AAB3BE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5852160" y="2528316"/>
            <a:ext cx="5349240" cy="2697480"/>
          </a:xfrm>
          <a:prstGeom prst="roundRect">
            <a:avLst>
              <a:gd name="adj" fmla="val 2712"/>
            </a:avLst>
          </a:prstGeom>
          <a:solidFill>
            <a:srgbClr val="FFFFFF"/>
          </a:solidFill>
          <a:ln w="15240">
            <a:solidFill>
              <a:srgbClr val="DDE5EE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053328" y="2757886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핵심 해석</a:t>
            </a:r>
            <a:endParaRPr lang="en-US" sz="1700" dirty="0"/>
          </a:p>
        </p:txBody>
      </p:sp>
      <p:sp>
        <p:nvSpPr>
          <p:cNvPr id="34" name="Shape 32"/>
          <p:cNvSpPr/>
          <p:nvPr/>
        </p:nvSpPr>
        <p:spPr>
          <a:xfrm>
            <a:off x="6053328" y="3268980"/>
            <a:ext cx="118872" cy="118872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6236208" y="3214116"/>
            <a:ext cx="4389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설치 직후 4개소 모두 CO₂가 1,000ppm 이하로 개선</a:t>
            </a:r>
            <a:endParaRPr lang="en-US" sz="1080" dirty="0"/>
          </a:p>
        </p:txBody>
      </p:sp>
      <p:sp>
        <p:nvSpPr>
          <p:cNvPr id="36" name="Shape 34"/>
          <p:cNvSpPr/>
          <p:nvPr/>
        </p:nvSpPr>
        <p:spPr>
          <a:xfrm>
            <a:off x="6053328" y="3872483"/>
            <a:ext cx="118872" cy="118872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268212" y="3838333"/>
            <a:ext cx="4389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점심·저녁 시간대 상승 패턴 확인 → </a:t>
            </a:r>
            <a:r>
              <a:rPr lang="en-US" sz="1080" dirty="0" err="1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운영</a:t>
            </a: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en-US" sz="1080" dirty="0" err="1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모드</a:t>
            </a: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안내 필요</a:t>
            </a:r>
            <a:endParaRPr lang="en-US" sz="1080" dirty="0"/>
          </a:p>
        </p:txBody>
      </p:sp>
      <p:sp>
        <p:nvSpPr>
          <p:cNvPr id="38" name="Shape 36"/>
          <p:cNvSpPr/>
          <p:nvPr/>
        </p:nvSpPr>
        <p:spPr>
          <a:xfrm>
            <a:off x="6053328" y="4449526"/>
            <a:ext cx="118872" cy="118872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6309360" y="4408378"/>
            <a:ext cx="4389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만족도 </a:t>
            </a:r>
            <a:r>
              <a:rPr lang="en-US" sz="1080" dirty="0" err="1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조사</a:t>
            </a: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en-US" sz="1080" dirty="0" err="1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결과</a:t>
            </a:r>
            <a:r>
              <a:rPr lang="en-US" sz="1080" dirty="0">
                <a:solidFill>
                  <a:srgbClr val="18233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 “계속 사용” 의향이 매우 높음</a:t>
            </a:r>
            <a:endParaRPr lang="en-US" sz="1080" dirty="0"/>
          </a:p>
        </p:txBody>
      </p:sp>
      <p:sp>
        <p:nvSpPr>
          <p:cNvPr id="40" name="Text 38"/>
          <p:cNvSpPr/>
          <p:nvPr/>
        </p:nvSpPr>
        <p:spPr>
          <a:xfrm>
            <a:off x="6085332" y="4856434"/>
            <a:ext cx="4572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F9FB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성과의 본질은 수치 개선과 함께 “관리 가능한 상태”를 확인한 데 있습니다.</a:t>
            </a:r>
            <a:endParaRPr lang="en-US" sz="105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09214A7-32C8-AB2B-E0E0-EA2176B392F5}"/>
              </a:ext>
            </a:extLst>
          </p:cNvPr>
          <p:cNvSpPr txBox="1"/>
          <p:nvPr/>
        </p:nvSpPr>
        <p:spPr>
          <a:xfrm>
            <a:off x="358140" y="425199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</a:t>
            </a:r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3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서대문구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경로당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실증사업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현황</a:t>
            </a:r>
            <a:endParaRPr sz="2550" b="0" i="0" u="none" dirty="0">
              <a:solidFill>
                <a:srgbClr val="0F172A"/>
              </a:solidFill>
              <a:latin typeface="Noto Sans KR Extra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119312"/>
            <a:ext cx="2609850" cy="34290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0650" y="2119312"/>
            <a:ext cx="2609850" cy="3429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09600" y="1212643"/>
            <a:ext cx="5600700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i="0" u="none" dirty="0" err="1">
                <a:solidFill>
                  <a:srgbClr val="0F172A"/>
                </a:solidFill>
                <a:latin typeface="Noto Sans KR"/>
              </a:rPr>
              <a:t>현장</a:t>
            </a:r>
            <a:r>
              <a:rPr sz="3200" i="0" u="none" dirty="0">
                <a:solidFill>
                  <a:srgbClr val="0F172A"/>
                </a:solidFill>
                <a:latin typeface="Noto Sans KR"/>
              </a:rPr>
              <a:t> </a:t>
            </a:r>
            <a:r>
              <a:rPr sz="3200" i="0" u="none" dirty="0" err="1">
                <a:solidFill>
                  <a:srgbClr val="0F172A"/>
                </a:solidFill>
                <a:latin typeface="Noto Sans KR"/>
              </a:rPr>
              <a:t>데이터</a:t>
            </a:r>
            <a:r>
              <a:rPr sz="3200" i="0" u="none" dirty="0">
                <a:solidFill>
                  <a:srgbClr val="0F172A"/>
                </a:solidFill>
                <a:latin typeface="Noto Sans KR"/>
              </a:rPr>
              <a:t> </a:t>
            </a:r>
            <a:r>
              <a:rPr sz="3200" i="0" u="none" dirty="0" err="1">
                <a:solidFill>
                  <a:srgbClr val="0F172A"/>
                </a:solidFill>
                <a:latin typeface="Noto Sans KR"/>
              </a:rPr>
              <a:t>기반</a:t>
            </a:r>
            <a:r>
              <a:rPr sz="3200" i="0" u="none" dirty="0">
                <a:solidFill>
                  <a:srgbClr val="0F172A"/>
                </a:solidFill>
                <a:latin typeface="Noto Sans KR"/>
              </a:rPr>
              <a:t> </a:t>
            </a:r>
            <a:r>
              <a:rPr sz="3200" i="0" u="none" dirty="0" err="1">
                <a:solidFill>
                  <a:srgbClr val="0F172A"/>
                </a:solidFill>
                <a:latin typeface="Noto Sans KR"/>
              </a:rPr>
              <a:t>검증</a:t>
            </a:r>
            <a:r>
              <a:rPr sz="3200" i="0" u="none" dirty="0">
                <a:solidFill>
                  <a:srgbClr val="0F172A"/>
                </a:solidFill>
                <a:latin typeface="Noto Sans KR"/>
              </a:rPr>
              <a:t> </a:t>
            </a:r>
            <a:r>
              <a:rPr sz="3200" i="0" u="none" dirty="0" err="1">
                <a:solidFill>
                  <a:srgbClr val="0F172A"/>
                </a:solidFill>
                <a:latin typeface="Noto Sans KR"/>
              </a:rPr>
              <a:t>완료</a:t>
            </a:r>
            <a:endParaRPr sz="3200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" y="2419350"/>
            <a:ext cx="5334000" cy="4383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서대문구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관내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경로당을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대상으로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스마트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공기순환기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설치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및 IoT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측정망을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구축하여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endParaRPr lang="en-US" sz="1125" b="0" i="0" u="none" dirty="0">
              <a:solidFill>
                <a:srgbClr val="475569"/>
              </a:solidFill>
              <a:latin typeface="Noto Sans KR"/>
            </a:endParaRPr>
          </a:p>
          <a:p>
            <a:pPr algn="l">
              <a:lnSpc>
                <a:spcPts val="1800"/>
              </a:lnSpc>
            </a:pP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성공적인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실증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데이터를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 </a:t>
            </a:r>
            <a:r>
              <a:rPr sz="1125" b="0" i="0" u="none" dirty="0" err="1">
                <a:solidFill>
                  <a:srgbClr val="475569"/>
                </a:solidFill>
                <a:latin typeface="Noto Sans KR"/>
              </a:rPr>
              <a:t>확보하였습니다</a:t>
            </a:r>
            <a:r>
              <a:rPr sz="1125" b="0" i="0" u="none" dirty="0">
                <a:solidFill>
                  <a:srgbClr val="475569"/>
                </a:solidFill>
                <a:latin typeface="Noto Sans KR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500" y="3533775"/>
            <a:ext cx="5334000" cy="466725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42950" y="3667125"/>
            <a:ext cx="4991100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0F172A"/>
                </a:solidFill>
                <a:latin typeface="Noto Sans KR"/>
              </a:rPr>
              <a:t>실증 대상:</a:t>
            </a:r>
            <a:r>
              <a:rPr sz="1200" b="0" i="0" u="none">
                <a:solidFill>
                  <a:srgbClr val="1E293B"/>
                </a:solidFill>
                <a:latin typeface="Noto Sans KR"/>
              </a:rPr>
              <a:t> 서대문구 관내 </a:t>
            </a:r>
            <a:r>
              <a:rPr sz="1200" b="1" i="0" u="none">
                <a:solidFill>
                  <a:srgbClr val="1E293B"/>
                </a:solidFill>
                <a:latin typeface="Noto Sans KR"/>
              </a:rPr>
              <a:t>4개 경로당</a:t>
            </a:r>
            <a:r>
              <a:rPr sz="1200" b="0" i="0" u="none">
                <a:solidFill>
                  <a:srgbClr val="1E293B"/>
                </a:solidFill>
                <a:latin typeface="Noto Sans KR"/>
              </a:rPr>
              <a:t> (남가좌2, 삼오, 논골, 개미마을)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1500" y="3533775"/>
            <a:ext cx="38100" cy="466725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571500" y="4114800"/>
            <a:ext cx="5334000" cy="466725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42950" y="4248150"/>
            <a:ext cx="4991100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0F172A"/>
                </a:solidFill>
                <a:latin typeface="Noto Sans KR"/>
              </a:rPr>
              <a:t>설비 구축:</a:t>
            </a:r>
            <a:r>
              <a:rPr sz="1200" b="0" i="0" u="none">
                <a:solidFill>
                  <a:srgbClr val="1E293B"/>
                </a:solidFill>
                <a:latin typeface="Noto Sans KR"/>
              </a:rPr>
              <a:t> 공기순환기 총 </a:t>
            </a:r>
            <a:r>
              <a:rPr sz="1200" b="1" i="0" u="none">
                <a:solidFill>
                  <a:srgbClr val="1E293B"/>
                </a:solidFill>
                <a:latin typeface="Noto Sans KR"/>
              </a:rPr>
              <a:t>7대 설치</a:t>
            </a:r>
            <a:r>
              <a:rPr sz="1200" b="0" i="0" u="none">
                <a:solidFill>
                  <a:srgbClr val="1E293B"/>
                </a:solidFill>
                <a:latin typeface="Noto Sans KR"/>
              </a:rPr>
              <a:t> 완비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71500" y="4114800"/>
            <a:ext cx="38100" cy="466725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571500" y="4695825"/>
            <a:ext cx="5334000" cy="466725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42950" y="4829175"/>
            <a:ext cx="4991100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0F172A"/>
                </a:solidFill>
                <a:latin typeface="Noto Sans KR"/>
              </a:rPr>
              <a:t>모니터링:</a:t>
            </a:r>
            <a:r>
              <a:rPr sz="1200" b="0" i="0" u="none">
                <a:solidFill>
                  <a:srgbClr val="1E293B"/>
                </a:solidFill>
                <a:latin typeface="Noto Sans KR"/>
              </a:rPr>
              <a:t> IoT 공기질 측정기 </a:t>
            </a:r>
            <a:r>
              <a:rPr sz="1200" b="1" i="0" u="none">
                <a:solidFill>
                  <a:srgbClr val="1E293B"/>
                </a:solidFill>
                <a:latin typeface="Noto Sans KR"/>
              </a:rPr>
              <a:t>4대 연속 모니터링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71500" y="4695825"/>
            <a:ext cx="38100" cy="466725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5282B7B8-FC52-B25F-A00D-2B09DB7C1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1417" y="1193593"/>
            <a:ext cx="3454328" cy="473428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84FA6859-2023-B6FF-F3CE-A277FB6004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2927" y="2362423"/>
            <a:ext cx="3185295" cy="3234734"/>
          </a:xfrm>
          <a:prstGeom prst="rect">
            <a:avLst/>
          </a:prstGeom>
        </p:spPr>
      </p:pic>
      <p:sp>
        <p:nvSpPr>
          <p:cNvPr id="5" name="더하기 기호 4">
            <a:extLst>
              <a:ext uri="{FF2B5EF4-FFF2-40B4-BE49-F238E27FC236}">
                <a16:creationId xmlns:a16="http://schemas.microsoft.com/office/drawing/2014/main" id="{048A5BA1-FDA0-4A65-3B83-00A607146A83}"/>
              </a:ext>
            </a:extLst>
          </p:cNvPr>
          <p:cNvSpPr/>
          <p:nvPr/>
        </p:nvSpPr>
        <p:spPr>
          <a:xfrm>
            <a:off x="8320500" y="3429000"/>
            <a:ext cx="366973" cy="438150"/>
          </a:xfrm>
          <a:prstGeom prst="mathPlu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338"/>
            <a:ext cx="12192000" cy="69246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</a:t>
            </a:r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4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lang="ko-KR" altLang="en-US" sz="2550" b="0" i="0" u="none" dirty="0">
                <a:solidFill>
                  <a:srgbClr val="0F172A"/>
                </a:solidFill>
                <a:latin typeface="Noto Sans KR ExtraBold"/>
              </a:rPr>
              <a:t>어떻게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달라졌는가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(Before &amp; After)</a:t>
            </a:r>
          </a:p>
        </p:txBody>
      </p:sp>
      <p:sp>
        <p:nvSpPr>
          <p:cNvPr id="6" name="Rectangle 5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51CC752B-7B94-F358-1622-515CE45D5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0093" y="1289200"/>
            <a:ext cx="5791200" cy="2533650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37D81043-5142-A944-2740-EBD6A9BBE6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6768" y="3796650"/>
            <a:ext cx="5724525" cy="2647950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F7C63242-F22F-E0FB-20D1-AD480A2EE1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443037"/>
            <a:ext cx="4961082" cy="470722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</a:t>
            </a:r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5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60F3627F-3636-D955-DD9B-22E1B55A79F7}"/>
              </a:ext>
            </a:extLst>
          </p:cNvPr>
          <p:cNvGrpSpPr/>
          <p:nvPr/>
        </p:nvGrpSpPr>
        <p:grpSpPr>
          <a:xfrm>
            <a:off x="571500" y="2894558"/>
            <a:ext cx="11049000" cy="3329731"/>
            <a:chOff x="571500" y="2168872"/>
            <a:chExt cx="11049000" cy="3329731"/>
          </a:xfrm>
        </p:grpSpPr>
        <p:pic>
          <p:nvPicPr>
            <p:cNvPr id="3" name="Picture 2" descr="image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71500" y="4824263"/>
              <a:ext cx="11049000" cy="674340"/>
            </a:xfrm>
            <a:prstGeom prst="rect">
              <a:avLst/>
            </a:prstGeom>
          </p:spPr>
        </p:pic>
        <p:pic>
          <p:nvPicPr>
            <p:cNvPr id="4" name="Picture 3" descr="image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1500" y="2656433"/>
              <a:ext cx="2087760" cy="1834455"/>
            </a:xfrm>
            <a:prstGeom prst="rect">
              <a:avLst/>
            </a:prstGeom>
          </p:spPr>
        </p:pic>
        <p:pic>
          <p:nvPicPr>
            <p:cNvPr id="5" name="Picture 4" descr="image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11660" y="2656433"/>
              <a:ext cx="2087909" cy="1834455"/>
            </a:xfrm>
            <a:prstGeom prst="rect">
              <a:avLst/>
            </a:prstGeom>
          </p:spPr>
        </p:pic>
        <p:pic>
          <p:nvPicPr>
            <p:cNvPr id="6" name="Picture 5" descr="image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51970" y="2656433"/>
              <a:ext cx="2087909" cy="1834455"/>
            </a:xfrm>
            <a:prstGeom prst="rect">
              <a:avLst/>
            </a:prstGeom>
          </p:spPr>
        </p:pic>
        <p:pic>
          <p:nvPicPr>
            <p:cNvPr id="7" name="Picture 6" descr="image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292280" y="2656433"/>
              <a:ext cx="2087909" cy="1834455"/>
            </a:xfrm>
            <a:prstGeom prst="rect">
              <a:avLst/>
            </a:prstGeom>
          </p:spPr>
        </p:pic>
        <p:pic>
          <p:nvPicPr>
            <p:cNvPr id="8" name="Picture 7" descr="image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32590" y="2656433"/>
              <a:ext cx="2087760" cy="1834455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571500" y="2168872"/>
              <a:ext cx="11049000" cy="25896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2039"/>
                </a:lnSpc>
              </a:pPr>
              <a:r>
                <a:rPr sz="1275" b="1" i="0" u="none">
                  <a:solidFill>
                    <a:srgbClr val="0F172A"/>
                  </a:solidFill>
                  <a:latin typeface="Noto Sans KR"/>
                </a:rPr>
                <a:t>분다IAQ가 제안하는 5대 유기적 관리 체계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71525" y="5024288"/>
              <a:ext cx="10648950" cy="274290"/>
            </a:xfrm>
            <a:prstGeom prst="rect">
              <a:avLst/>
            </a:prstGeom>
            <a:noFill/>
          </p:spPr>
          <p:txBody>
            <a:bodyPr wrap="square" lIns="209698" tIns="0" rIns="0" bIns="0" anchor="t">
              <a:spAutoFit/>
            </a:bodyPr>
            <a:lstStyle/>
            <a:p>
              <a:pPr algn="ctr">
                <a:lnSpc>
                  <a:spcPts val="2160"/>
                </a:lnSpc>
              </a:pPr>
              <a:r>
                <a:rPr sz="1350" b="1" i="0" u="none">
                  <a:solidFill>
                    <a:srgbClr val="0369A1"/>
                  </a:solidFill>
                  <a:latin typeface="Noto Sans KR"/>
                </a:rPr>
                <a:t>측정 가능한 공기질 · 설명 가능한 데이터 · 지속 가능한 유지관리</a:t>
              </a:r>
            </a:p>
          </p:txBody>
        </p:sp>
        <p:pic>
          <p:nvPicPr>
            <p:cNvPr id="14" name="Picture 13" descr="image.png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56580" y="3114468"/>
              <a:ext cx="495300" cy="49530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1081567" y="3542258"/>
              <a:ext cx="1067477" cy="21907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sz="1275" b="1" i="0" u="none">
                  <a:solidFill>
                    <a:srgbClr val="FFFFFF"/>
                  </a:solidFill>
                  <a:latin typeface="Noto Sans KR"/>
                </a:rPr>
                <a:t>① 공기순환기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9625" y="3856583"/>
              <a:ext cx="1611510" cy="39618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>
                <a:lnSpc>
                  <a:spcPts val="1560"/>
                </a:lnSpc>
              </a:pPr>
              <a:r>
                <a:rPr sz="975" b="0" i="0" u="none">
                  <a:solidFill>
                    <a:srgbClr val="94A3B8"/>
                  </a:solidFill>
                  <a:latin typeface="Noto Sans KR"/>
                </a:rPr>
                <a:t>고효율 환기 및 미세먼지 차단 기기 구축</a:t>
              </a:r>
            </a:p>
          </p:txBody>
        </p:sp>
        <p:pic>
          <p:nvPicPr>
            <p:cNvPr id="17" name="Picture 16" descr="image.png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607891" y="2894558"/>
              <a:ext cx="495300" cy="495300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3425796" y="3542258"/>
              <a:ext cx="859638" cy="21907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sz="1275" b="1" i="0" u="none">
                  <a:solidFill>
                    <a:srgbClr val="FFFFFF"/>
                  </a:solidFill>
                  <a:latin typeface="Noto Sans KR"/>
                </a:rPr>
                <a:t>② IoT 센서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049785" y="3856583"/>
              <a:ext cx="1611659" cy="39618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>
                <a:lnSpc>
                  <a:spcPts val="1560"/>
                </a:lnSpc>
              </a:pPr>
              <a:r>
                <a:rPr sz="975" b="0" i="0" u="none">
                  <a:solidFill>
                    <a:srgbClr val="94A3B8"/>
                  </a:solidFill>
                  <a:latin typeface="Noto Sans KR"/>
                </a:rPr>
                <a:t>CO₂, 미세먼지, 악취 등 실시간 연속 측정</a:t>
              </a:r>
            </a:p>
          </p:txBody>
        </p:sp>
        <p:pic>
          <p:nvPicPr>
            <p:cNvPr id="20" name="Picture 19" descr="image.png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48201" y="2894558"/>
              <a:ext cx="495300" cy="49530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5538590" y="3542258"/>
              <a:ext cx="1114670" cy="21907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sz="1275" b="1" i="0" u="none">
                  <a:solidFill>
                    <a:srgbClr val="FFFFFF"/>
                  </a:solidFill>
                  <a:latin typeface="Noto Sans KR"/>
                </a:rPr>
                <a:t>③ 데이터 분석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290095" y="3856583"/>
              <a:ext cx="1611659" cy="39618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>
                <a:lnSpc>
                  <a:spcPts val="1560"/>
                </a:lnSpc>
              </a:pPr>
              <a:r>
                <a:rPr sz="975" b="0" i="0" u="none">
                  <a:solidFill>
                    <a:srgbClr val="94A3B8"/>
                  </a:solidFill>
                  <a:latin typeface="Noto Sans KR"/>
                </a:rPr>
                <a:t>수치화된 데이터로 모니터링 및 리포트</a:t>
              </a:r>
            </a:p>
          </p:txBody>
        </p:sp>
        <p:pic>
          <p:nvPicPr>
            <p:cNvPr id="23" name="Picture 22" descr="image.png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088510" y="2894558"/>
              <a:ext cx="495300" cy="49530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7778900" y="3542258"/>
              <a:ext cx="1114670" cy="21907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sz="1275" b="1" i="0" u="none">
                  <a:solidFill>
                    <a:srgbClr val="FFFFFF"/>
                  </a:solidFill>
                  <a:latin typeface="Noto Sans KR"/>
                </a:rPr>
                <a:t>④ 사용자 교육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30405" y="3856583"/>
              <a:ext cx="1611659" cy="39618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>
                <a:lnSpc>
                  <a:spcPts val="1560"/>
                </a:lnSpc>
              </a:pPr>
              <a:r>
                <a:rPr sz="975" b="0" i="0" u="none" dirty="0" err="1">
                  <a:solidFill>
                    <a:srgbClr val="94A3B8"/>
                  </a:solidFill>
                  <a:latin typeface="Noto Sans KR"/>
                </a:rPr>
                <a:t>경로당</a:t>
              </a:r>
              <a:r>
                <a:rPr sz="975" b="0" i="0" u="none" dirty="0">
                  <a:solidFill>
                    <a:srgbClr val="94A3B8"/>
                  </a:solidFill>
                  <a:latin typeface="Noto Sans KR"/>
                </a:rPr>
                <a:t> </a:t>
              </a:r>
              <a:r>
                <a:rPr sz="975" b="0" i="0" u="none" dirty="0" err="1">
                  <a:solidFill>
                    <a:srgbClr val="94A3B8"/>
                  </a:solidFill>
                  <a:latin typeface="Noto Sans KR"/>
                </a:rPr>
                <a:t>이용</a:t>
              </a:r>
              <a:r>
                <a:rPr sz="975" b="0" i="0" u="none" dirty="0">
                  <a:solidFill>
                    <a:srgbClr val="94A3B8"/>
                  </a:solidFill>
                  <a:latin typeface="Noto Sans KR"/>
                </a:rPr>
                <a:t> </a:t>
              </a:r>
              <a:r>
                <a:rPr sz="975" b="0" i="0" u="none" dirty="0" err="1">
                  <a:solidFill>
                    <a:srgbClr val="94A3B8"/>
                  </a:solidFill>
                  <a:latin typeface="Noto Sans KR"/>
                </a:rPr>
                <a:t>어르신</a:t>
              </a:r>
              <a:r>
                <a:rPr sz="975" b="0" i="0" u="none" dirty="0">
                  <a:solidFill>
                    <a:srgbClr val="94A3B8"/>
                  </a:solidFill>
                  <a:latin typeface="Noto Sans KR"/>
                </a:rPr>
                <a:t> </a:t>
              </a:r>
              <a:r>
                <a:rPr sz="975" b="0" i="0" u="none" dirty="0" err="1">
                  <a:solidFill>
                    <a:srgbClr val="94A3B8"/>
                  </a:solidFill>
                  <a:latin typeface="Noto Sans KR"/>
                </a:rPr>
                <a:t>맞춤형</a:t>
              </a:r>
              <a:r>
                <a:rPr sz="975" b="0" i="0" u="none" dirty="0">
                  <a:solidFill>
                    <a:srgbClr val="94A3B8"/>
                  </a:solidFill>
                  <a:latin typeface="Noto Sans KR"/>
                </a:rPr>
                <a:t> </a:t>
              </a:r>
              <a:endParaRPr lang="en-US" sz="975" b="0" i="0" u="none" dirty="0">
                <a:solidFill>
                  <a:srgbClr val="94A3B8"/>
                </a:solidFill>
                <a:latin typeface="Noto Sans KR"/>
              </a:endParaRPr>
            </a:p>
            <a:p>
              <a:pPr algn="ctr">
                <a:lnSpc>
                  <a:spcPts val="1560"/>
                </a:lnSpc>
              </a:pPr>
              <a:r>
                <a:rPr sz="975" b="0" i="0" u="none" dirty="0" err="1">
                  <a:solidFill>
                    <a:srgbClr val="94A3B8"/>
                  </a:solidFill>
                  <a:latin typeface="Noto Sans KR"/>
                </a:rPr>
                <a:t>매뉴얼</a:t>
              </a:r>
              <a:r>
                <a:rPr sz="975" b="0" i="0" u="none" dirty="0">
                  <a:solidFill>
                    <a:srgbClr val="94A3B8"/>
                  </a:solidFill>
                  <a:latin typeface="Noto Sans KR"/>
                </a:rPr>
                <a:t> </a:t>
              </a:r>
              <a:r>
                <a:rPr sz="975" b="0" i="0" u="none" dirty="0" err="1">
                  <a:solidFill>
                    <a:srgbClr val="94A3B8"/>
                  </a:solidFill>
                  <a:latin typeface="Noto Sans KR"/>
                </a:rPr>
                <a:t>교육</a:t>
              </a:r>
              <a:endParaRPr sz="975" b="0" i="0" u="none" dirty="0">
                <a:solidFill>
                  <a:srgbClr val="94A3B8"/>
                </a:solidFill>
                <a:latin typeface="Noto Sans KR"/>
              </a:endParaRPr>
            </a:p>
          </p:txBody>
        </p:sp>
        <p:pic>
          <p:nvPicPr>
            <p:cNvPr id="26" name="Picture 25" descr="image.png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0328820" y="2894558"/>
              <a:ext cx="495300" cy="495300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9934050" y="3542258"/>
              <a:ext cx="1284691" cy="21907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sz="1275" b="1" i="0" u="none">
                  <a:solidFill>
                    <a:srgbClr val="FFFFFF"/>
                  </a:solidFill>
                  <a:latin typeface="Noto Sans KR"/>
                </a:rPr>
                <a:t>⑤ 정기 유지관리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770715" y="3856583"/>
              <a:ext cx="1611510" cy="39618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ctr">
                <a:lnSpc>
                  <a:spcPts val="1560"/>
                </a:lnSpc>
              </a:pPr>
              <a:r>
                <a:rPr sz="975" b="0" i="0" u="none">
                  <a:solidFill>
                    <a:srgbClr val="94A3B8"/>
                  </a:solidFill>
                  <a:latin typeface="Noto Sans KR"/>
                </a:rPr>
                <a:t>필터 주기적 교체 및 전문 점검 서비스</a:t>
              </a:r>
            </a:p>
          </p:txBody>
        </p:sp>
        <p:pic>
          <p:nvPicPr>
            <p:cNvPr id="29" name="Picture 28" descr="image.png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3400276" y="5071913"/>
              <a:ext cx="133498" cy="171450"/>
            </a:xfrm>
            <a:prstGeom prst="rect">
              <a:avLst/>
            </a:prstGeom>
          </p:spPr>
        </p:pic>
        <p:pic>
          <p:nvPicPr>
            <p:cNvPr id="30" name="Picture 29" descr="image.png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658225" y="5071913"/>
              <a:ext cx="133498" cy="171450"/>
            </a:xfrm>
            <a:prstGeom prst="rect">
              <a:avLst/>
            </a:prstGeom>
          </p:spPr>
        </p:pic>
        <p:pic>
          <p:nvPicPr>
            <p:cNvPr id="31" name="Picture 30" descr="image.png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526381" y="3027908"/>
              <a:ext cx="177849" cy="228600"/>
            </a:xfrm>
            <a:prstGeom prst="rect">
              <a:avLst/>
            </a:prstGeom>
          </p:spPr>
        </p:pic>
        <p:pic>
          <p:nvPicPr>
            <p:cNvPr id="32" name="Picture 31" descr="image.png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766542" y="3027908"/>
              <a:ext cx="177849" cy="228600"/>
            </a:xfrm>
            <a:prstGeom prst="rect">
              <a:avLst/>
            </a:prstGeom>
          </p:spPr>
        </p:pic>
        <p:pic>
          <p:nvPicPr>
            <p:cNvPr id="33" name="Picture 32" descr="image.png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006851" y="3027908"/>
              <a:ext cx="177849" cy="228600"/>
            </a:xfrm>
            <a:prstGeom prst="rect">
              <a:avLst/>
            </a:prstGeom>
          </p:spPr>
        </p:pic>
        <p:pic>
          <p:nvPicPr>
            <p:cNvPr id="34" name="Picture 33" descr="image.png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8247161" y="3027908"/>
              <a:ext cx="177849" cy="228600"/>
            </a:xfrm>
            <a:prstGeom prst="rect">
              <a:avLst/>
            </a:prstGeom>
          </p:spPr>
        </p:pic>
        <p:pic>
          <p:nvPicPr>
            <p:cNvPr id="35" name="Picture 34" descr="image.png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10487471" y="3027908"/>
              <a:ext cx="177849" cy="228600"/>
            </a:xfrm>
            <a:prstGeom prst="rect">
              <a:avLst/>
            </a:prstGeom>
          </p:spPr>
        </p:pic>
      </p:grpSp>
      <p:sp>
        <p:nvSpPr>
          <p:cNvPr id="36" name="Text 4">
            <a:extLst>
              <a:ext uri="{FF2B5EF4-FFF2-40B4-BE49-F238E27FC236}">
                <a16:creationId xmlns:a16="http://schemas.microsoft.com/office/drawing/2014/main" id="{1C176FAF-3EC3-DA25-9764-E52588421E1A}"/>
              </a:ext>
            </a:extLst>
          </p:cNvPr>
          <p:cNvSpPr/>
          <p:nvPr/>
        </p:nvSpPr>
        <p:spPr>
          <a:xfrm>
            <a:off x="1170691" y="508642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B1F3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분다IAQ의 차별점: 제품이 아닌 관리체계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87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052637"/>
            <a:ext cx="11049000" cy="5524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043237"/>
            <a:ext cx="11049000" cy="5524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25" y="4024312"/>
            <a:ext cx="11049000" cy="5524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5024437"/>
            <a:ext cx="11049000" cy="5905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</a:t>
            </a:r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6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전국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경로당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확산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lang="ko-KR" altLang="en-US" sz="2550" b="0" i="0" u="none" dirty="0">
                <a:solidFill>
                  <a:srgbClr val="0F172A"/>
                </a:solidFill>
                <a:latin typeface="Noto Sans KR ExtraBold"/>
              </a:rPr>
              <a:t>운영 모델 구축</a:t>
            </a:r>
            <a:endParaRPr sz="2550" b="0" i="0" u="none" dirty="0">
              <a:solidFill>
                <a:srgbClr val="0F172A"/>
              </a:solidFill>
              <a:latin typeface="Noto Sans KR ExtraBold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862282" y="2166937"/>
            <a:ext cx="1924050" cy="24765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 u="none" dirty="0" err="1">
                <a:solidFill>
                  <a:srgbClr val="FFFFFF"/>
                </a:solidFill>
                <a:latin typeface="Noto Sans KR"/>
              </a:rPr>
              <a:t>대한노인지원재단</a:t>
            </a:r>
            <a:endParaRPr sz="1200" b="1" i="0" u="none" dirty="0">
              <a:solidFill>
                <a:srgbClr val="FFFFFF"/>
              </a:solidFill>
              <a:latin typeface="Noto Sans KR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06135" y="2243137"/>
            <a:ext cx="2785764" cy="1714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CBD5E1"/>
                </a:solidFill>
                <a:latin typeface="Noto Sans KR"/>
              </a:rPr>
              <a:t>사업 총괄, 표준 정책 수립, 기업 ESG 후원 유치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6617" y="2747962"/>
            <a:ext cx="118616" cy="1524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862282" y="3157537"/>
            <a:ext cx="1514475" cy="24765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 u="none" dirty="0" err="1">
                <a:solidFill>
                  <a:srgbClr val="FFFFFF"/>
                </a:solidFill>
                <a:latin typeface="Noto Sans KR"/>
              </a:rPr>
              <a:t>시·도</a:t>
            </a:r>
            <a:r>
              <a:rPr sz="1200" b="1" i="0" u="none" dirty="0">
                <a:solidFill>
                  <a:srgbClr val="FFFFFF"/>
                </a:solidFill>
                <a:latin typeface="Noto Sans KR"/>
              </a:rPr>
              <a:t> </a:t>
            </a:r>
            <a:r>
              <a:rPr sz="1200" b="1" i="0" u="none" dirty="0" err="1">
                <a:solidFill>
                  <a:srgbClr val="FFFFFF"/>
                </a:solidFill>
                <a:latin typeface="Noto Sans KR"/>
              </a:rPr>
              <a:t>연합회</a:t>
            </a:r>
            <a:endParaRPr sz="1200" b="1" i="0" u="none" dirty="0">
              <a:solidFill>
                <a:srgbClr val="FFFFFF"/>
              </a:solidFill>
              <a:latin typeface="Noto Sans KR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61784" y="3233737"/>
            <a:ext cx="2830115" cy="1714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93C5FD"/>
                </a:solidFill>
                <a:latin typeface="Noto Sans KR"/>
              </a:rPr>
              <a:t>지역별 대상 경로당 권역 할당 및 시범 거점 관리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6617" y="3738562"/>
            <a:ext cx="118616" cy="1524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862282" y="4104769"/>
            <a:ext cx="1571625" cy="24765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 u="none" dirty="0" err="1">
                <a:solidFill>
                  <a:srgbClr val="FFFFFF"/>
                </a:solidFill>
                <a:latin typeface="Noto Sans KR"/>
              </a:rPr>
              <a:t>시·군·구</a:t>
            </a:r>
            <a:r>
              <a:rPr sz="1200" b="1" i="0" u="none" dirty="0">
                <a:solidFill>
                  <a:srgbClr val="FFFFFF"/>
                </a:solidFill>
                <a:latin typeface="Noto Sans KR"/>
              </a:rPr>
              <a:t> </a:t>
            </a:r>
            <a:r>
              <a:rPr sz="1200" b="1" i="0" u="none" dirty="0" err="1">
                <a:solidFill>
                  <a:srgbClr val="FFFFFF"/>
                </a:solidFill>
                <a:latin typeface="Noto Sans KR"/>
              </a:rPr>
              <a:t>지회</a:t>
            </a:r>
            <a:endParaRPr sz="1200" b="1" i="0" u="none" dirty="0">
              <a:solidFill>
                <a:srgbClr val="FFFFFF"/>
              </a:solidFill>
              <a:latin typeface="Noto Sans KR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658076" y="4224337"/>
            <a:ext cx="2733823" cy="1714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경로당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현장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밀착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지원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,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교육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 및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설치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일정</a:t>
            </a:r>
            <a:r>
              <a:rPr sz="1050" b="0" i="0" u="none" dirty="0">
                <a:solidFill>
                  <a:srgbClr val="E0F2FE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E0F2FE"/>
                </a:solidFill>
                <a:latin typeface="Noto Sans KR"/>
              </a:rPr>
              <a:t>조율</a:t>
            </a:r>
            <a:endParaRPr sz="1050" b="0" i="0" u="none" dirty="0">
              <a:solidFill>
                <a:srgbClr val="E0F2FE"/>
              </a:solidFill>
              <a:latin typeface="Noto Sans KR"/>
            </a:endParaRP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6617" y="4729162"/>
            <a:ext cx="118616" cy="1524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62282" y="5153024"/>
            <a:ext cx="2524125" cy="24765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 u="none">
                <a:solidFill>
                  <a:srgbClr val="0F172A"/>
                </a:solidFill>
                <a:latin typeface="Noto Sans KR"/>
              </a:rPr>
              <a:t>전국 경로당 (어르신 이용)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69068" y="5148262"/>
            <a:ext cx="3663999" cy="171450"/>
          </a:xfrm>
          <a:prstGeom prst="rect">
            <a:avLst/>
          </a:prstGeom>
          <a:noFill/>
        </p:spPr>
        <p:txBody>
          <a:bodyPr wrap="square" lIns="218033" tIns="0" rIns="0" bIns="0" anchor="t">
            <a:spAutoFit/>
          </a:bodyPr>
          <a:lstStyle/>
          <a:p>
            <a:pPr algn="l"/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IoT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자동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실내공기질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제어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리포트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생성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국가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정책</a:t>
            </a:r>
            <a:r>
              <a:rPr sz="1050" b="0" i="0" u="none" dirty="0">
                <a:solidFill>
                  <a:srgbClr val="0369A1"/>
                </a:solidFill>
                <a:latin typeface="Noto Sans KR"/>
              </a:rPr>
              <a:t> </a:t>
            </a:r>
            <a:r>
              <a:rPr sz="1050" b="0" i="0" u="none" dirty="0" err="1">
                <a:solidFill>
                  <a:srgbClr val="0369A1"/>
                </a:solidFill>
                <a:latin typeface="Noto Sans KR"/>
              </a:rPr>
              <a:t>반영</a:t>
            </a:r>
            <a:endParaRPr sz="1050" b="0" i="0" u="none" dirty="0">
              <a:solidFill>
                <a:srgbClr val="0369A1"/>
              </a:solidFill>
              <a:latin typeface="Noto Sans KR"/>
            </a:endParaRP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9150" y="2205037"/>
            <a:ext cx="438150" cy="24765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3195637"/>
            <a:ext cx="438150" cy="247650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0100" y="4186237"/>
            <a:ext cx="438150" cy="247650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9150" y="5195887"/>
            <a:ext cx="438150" cy="247650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04734" y="5253037"/>
            <a:ext cx="103733" cy="133350"/>
          </a:xfrm>
          <a:prstGeom prst="rect">
            <a:avLst/>
          </a:prstGeom>
        </p:spPr>
      </p:pic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00692" y="5253037"/>
            <a:ext cx="103733" cy="1333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4137570"/>
            <a:ext cx="11049000" cy="11049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425154"/>
            <a:ext cx="3530500" cy="1483816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0600" y="2425154"/>
            <a:ext cx="3530649" cy="1483816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9850" y="2425154"/>
            <a:ext cx="3530500" cy="14838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</a:t>
            </a:r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7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민관협력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ESG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기업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후원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선순환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모델</a:t>
            </a:r>
            <a:endParaRPr sz="2550" b="0" i="0" u="none" dirty="0">
              <a:solidFill>
                <a:srgbClr val="0F172A"/>
              </a:solidFill>
              <a:latin typeface="Noto Sans KR ExtraBold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00100" y="4366170"/>
            <a:ext cx="1112139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F59E0B"/>
                </a:solidFill>
                <a:latin typeface="Noto Sans KR"/>
              </a:rPr>
              <a:t>ESG 후원 기업에 제공되는 독보적 가치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9625" y="2663279"/>
            <a:ext cx="3054250" cy="1714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166534"/>
                </a:solidFill>
                <a:latin typeface="Noto Sans KR"/>
              </a:rPr>
              <a:t>STEP 1. 후원 및 기탁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9625" y="2891879"/>
            <a:ext cx="3206963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14532D"/>
                </a:solidFill>
                <a:latin typeface="Noto Sans KR"/>
              </a:rPr>
              <a:t>ESG 기업 / 제약사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9625" y="3244304"/>
            <a:ext cx="3054250" cy="4265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15803D"/>
                </a:solidFill>
                <a:latin typeface="Noto Sans KR"/>
              </a:rPr>
              <a:t>사회공헌 기탁금 지원을 통한 기업 CSR 가치 실현 및 세제 혜택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68725" y="2663279"/>
            <a:ext cx="3054399" cy="1714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75985"/>
                </a:solidFill>
                <a:latin typeface="Noto Sans KR"/>
              </a:rPr>
              <a:t>STEP 2. 배분 및 인프라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68725" y="2891879"/>
            <a:ext cx="3207119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C4A6E"/>
                </a:solidFill>
                <a:latin typeface="Noto Sans KR"/>
              </a:rPr>
              <a:t>노인지원재단 &amp; 분다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8725" y="3244304"/>
            <a:ext cx="3054399" cy="4265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0369A1"/>
                </a:solidFill>
                <a:latin typeface="Noto Sans KR"/>
              </a:rPr>
              <a:t>재단의 복지 인프라를 통해 전국 경로당 선정 및 분다 공기순환기 보급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7975" y="2663279"/>
            <a:ext cx="3054250" cy="1714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854D0E"/>
                </a:solidFill>
                <a:latin typeface="Noto Sans KR"/>
              </a:rPr>
              <a:t>STEP 3. 데이터 리포트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27975" y="2891879"/>
            <a:ext cx="3206963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713F12"/>
                </a:solidFill>
                <a:latin typeface="Noto Sans KR"/>
              </a:rPr>
              <a:t>분다IAQ &amp; 후원사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27975" y="3244304"/>
            <a:ext cx="3054250" cy="4265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A16207"/>
                </a:solidFill>
                <a:latin typeface="Noto Sans KR"/>
              </a:rPr>
              <a:t>IoT 데이터 기반 정량적 성과 보고서 및 ESG 수치화 실적 제공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" y="4690020"/>
            <a:ext cx="103733" cy="13335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1500" y="4690020"/>
            <a:ext cx="103733" cy="13335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2900" y="4690020"/>
            <a:ext cx="103733" cy="1333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0</a:t>
            </a:r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8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주체별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주요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역할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및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협력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체계</a:t>
            </a:r>
            <a:endParaRPr sz="2550" b="0" i="0" u="none" dirty="0">
              <a:solidFill>
                <a:srgbClr val="0F172A"/>
              </a:solidFill>
              <a:latin typeface="Noto Sans KR ExtraBold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571500" y="2347912"/>
            <a:ext cx="11049000" cy="2971800"/>
          </a:xfrm>
          <a:prstGeom prst="roundRect">
            <a:avLst>
              <a:gd name="adj" fmla="val 0"/>
            </a:avLst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649514"/>
              </p:ext>
            </p:extLst>
          </p:nvPr>
        </p:nvGraphicFramePr>
        <p:xfrm>
          <a:off x="571500" y="2347912"/>
          <a:ext cx="11049000" cy="297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7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200" b="1" i="0" u="none" dirty="0" err="1">
                          <a:solidFill>
                            <a:srgbClr val="FFFFFF"/>
                          </a:solidFill>
                          <a:latin typeface="Noto Sans KR"/>
                        </a:rPr>
                        <a:t>구분</a:t>
                      </a:r>
                      <a:endParaRPr sz="1200" b="1" i="0" u="none" dirty="0">
                        <a:solidFill>
                          <a:srgbClr val="FFFFFF"/>
                        </a:solidFill>
                        <a:latin typeface="Noto Sans KR"/>
                      </a:endParaRP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200" b="1" i="0" u="none" dirty="0" err="1">
                          <a:solidFill>
                            <a:srgbClr val="FFFFFF"/>
                          </a:solidFill>
                          <a:latin typeface="Noto Sans KR"/>
                        </a:rPr>
                        <a:t>주요</a:t>
                      </a:r>
                      <a:r>
                        <a:rPr sz="1200" b="1" i="0" u="none" dirty="0">
                          <a:solidFill>
                            <a:srgbClr val="FFFFFF"/>
                          </a:solidFill>
                          <a:latin typeface="Noto Sans KR"/>
                        </a:rPr>
                        <a:t> </a:t>
                      </a:r>
                      <a:r>
                        <a:rPr sz="1200" b="1" i="0" u="none" dirty="0" err="1">
                          <a:solidFill>
                            <a:srgbClr val="FFFFFF"/>
                          </a:solidFill>
                          <a:latin typeface="Noto Sans KR"/>
                        </a:rPr>
                        <a:t>역할</a:t>
                      </a:r>
                      <a:endParaRPr sz="1200" b="1" i="0" u="none" dirty="0">
                        <a:solidFill>
                          <a:srgbClr val="FFFFFF"/>
                        </a:solidFill>
                        <a:latin typeface="Noto Sans KR"/>
                      </a:endParaRP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200" b="1" i="0" u="none">
                          <a:solidFill>
                            <a:srgbClr val="FFFFFF"/>
                          </a:solidFill>
                          <a:latin typeface="Noto Sans KR"/>
                        </a:rPr>
                        <a:t>세부 실행 내용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0F172A"/>
                          </a:solidFill>
                          <a:latin typeface="Noto Sans KR"/>
                        </a:rPr>
                        <a:t>대한노인지원재단</a:t>
                      </a:r>
                    </a:p>
                  </a:txBody>
                  <a:tcPr marL="282624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334155"/>
                          </a:solidFill>
                          <a:latin typeface="Noto Sans KR"/>
                        </a:rPr>
                        <a:t>사업 기획 및 총괄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0" i="0" u="none">
                          <a:solidFill>
                            <a:srgbClr val="334155"/>
                          </a:solidFill>
                          <a:latin typeface="Noto Sans KR"/>
                        </a:rPr>
                        <a:t>사업 기본계획 수립, 국비/지자체 예산 및 ESG 기업 후원 연계, 정책 백서 공동 발간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0F172A"/>
                          </a:solidFill>
                          <a:latin typeface="Noto Sans KR"/>
                        </a:rPr>
                        <a:t>(주)분다</a:t>
                      </a:r>
                    </a:p>
                  </a:txBody>
                  <a:tcPr marL="282624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334155"/>
                          </a:solidFill>
                          <a:latin typeface="Noto Sans KR"/>
                        </a:rPr>
                        <a:t>공기순환기 제조·공급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0" i="0" u="none">
                          <a:solidFill>
                            <a:srgbClr val="334155"/>
                          </a:solidFill>
                          <a:latin typeface="Noto Sans KR"/>
                        </a:rPr>
                        <a:t>고효율 경로당 전용 공기순환기 제조, 현장 시공 및 품질 보증(A/S) 전담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0F172A"/>
                          </a:solidFill>
                          <a:latin typeface="Noto Sans KR"/>
                        </a:rPr>
                        <a:t>(주)분다IAQ</a:t>
                      </a:r>
                    </a:p>
                  </a:txBody>
                  <a:tcPr marL="282624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334155"/>
                          </a:solidFill>
                          <a:latin typeface="Noto Sans KR"/>
                        </a:rPr>
                        <a:t>IoT 모니터링 &amp; 유지관리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0" i="0" u="none">
                          <a:solidFill>
                            <a:srgbClr val="334155"/>
                          </a:solidFill>
                          <a:latin typeface="Noto Sans KR"/>
                        </a:rPr>
                        <a:t>IoT 데이터 수집 및 분석, 정기 필터 교체 서비스, 어르신 안전 사용 교육 진행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0F172A"/>
                          </a:solidFill>
                          <a:latin typeface="Noto Sans KR"/>
                        </a:rPr>
                        <a:t>지자체 (구청/시청)</a:t>
                      </a:r>
                    </a:p>
                  </a:txBody>
                  <a:tcPr marL="282624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334155"/>
                          </a:solidFill>
                          <a:latin typeface="Noto Sans KR"/>
                        </a:rPr>
                        <a:t>행정 지원 및 대상 선정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0" i="0" u="none">
                          <a:solidFill>
                            <a:srgbClr val="334155"/>
                          </a:solidFill>
                          <a:latin typeface="Noto Sans KR"/>
                        </a:rPr>
                        <a:t>관내 시범 경로당 추천 및 행정적 협조, 폭염쉼터 환경 개선 예산 연계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0F172A"/>
                          </a:solidFill>
                          <a:latin typeface="Noto Sans KR"/>
                        </a:rPr>
                        <a:t>ESG 후원 기업</a:t>
                      </a:r>
                    </a:p>
                  </a:txBody>
                  <a:tcPr marL="282624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1" i="0" u="none">
                          <a:solidFill>
                            <a:srgbClr val="334155"/>
                          </a:solidFill>
                          <a:latin typeface="Noto Sans KR"/>
                        </a:rPr>
                        <a:t>CSR 재원 기탁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노인지원재단을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통한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지정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기탁금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지원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및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취약계층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어르신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복지</a:t>
                      </a:r>
                      <a:r>
                        <a:rPr sz="1125" b="0" i="0" u="none" dirty="0">
                          <a:solidFill>
                            <a:srgbClr val="334155"/>
                          </a:solidFill>
                          <a:latin typeface="Noto Sans KR"/>
                        </a:rPr>
                        <a:t> </a:t>
                      </a:r>
                      <a:r>
                        <a:rPr sz="1125" b="0" i="0" u="none" dirty="0" err="1">
                          <a:solidFill>
                            <a:srgbClr val="334155"/>
                          </a:solidFill>
                          <a:latin typeface="Noto Sans KR"/>
                        </a:rPr>
                        <a:t>후원</a:t>
                      </a:r>
                      <a:endParaRPr sz="1125" b="0" i="0" u="none" dirty="0">
                        <a:solidFill>
                          <a:srgbClr val="334155"/>
                        </a:solidFill>
                        <a:latin typeface="Noto Sans KR"/>
                      </a:endParaRP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71500" y="3333750"/>
            <a:ext cx="2209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781300" y="3333750"/>
            <a:ext cx="27622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5543550" y="3333750"/>
            <a:ext cx="60769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571500" y="3829050"/>
            <a:ext cx="2209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2781300" y="3829050"/>
            <a:ext cx="27622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5543550" y="3829050"/>
            <a:ext cx="60769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571500" y="4324350"/>
            <a:ext cx="2209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2781300" y="4324350"/>
            <a:ext cx="27622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5543550" y="4324350"/>
            <a:ext cx="60769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571500" y="4819650"/>
            <a:ext cx="2209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2781300" y="4819650"/>
            <a:ext cx="27622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5543550" y="4819650"/>
            <a:ext cx="607695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4014787"/>
            <a:ext cx="111174" cy="142875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3519487"/>
            <a:ext cx="111174" cy="142875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" y="5005387"/>
            <a:ext cx="111174" cy="142875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00" y="3024187"/>
            <a:ext cx="111174" cy="142875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900" y="4510087"/>
            <a:ext cx="111174" cy="142875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00" y="3024187"/>
            <a:ext cx="111174" cy="142875"/>
          </a:xfrm>
          <a:prstGeom prst="rect">
            <a:avLst/>
          </a:prstGeom>
        </p:spPr>
      </p:pic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3519487"/>
            <a:ext cx="111174" cy="142875"/>
          </a:xfrm>
          <a:prstGeom prst="rect">
            <a:avLst/>
          </a:prstGeom>
        </p:spPr>
      </p:pic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4014787"/>
            <a:ext cx="111174" cy="142875"/>
          </a:xfrm>
          <a:prstGeom prst="rect">
            <a:avLst/>
          </a:prstGeom>
        </p:spPr>
      </p:pic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900" y="4510087"/>
            <a:ext cx="111174" cy="142875"/>
          </a:xfrm>
          <a:prstGeom prst="rect">
            <a:avLst/>
          </a:prstGeom>
        </p:spPr>
      </p:pic>
      <p:pic>
        <p:nvPicPr>
          <p:cNvPr id="29" name="Picture 2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" y="5005387"/>
            <a:ext cx="111174" cy="1428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467969"/>
            <a:ext cx="11049000" cy="857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2342257"/>
            <a:ext cx="2619375" cy="179233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1375" y="2342257"/>
            <a:ext cx="2619375" cy="1792337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1250" y="2342257"/>
            <a:ext cx="2619375" cy="1792337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1125" y="2342257"/>
            <a:ext cx="2619375" cy="17923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09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향후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추진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제안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 (4단계 </a:t>
            </a:r>
            <a:r>
              <a:rPr sz="2550" b="0" i="0" u="none" dirty="0" err="1">
                <a:solidFill>
                  <a:srgbClr val="0F172A"/>
                </a:solidFill>
                <a:latin typeface="Noto Sans KR ExtraBold"/>
              </a:rPr>
              <a:t>실행안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)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67901" y="4725144"/>
            <a:ext cx="266848" cy="3429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09625" y="2608957"/>
            <a:ext cx="2143125" cy="1428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0284C7"/>
                </a:solidFill>
                <a:latin typeface="Noto Sans KR ExtraBold"/>
              </a:rPr>
              <a:t>STEP 01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9625" y="2828032"/>
            <a:ext cx="2250281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시범 사업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9625" y="3256657"/>
            <a:ext cx="2143125" cy="6398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475569"/>
                </a:solidFill>
                <a:latin typeface="Noto Sans KR"/>
              </a:rPr>
              <a:t>서대문구 실증 자료를 기반으로 </a:t>
            </a:r>
            <a:r>
              <a:rPr sz="1050" b="1" i="0" u="none">
                <a:solidFill>
                  <a:srgbClr val="475569"/>
                </a:solidFill>
                <a:latin typeface="Noto Sans KR"/>
              </a:rPr>
              <a:t>재단 명의의 시범 경로당</a:t>
            </a:r>
            <a:r>
              <a:rPr sz="1050" b="0" i="0" u="none">
                <a:solidFill>
                  <a:srgbClr val="475569"/>
                </a:solidFill>
                <a:latin typeface="Noto Sans KR"/>
              </a:rPr>
              <a:t> 추가 선정 및 운영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19500" y="2608957"/>
            <a:ext cx="2143125" cy="1428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10B981"/>
                </a:solidFill>
                <a:latin typeface="Noto Sans KR ExtraBold"/>
              </a:rPr>
              <a:t>STEP 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19500" y="2828032"/>
            <a:ext cx="2250281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공동 사업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19500" y="3256657"/>
            <a:ext cx="2143125" cy="6398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475569"/>
                </a:solidFill>
                <a:latin typeface="Noto Sans KR"/>
              </a:rPr>
              <a:t>재단 - 분다IAQ 간 업무협약(MOU) 체결 및 </a:t>
            </a:r>
            <a:r>
              <a:rPr sz="1050" b="1" i="0" u="none">
                <a:solidFill>
                  <a:srgbClr val="475569"/>
                </a:solidFill>
                <a:latin typeface="Noto Sans KR"/>
              </a:rPr>
              <a:t>스마트 공기질 관리 협력 체계</a:t>
            </a:r>
            <a:r>
              <a:rPr sz="1050" b="0" i="0" u="none">
                <a:solidFill>
                  <a:srgbClr val="475569"/>
                </a:solidFill>
                <a:latin typeface="Noto Sans KR"/>
              </a:rPr>
              <a:t> 공식화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75" y="2608957"/>
            <a:ext cx="2143125" cy="1428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F59E0B"/>
                </a:solidFill>
                <a:latin typeface="Noto Sans KR ExtraBold"/>
              </a:rPr>
              <a:t>STEP 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29375" y="2828032"/>
            <a:ext cx="2250281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정책 백서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29375" y="3256657"/>
            <a:ext cx="2143125" cy="6398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475569"/>
                </a:solidFill>
                <a:latin typeface="Noto Sans KR"/>
              </a:rPr>
              <a:t>실증 모니터링 데이터를 종합하여 </a:t>
            </a:r>
            <a:r>
              <a:rPr sz="1050" b="1" i="0" u="none">
                <a:solidFill>
                  <a:srgbClr val="475569"/>
                </a:solidFill>
                <a:latin typeface="Noto Sans KR"/>
              </a:rPr>
              <a:t>국가 노인복지 공기질 정책 백서</a:t>
            </a:r>
            <a:r>
              <a:rPr sz="1050" b="0" i="0" u="none">
                <a:solidFill>
                  <a:srgbClr val="475569"/>
                </a:solidFill>
                <a:latin typeface="Noto Sans KR"/>
              </a:rPr>
              <a:t> 발간 및 발표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9250" y="2608957"/>
            <a:ext cx="2143125" cy="1428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8B5CF6"/>
                </a:solidFill>
                <a:latin typeface="Noto Sans KR ExtraBold"/>
              </a:rPr>
              <a:t>STEP 04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39250" y="2828032"/>
            <a:ext cx="2250281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Noto Sans KR"/>
              </a:rPr>
              <a:t>전국 확대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9250" y="3256657"/>
            <a:ext cx="2143125" cy="6398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050" b="0" i="0" u="none">
                <a:solidFill>
                  <a:srgbClr val="475569"/>
                </a:solidFill>
                <a:latin typeface="Noto Sans KR"/>
              </a:rPr>
              <a:t>전국 시·도 연합회 및 지회 네트워크를 통해 </a:t>
            </a:r>
            <a:r>
              <a:rPr sz="1050" b="1" i="0" u="none">
                <a:solidFill>
                  <a:srgbClr val="475569"/>
                </a:solidFill>
                <a:latin typeface="Noto Sans KR"/>
              </a:rPr>
              <a:t>경로당 실내공기질 표준 모델</a:t>
            </a:r>
            <a:r>
              <a:rPr sz="1050" b="0" i="0" u="none">
                <a:solidFill>
                  <a:srgbClr val="475569"/>
                </a:solidFill>
                <a:latin typeface="Noto Sans KR"/>
              </a:rPr>
              <a:t> 보급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7250" y="4677519"/>
            <a:ext cx="5661868" cy="1809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F59E0B"/>
                </a:solidFill>
                <a:latin typeface="Noto Sans KR"/>
              </a:rPr>
              <a:t>면담 주요 요청 사항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57250" y="4896594"/>
            <a:ext cx="5661868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①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시범사업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대상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선정협의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 |  ② MOU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체결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추진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 |  ③ ESG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후원기업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연계</a:t>
            </a:r>
            <a:r>
              <a:rPr sz="1275" b="0" i="0" u="none" dirty="0">
                <a:solidFill>
                  <a:srgbClr val="FFFFFF"/>
                </a:solidFill>
                <a:latin typeface="Noto Sans KR Medium"/>
              </a:rPr>
              <a:t> </a:t>
            </a:r>
            <a:r>
              <a:rPr sz="1275" b="0" i="0" u="none" dirty="0" err="1">
                <a:solidFill>
                  <a:srgbClr val="FFFFFF"/>
                </a:solidFill>
                <a:latin typeface="Noto Sans KR Medium"/>
              </a:rPr>
              <a:t>검토</a:t>
            </a:r>
            <a:endParaRPr sz="1275" b="0" i="0" u="none" dirty="0">
              <a:solidFill>
                <a:srgbClr val="FFFFFF"/>
              </a:solidFill>
              <a:latin typeface="Noto Sans KR Medium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4CF6C51-4435-5BAF-0743-B679DC26DA69}"/>
              </a:ext>
            </a:extLst>
          </p:cNvPr>
          <p:cNvSpPr txBox="1"/>
          <p:nvPr/>
        </p:nvSpPr>
        <p:spPr>
          <a:xfrm>
            <a:off x="6381750" y="4876770"/>
            <a:ext cx="6096000" cy="28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80" b="1" dirty="0">
                <a:solidFill>
                  <a:schemeClr val="bg1"/>
                </a:solidFill>
              </a:rPr>
              <a:t>노인지원재단과 공동 정책백서 발간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3793C4A-7E39-4525-026A-C570BD981EAF}"/>
              </a:ext>
            </a:extLst>
          </p:cNvPr>
          <p:cNvSpPr txBox="1"/>
          <p:nvPr/>
        </p:nvSpPr>
        <p:spPr>
          <a:xfrm>
            <a:off x="6191250" y="4783988"/>
            <a:ext cx="6271490" cy="363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8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⓸</a:t>
            </a:r>
            <a:endParaRPr lang="ko-KR" altLang="en-US" sz="1280" kern="0" spc="0" dirty="0">
              <a:solidFill>
                <a:schemeClr val="bg1"/>
              </a:solidFill>
              <a:effectLst/>
              <a:latin typeface="함초롬바탕" panose="02030604000101010101" pitchFamily="18" charset="-127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7563"/>
            <a:ext cx="12192000" cy="68580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763" y="2087626"/>
            <a:ext cx="2619375" cy="2637518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3000" y="2066061"/>
            <a:ext cx="2619375" cy="27179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508642"/>
            <a:ext cx="11049000" cy="3924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lang="en-US" sz="2550" b="0" i="0" u="none" dirty="0">
                <a:solidFill>
                  <a:srgbClr val="0F172A"/>
                </a:solidFill>
                <a:latin typeface="Noto Sans KR ExtraBold"/>
              </a:rPr>
              <a:t>10</a:t>
            </a:r>
            <a:r>
              <a:rPr sz="2550" b="0" i="0" u="none" dirty="0">
                <a:solidFill>
                  <a:srgbClr val="0F172A"/>
                </a:solidFill>
                <a:latin typeface="Noto Sans KR ExtraBold"/>
              </a:rPr>
              <a:t>. </a:t>
            </a:r>
            <a:r>
              <a:rPr lang="ko-KR" altLang="en-US" sz="2550" b="0" i="0" u="none" dirty="0">
                <a:solidFill>
                  <a:srgbClr val="0F172A"/>
                </a:solidFill>
                <a:latin typeface="Noto Sans KR ExtraBold"/>
              </a:rPr>
              <a:t>대한노인지원재단과 함께해야 하는 이유</a:t>
            </a:r>
            <a:endParaRPr sz="2550" b="0" i="0" u="none" dirty="0">
              <a:solidFill>
                <a:srgbClr val="0F172A"/>
              </a:solidFill>
              <a:latin typeface="Noto Sans KR ExtraBold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500" y="1028700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2119309" y="2252670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i="0" u="none" dirty="0">
                <a:solidFill>
                  <a:srgbClr val="0F172A"/>
                </a:solidFill>
                <a:latin typeface="Noto Sans KR"/>
              </a:rPr>
              <a:t>경로당 활성화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4CF6C51-4435-5BAF-0743-B679DC26DA69}"/>
              </a:ext>
            </a:extLst>
          </p:cNvPr>
          <p:cNvSpPr txBox="1"/>
          <p:nvPr/>
        </p:nvSpPr>
        <p:spPr>
          <a:xfrm>
            <a:off x="6381750" y="4876770"/>
            <a:ext cx="6096000" cy="28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80" b="1" dirty="0">
                <a:solidFill>
                  <a:schemeClr val="bg1"/>
                </a:solidFill>
              </a:rPr>
              <a:t>노인지원재단과 공동 정책백서 발간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7FAA795-E875-B1FA-4E13-96FB3002199F}"/>
              </a:ext>
            </a:extLst>
          </p:cNvPr>
          <p:cNvSpPr txBox="1"/>
          <p:nvPr/>
        </p:nvSpPr>
        <p:spPr>
          <a:xfrm>
            <a:off x="2119311" y="1673291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i="0" u="none" dirty="0">
                <a:solidFill>
                  <a:srgbClr val="0F172A"/>
                </a:solidFill>
                <a:latin typeface="Noto Sans KR"/>
              </a:rPr>
              <a:t>재단 핵심</a:t>
            </a:r>
            <a:r>
              <a:rPr sz="1500" b="1" i="0" u="none" dirty="0" err="1">
                <a:solidFill>
                  <a:srgbClr val="0F172A"/>
                </a:solidFill>
                <a:latin typeface="Noto Sans KR"/>
              </a:rPr>
              <a:t>사업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336E7B-70EE-944B-F533-CB8B3FDF9A58}"/>
              </a:ext>
            </a:extLst>
          </p:cNvPr>
          <p:cNvSpPr txBox="1"/>
          <p:nvPr/>
        </p:nvSpPr>
        <p:spPr>
          <a:xfrm>
            <a:off x="7437546" y="1710386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이</a:t>
            </a:r>
            <a:r>
              <a:rPr lang="ko-KR" altLang="en-US" sz="1500" b="1" i="0" u="none" dirty="0">
                <a:solidFill>
                  <a:srgbClr val="0F172A"/>
                </a:solidFill>
                <a:latin typeface="Noto Sans KR"/>
              </a:rPr>
              <a:t>번 제안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58146BF-EB90-E3D5-8D65-692AA10292F3}"/>
              </a:ext>
            </a:extLst>
          </p:cNvPr>
          <p:cNvSpPr txBox="1"/>
          <p:nvPr/>
        </p:nvSpPr>
        <p:spPr>
          <a:xfrm>
            <a:off x="2119311" y="2655615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i="0" u="none" dirty="0">
                <a:solidFill>
                  <a:srgbClr val="0F172A"/>
                </a:solidFill>
                <a:latin typeface="Noto Sans KR"/>
              </a:rPr>
              <a:t>디지털 환경 개선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93F95A1-4CFB-D744-90E8-856F55FF5AB6}"/>
              </a:ext>
            </a:extLst>
          </p:cNvPr>
          <p:cNvSpPr txBox="1"/>
          <p:nvPr/>
        </p:nvSpPr>
        <p:spPr>
          <a:xfrm>
            <a:off x="2119311" y="3151922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건강증진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2DF41EF-098E-84BC-9BF6-2340D82A3BF1}"/>
              </a:ext>
            </a:extLst>
          </p:cNvPr>
          <p:cNvSpPr txBox="1"/>
          <p:nvPr/>
        </p:nvSpPr>
        <p:spPr>
          <a:xfrm>
            <a:off x="2119308" y="3641138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i="0" u="none" dirty="0">
                <a:solidFill>
                  <a:srgbClr val="0F172A"/>
                </a:solidFill>
                <a:latin typeface="Noto Sans KR"/>
              </a:rPr>
              <a:t>기업 후원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3239DC2-861B-93AE-BB7F-23EA67BB8DD7}"/>
              </a:ext>
            </a:extLst>
          </p:cNvPr>
          <p:cNvSpPr txBox="1"/>
          <p:nvPr/>
        </p:nvSpPr>
        <p:spPr>
          <a:xfrm>
            <a:off x="2128433" y="4130354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i="0" u="none" dirty="0">
                <a:solidFill>
                  <a:srgbClr val="0F172A"/>
                </a:solidFill>
                <a:latin typeface="Noto Sans KR"/>
              </a:rPr>
              <a:t>정책 연구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7E4380E-5FD4-6F9A-2C37-8FE80E1A334B}"/>
              </a:ext>
            </a:extLst>
          </p:cNvPr>
          <p:cNvSpPr txBox="1"/>
          <p:nvPr/>
        </p:nvSpPr>
        <p:spPr>
          <a:xfrm>
            <a:off x="7428195" y="2255686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스마트 실내공기질 관리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A90BD3E-A17B-C8B7-01FD-85B1650CB709}"/>
              </a:ext>
            </a:extLst>
          </p:cNvPr>
          <p:cNvSpPr txBox="1"/>
          <p:nvPr/>
        </p:nvSpPr>
        <p:spPr>
          <a:xfrm>
            <a:off x="7428194" y="2670445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altLang="ko-KR" sz="1500" b="1" dirty="0">
                <a:solidFill>
                  <a:srgbClr val="0F172A"/>
                </a:solidFill>
                <a:latin typeface="Noto Sans KR"/>
              </a:rPr>
              <a:t>IoT </a:t>
            </a:r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기반 실시간 관리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FE28D42-BCFD-DB25-C3D3-5CF0A1808F02}"/>
              </a:ext>
            </a:extLst>
          </p:cNvPr>
          <p:cNvSpPr txBox="1"/>
          <p:nvPr/>
        </p:nvSpPr>
        <p:spPr>
          <a:xfrm>
            <a:off x="7427200" y="3175427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폭염 대응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B460A28-D834-45DA-B34A-1FF41188FD77}"/>
              </a:ext>
            </a:extLst>
          </p:cNvPr>
          <p:cNvSpPr txBox="1"/>
          <p:nvPr/>
        </p:nvSpPr>
        <p:spPr>
          <a:xfrm>
            <a:off x="7437546" y="3658543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altLang="ko-KR" sz="1500" b="1" dirty="0">
                <a:solidFill>
                  <a:srgbClr val="0F172A"/>
                </a:solidFill>
                <a:latin typeface="Noto Sans KR"/>
              </a:rPr>
              <a:t>ESG</a:t>
            </a:r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 사회공헌 모델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6CCF105-3474-F043-5273-97C5AAC53587}"/>
              </a:ext>
            </a:extLst>
          </p:cNvPr>
          <p:cNvSpPr txBox="1"/>
          <p:nvPr/>
        </p:nvSpPr>
        <p:spPr>
          <a:xfrm>
            <a:off x="7437546" y="4130354"/>
            <a:ext cx="2250281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ko-KR" altLang="en-US" sz="1500" b="1" dirty="0">
                <a:solidFill>
                  <a:srgbClr val="0F172A"/>
                </a:solidFill>
                <a:latin typeface="Noto Sans KR"/>
              </a:rPr>
              <a:t>정책백서 공동 발간</a:t>
            </a:r>
            <a:endParaRPr sz="1500" b="1" i="0" u="none" dirty="0">
              <a:solidFill>
                <a:srgbClr val="0F172A"/>
              </a:solidFill>
              <a:latin typeface="Noto Sans KR"/>
            </a:endParaRPr>
          </a:p>
        </p:txBody>
      </p:sp>
    </p:spTree>
    <p:extLst>
      <p:ext uri="{BB962C8B-B14F-4D97-AF65-F5344CB8AC3E}">
        <p14:creationId xmlns:p14="http://schemas.microsoft.com/office/powerpoint/2010/main" val="358455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3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079" y="3618381"/>
            <a:ext cx="6781948" cy="1162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31060" y="1116451"/>
            <a:ext cx="6781948" cy="39132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sz="2100" b="0" i="0" u="none" dirty="0">
                <a:solidFill>
                  <a:srgbClr val="FFFF00"/>
                </a:solidFill>
                <a:latin typeface="Noto Sans KR Light"/>
              </a:rPr>
              <a:t>"</a:t>
            </a:r>
            <a:r>
              <a:rPr sz="2100" b="0" i="0" u="none" dirty="0" err="1">
                <a:solidFill>
                  <a:srgbClr val="FFFF00"/>
                </a:solidFill>
                <a:latin typeface="Noto Sans KR Light"/>
              </a:rPr>
              <a:t>공기질은</a:t>
            </a:r>
            <a:r>
              <a:rPr sz="2100" b="0" i="0" u="none" dirty="0">
                <a:solidFill>
                  <a:srgbClr val="FFFF00"/>
                </a:solidFill>
                <a:latin typeface="Noto Sans KR Light"/>
              </a:rPr>
              <a:t> </a:t>
            </a:r>
            <a:r>
              <a:rPr sz="2100" b="0" i="0" u="none" dirty="0" err="1">
                <a:solidFill>
                  <a:srgbClr val="FFFF00"/>
                </a:solidFill>
                <a:latin typeface="Noto Sans KR Light"/>
              </a:rPr>
              <a:t>눈에</a:t>
            </a:r>
            <a:r>
              <a:rPr sz="2100" b="0" i="0" u="none" dirty="0">
                <a:solidFill>
                  <a:srgbClr val="FFFF00"/>
                </a:solidFill>
                <a:latin typeface="Noto Sans KR Light"/>
              </a:rPr>
              <a:t> </a:t>
            </a:r>
            <a:r>
              <a:rPr sz="2100" b="0" i="0" u="none" dirty="0" err="1">
                <a:solidFill>
                  <a:srgbClr val="FFFF00"/>
                </a:solidFill>
                <a:latin typeface="Noto Sans KR Light"/>
              </a:rPr>
              <a:t>보이지</a:t>
            </a:r>
            <a:r>
              <a:rPr sz="2100" b="0" i="0" u="none" dirty="0">
                <a:solidFill>
                  <a:srgbClr val="FFFF00"/>
                </a:solidFill>
                <a:latin typeface="Noto Sans KR Light"/>
              </a:rPr>
              <a:t> </a:t>
            </a:r>
            <a:r>
              <a:rPr sz="2100" b="0" i="0" u="none" dirty="0" err="1">
                <a:solidFill>
                  <a:srgbClr val="FFFF00"/>
                </a:solidFill>
                <a:latin typeface="Noto Sans KR Light"/>
              </a:rPr>
              <a:t>않습니다</a:t>
            </a:r>
            <a:r>
              <a:rPr sz="2100" b="0" i="0" u="none" dirty="0">
                <a:solidFill>
                  <a:srgbClr val="FFFF00"/>
                </a:solidFill>
                <a:latin typeface="Noto Sans KR Light"/>
              </a:rPr>
              <a:t>."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35402" y="2086867"/>
            <a:ext cx="7121046" cy="11224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4484"/>
              </a:lnSpc>
            </a:pPr>
            <a:r>
              <a:rPr sz="3450" b="0" i="0" u="none" dirty="0" err="1">
                <a:solidFill>
                  <a:srgbClr val="FFFFFF"/>
                </a:solidFill>
                <a:latin typeface="Noto Sans KR ExtraBold"/>
              </a:rPr>
              <a:t>그러나</a:t>
            </a:r>
            <a:r>
              <a:rPr sz="3450" b="0" i="0" u="none" dirty="0">
                <a:solidFill>
                  <a:srgbClr val="FFFFFF"/>
                </a:solidFill>
                <a:latin typeface="Noto Sans KR ExtraBold"/>
              </a:rPr>
              <a:t> </a:t>
            </a:r>
            <a:r>
              <a:rPr sz="3450" b="0" i="0" u="none" dirty="0" err="1">
                <a:solidFill>
                  <a:srgbClr val="FFFFFF"/>
                </a:solidFill>
                <a:latin typeface="Noto Sans KR ExtraBold"/>
              </a:rPr>
              <a:t>어르신의</a:t>
            </a:r>
            <a:r>
              <a:rPr sz="3450" b="0" i="0" u="none" dirty="0">
                <a:solidFill>
                  <a:srgbClr val="FFFFFF"/>
                </a:solidFill>
                <a:latin typeface="Noto Sans KR ExtraBold"/>
              </a:rPr>
              <a:t> </a:t>
            </a:r>
            <a:r>
              <a:rPr sz="3450" b="0" i="0" u="none" dirty="0" err="1">
                <a:solidFill>
                  <a:srgbClr val="F59E0B"/>
                </a:solidFill>
                <a:latin typeface="Noto Sans KR ExtraBold"/>
              </a:rPr>
              <a:t>건강</a:t>
            </a:r>
            <a:r>
              <a:rPr lang="ko-KR" altLang="en-US" sz="3450" dirty="0">
                <a:solidFill>
                  <a:srgbClr val="F59E0B"/>
                </a:solidFill>
                <a:latin typeface="Noto Sans KR ExtraBold"/>
              </a:rPr>
              <a:t>은 매일</a:t>
            </a:r>
            <a:r>
              <a:rPr dirty="0"/>
              <a:t>
</a:t>
            </a:r>
            <a:r>
              <a:rPr sz="3450" b="0" i="0" u="none" dirty="0">
                <a:solidFill>
                  <a:srgbClr val="FFFFFF"/>
                </a:solidFill>
                <a:latin typeface="Noto Sans KR ExtraBold"/>
              </a:rPr>
              <a:t>  </a:t>
            </a:r>
            <a:r>
              <a:rPr sz="3450" b="0" i="0" u="none" dirty="0" err="1">
                <a:solidFill>
                  <a:srgbClr val="FFFFFF"/>
                </a:solidFill>
                <a:latin typeface="Noto Sans KR ExtraBold"/>
              </a:rPr>
              <a:t>달라집니다</a:t>
            </a:r>
            <a:r>
              <a:rPr sz="3450" b="0" i="0" u="none" dirty="0">
                <a:solidFill>
                  <a:srgbClr val="FFFFFF"/>
                </a:solidFill>
                <a:latin typeface="Noto Sans KR ExtraBold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04951" y="5150048"/>
            <a:ext cx="6781948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400" b="0" i="0" u="none" dirty="0" err="1">
                <a:solidFill>
                  <a:srgbClr val="94A3B8"/>
                </a:solidFill>
                <a:latin typeface="Noto Sans KR"/>
              </a:rPr>
              <a:t>주식회사</a:t>
            </a:r>
            <a:r>
              <a:rPr sz="1400" b="0" i="0" u="none" dirty="0">
                <a:solidFill>
                  <a:srgbClr val="94A3B8"/>
                </a:solidFill>
                <a:latin typeface="Noto Sans KR"/>
              </a:rPr>
              <a:t> </a:t>
            </a:r>
            <a:r>
              <a:rPr sz="1400" b="0" i="0" u="none" dirty="0" err="1">
                <a:solidFill>
                  <a:srgbClr val="94A3B8"/>
                </a:solidFill>
                <a:latin typeface="Noto Sans KR"/>
              </a:rPr>
              <a:t>분다IAQ</a:t>
            </a:r>
            <a:r>
              <a:rPr sz="1400" b="0" i="0" u="none" dirty="0">
                <a:solidFill>
                  <a:srgbClr val="94A3B8"/>
                </a:solidFill>
                <a:latin typeface="Noto Sans KR"/>
              </a:rPr>
              <a:t> </a:t>
            </a:r>
            <a:r>
              <a:rPr sz="1400" b="0" i="0" u="none" dirty="0" err="1">
                <a:solidFill>
                  <a:srgbClr val="94A3B8"/>
                </a:solidFill>
                <a:latin typeface="Noto Sans KR"/>
              </a:rPr>
              <a:t>드림</a:t>
            </a:r>
            <a:endParaRPr sz="1400" b="0" i="0" u="none" dirty="0">
              <a:solidFill>
                <a:srgbClr val="94A3B8"/>
              </a:solidFill>
              <a:latin typeface="Noto Sans KR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45985" y="4199406"/>
            <a:ext cx="1866135" cy="27020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600" b="1" i="0" u="none" dirty="0" err="1">
                <a:solidFill>
                  <a:srgbClr val="E2E8F0"/>
                </a:solidFill>
                <a:latin typeface="Noto Sans KR"/>
              </a:rPr>
              <a:t>실내공기질</a:t>
            </a:r>
            <a:r>
              <a:rPr sz="1600" b="1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sz="1600" b="1" i="0" u="none" dirty="0" err="1">
                <a:solidFill>
                  <a:srgbClr val="E2E8F0"/>
                </a:solidFill>
                <a:latin typeface="Noto Sans KR"/>
              </a:rPr>
              <a:t>관리</a:t>
            </a:r>
            <a:r>
              <a:rPr sz="1600" b="1" i="0" u="none" dirty="0">
                <a:solidFill>
                  <a:srgbClr val="E2E8F0"/>
                </a:solidFill>
                <a:latin typeface="Noto Sans KR"/>
              </a:rPr>
              <a:t> </a:t>
            </a:r>
            <a:r>
              <a:rPr sz="1600" b="1" i="0" u="none" dirty="0" err="1">
                <a:solidFill>
                  <a:srgbClr val="E2E8F0"/>
                </a:solidFill>
                <a:latin typeface="Noto Sans KR"/>
              </a:rPr>
              <a:t>표준</a:t>
            </a:r>
            <a:r>
              <a:rPr sz="1600" b="1" i="0" u="none" dirty="0">
                <a:solidFill>
                  <a:srgbClr val="E2E8F0"/>
                </a:solidFill>
                <a:latin typeface="Noto Sans KR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EDAE94-18EA-34EF-B18D-CF001C2F8153}"/>
              </a:ext>
            </a:extLst>
          </p:cNvPr>
          <p:cNvSpPr txBox="1"/>
          <p:nvPr/>
        </p:nvSpPr>
        <p:spPr>
          <a:xfrm>
            <a:off x="5126708" y="5463280"/>
            <a:ext cx="2067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www.bundaiaq.com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130</TotalTime>
  <Words>975</Words>
  <Application>Microsoft Office PowerPoint</Application>
  <PresentationFormat>와이드스크린</PresentationFormat>
  <Paragraphs>156</Paragraphs>
  <Slides>13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4" baseType="lpstr">
      <vt:lpstr>Noto Sans KR</vt:lpstr>
      <vt:lpstr>Noto Sans KR ExtraBold</vt:lpstr>
      <vt:lpstr>Noto Sans KR Light</vt:lpstr>
      <vt:lpstr>Noto Sans KR Medium</vt:lpstr>
      <vt:lpstr>맑은 고딕</vt:lpstr>
      <vt:lpstr>맑은 고딕</vt:lpstr>
      <vt:lpstr>함초롬바탕</vt:lpstr>
      <vt:lpstr>Arial</vt:lpstr>
      <vt:lpstr>Calibri</vt:lpstr>
      <vt:lpstr>Calibri Light</vt:lpstr>
      <vt:lpstr>추억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subject/>
  <dc:creator>Now</dc:creator>
  <cp:keywords/>
  <dc:description>generated using python-pptx</dc:description>
  <cp:lastModifiedBy>용호</cp:lastModifiedBy>
  <cp:revision>7</cp:revision>
  <cp:lastPrinted>2026-07-23T08:19:28Z</cp:lastPrinted>
  <dcterms:created xsi:type="dcterms:W3CDTF">2013-01-27T09:14:16Z</dcterms:created>
  <dcterms:modified xsi:type="dcterms:W3CDTF">2026-07-23T08:19:40Z</dcterms:modified>
  <cp:category/>
</cp:coreProperties>
</file>