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0690225" cy="7559675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1602" y="84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311401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311401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96700"/>
            <a:ext cx="1543050" cy="845220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96700"/>
            <a:ext cx="4514850" cy="84522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5048" y="347599"/>
            <a:ext cx="9156065" cy="171907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5048" y="2066544"/>
            <a:ext cx="9156065" cy="171907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5048" y="3785616"/>
            <a:ext cx="9156065" cy="17190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5048" y="5504815"/>
            <a:ext cx="9156065" cy="1709801"/>
          </a:xfrm>
          <a:prstGeom prst="rect">
            <a:avLst/>
          </a:prstGeom>
        </p:spPr>
      </p:pic>
      <p:sp>
        <p:nvSpPr>
          <p:cNvPr id="12" name="TextBox 3"/>
          <p:cNvSpPr txBox="1"/>
          <p:nvPr/>
        </p:nvSpPr>
        <p:spPr>
          <a:xfrm>
            <a:off x="1684401" y="1780032"/>
            <a:ext cx="208076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600" dirty="0">
                <a:solidFill>
                  <a:srgbClr val="E8291A"/>
                </a:solidFill>
              </a:rPr>
              <a:t>회사소개서</a:t>
            </a:r>
            <a:endParaRPr lang="ko-KR" altLang="ko-KR" sz="2600" dirty="0">
              <a:solidFill>
                <a:srgbClr val="E8291A"/>
              </a:solidFill>
            </a:endParaRPr>
          </a:p>
        </p:txBody>
      </p:sp>
      <p:sp>
        <p:nvSpPr>
          <p:cNvPr id="13" name="TextBox 4"/>
          <p:cNvSpPr txBox="1"/>
          <p:nvPr/>
        </p:nvSpPr>
        <p:spPr>
          <a:xfrm>
            <a:off x="1684401" y="2224024"/>
            <a:ext cx="3998087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8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altLang="ko-KR" sz="3800" dirty="0">
                <a:solidFill>
                  <a:srgbClr val="585858"/>
                </a:solidFill>
              </a:rPr>
              <a:t>주</a:t>
            </a:r>
            <a:r>
              <a:rPr lang="en-US" altLang="ko-KR" sz="38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altLang="ko-KR" sz="3800" dirty="0">
                <a:solidFill>
                  <a:srgbClr val="585858"/>
                </a:solidFill>
              </a:rPr>
              <a:t>다온 에이치씨</a:t>
            </a:r>
            <a:endParaRPr lang="ko-KR" altLang="ko-KR" sz="3800" dirty="0">
              <a:solidFill>
                <a:srgbClr val="585858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21104" y="2862580"/>
            <a:ext cx="339229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7E7E7E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인천광역시 부평구 안남로 </a:t>
            </a:r>
            <a:r>
              <a:rPr lang="en-US" altLang="ko-KR" sz="1100" dirty="0">
                <a:solidFill>
                  <a:srgbClr val="7E7E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434.57(</a:t>
            </a:r>
            <a:r>
              <a:rPr lang="en-US" altLang="ko-KR" sz="1100" dirty="0">
                <a:solidFill>
                  <a:srgbClr val="7E7E7E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청천동</a:t>
            </a:r>
            <a:r>
              <a:rPr lang="en-US" altLang="ko-KR" sz="1100" dirty="0">
                <a:solidFill>
                  <a:srgbClr val="7E7E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</a:t>
            </a:r>
            <a:r>
              <a:rPr lang="en-US" altLang="ko-KR" sz="1100" dirty="0">
                <a:solidFill>
                  <a:srgbClr val="7E7E7E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층</a:t>
            </a:r>
            <a:r>
              <a:rPr lang="en-US" altLang="ko-KR" sz="1100" dirty="0">
                <a:solidFill>
                  <a:srgbClr val="7E7E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ko-KR" altLang="ko-KR" sz="1100" dirty="0">
              <a:solidFill>
                <a:srgbClr val="7E7E7E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20977" y="3008376"/>
            <a:ext cx="175945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7E7E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 : 032-507-7438</a:t>
            </a:r>
            <a:endParaRPr lang="ko-KR" altLang="ko-KR" sz="1100" dirty="0">
              <a:solidFill>
                <a:srgbClr val="7E7E7E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21104" y="3176016"/>
            <a:ext cx="17745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7E7E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FAX : 032-327-3437</a:t>
            </a:r>
            <a:endParaRPr lang="ko-KR" altLang="ko-KR" sz="1100" dirty="0">
              <a:solidFill>
                <a:srgbClr val="7E7E7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21104" y="3343656"/>
            <a:ext cx="235597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7E7E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E-mail : daonsmt@naver.com</a:t>
            </a:r>
            <a:endParaRPr lang="ko-KR" altLang="ko-KR" sz="1100" dirty="0">
              <a:solidFill>
                <a:srgbClr val="7E7E7E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21104" y="3511296"/>
            <a:ext cx="196888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7E7E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Web : www.</a:t>
            </a:r>
            <a:r>
              <a:rPr lang="en-US" altLang="ko-KR" sz="1100" dirty="0">
                <a:solidFill>
                  <a:srgbClr val="7E7E7E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에스엠티</a:t>
            </a:r>
            <a:r>
              <a:rPr lang="en-US" altLang="ko-KR" sz="1100" dirty="0">
                <a:solidFill>
                  <a:srgbClr val="7E7E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.kr</a:t>
            </a:r>
            <a:endParaRPr lang="ko-KR" altLang="ko-KR" sz="1100" dirty="0">
              <a:solidFill>
                <a:srgbClr val="7E7E7E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35960" y="6790309"/>
            <a:ext cx="4598416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dirty="0">
                <a:solidFill>
                  <a:srgbClr val="9C9C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SMT, WAVE PCB ASS’Y Total Solution Company Profile</a:t>
            </a:r>
            <a:endParaRPr lang="ko-KR" altLang="ko-KR" sz="1300" dirty="0">
              <a:solidFill>
                <a:srgbClr val="9C9C9C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89336" cy="755904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870200" y="906907"/>
            <a:ext cx="526059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0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COMPANY COVER STORY</a:t>
            </a:r>
            <a:endParaRPr lang="ko-KR" altLang="ko-KR" sz="3000" dirty="0">
              <a:solidFill>
                <a:srgbClr val="FFFFFF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679192" y="2161032"/>
            <a:ext cx="691896" cy="679704"/>
          </a:xfrm>
          <a:prstGeom prst="roundRect">
            <a:avLst>
              <a:gd name="adj" fmla="val 400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157480">
              <a:lnSpc>
                <a:spcPts val="4230"/>
              </a:lnSpc>
            </a:pPr>
            <a:r>
              <a:rPr lang="en-US" altLang="ko-KR"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498088" y="2220849"/>
            <a:ext cx="102006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>
                <a:solidFill>
                  <a:srgbClr val="CA3D26"/>
                </a:solidFill>
              </a:rPr>
              <a:t>회사소개</a:t>
            </a:r>
            <a:endParaRPr lang="ko-KR" altLang="ko-KR" sz="1000" dirty="0">
              <a:solidFill>
                <a:srgbClr val="CA3D26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498088" y="2376297"/>
            <a:ext cx="234899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>
                <a:solidFill>
                  <a:srgbClr val="7E7E7E"/>
                </a:solidFill>
              </a:rPr>
              <a:t>인사말 </a:t>
            </a:r>
            <a:r>
              <a:rPr lang="en-US" altLang="ko-KR" sz="1000" dirty="0">
                <a:solidFill>
                  <a:srgbClr val="7E7E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en-US" altLang="ko-KR" sz="1000" dirty="0">
                <a:solidFill>
                  <a:srgbClr val="7E7E7E"/>
                </a:solidFill>
              </a:rPr>
              <a:t>연혁 </a:t>
            </a:r>
            <a:r>
              <a:rPr lang="en-US" altLang="ko-KR" sz="1000" dirty="0">
                <a:solidFill>
                  <a:srgbClr val="7E7E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en-US" altLang="ko-KR" sz="1000" dirty="0">
                <a:solidFill>
                  <a:srgbClr val="7E7E7E"/>
                </a:solidFill>
              </a:rPr>
              <a:t>조직도 </a:t>
            </a:r>
            <a:r>
              <a:rPr lang="en-US" altLang="ko-KR" sz="1000" dirty="0">
                <a:solidFill>
                  <a:srgbClr val="7E7E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en-US" altLang="ko-KR" sz="1000" dirty="0">
                <a:solidFill>
                  <a:srgbClr val="7E7E7E"/>
                </a:solidFill>
              </a:rPr>
              <a:t>회사전경</a:t>
            </a:r>
            <a:endParaRPr lang="ko-KR" altLang="ko-KR" sz="1000" dirty="0">
              <a:solidFill>
                <a:srgbClr val="7E7E7E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3633216" y="3069336"/>
            <a:ext cx="691896" cy="682752"/>
          </a:xfrm>
          <a:prstGeom prst="roundRect">
            <a:avLst>
              <a:gd name="adj" fmla="val 400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170180">
              <a:lnSpc>
                <a:spcPts val="4180"/>
              </a:lnSpc>
            </a:pPr>
            <a:r>
              <a:rPr lang="en-US" altLang="ko-KR"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497832" y="3156585"/>
            <a:ext cx="10596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>
                <a:solidFill>
                  <a:srgbClr val="CA3D26"/>
                </a:solidFill>
              </a:rPr>
              <a:t>생산 관리</a:t>
            </a:r>
            <a:endParaRPr lang="ko-KR" altLang="ko-KR" sz="1000" dirty="0">
              <a:solidFill>
                <a:srgbClr val="CA3D26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497832" y="3312033"/>
            <a:ext cx="169964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>
                <a:solidFill>
                  <a:srgbClr val="7E7E7E"/>
                </a:solidFill>
              </a:rPr>
              <a:t>생산 제품 </a:t>
            </a:r>
            <a:r>
              <a:rPr lang="en-US" altLang="ko-KR" sz="1000" dirty="0">
                <a:solidFill>
                  <a:srgbClr val="7E7E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en-US" altLang="ko-KR" sz="1000" dirty="0">
                <a:solidFill>
                  <a:srgbClr val="7E7E7E"/>
                </a:solidFill>
              </a:rPr>
              <a:t>생산 능력</a:t>
            </a:r>
            <a:endParaRPr lang="ko-KR" altLang="ko-KR" sz="1000" dirty="0">
              <a:solidFill>
                <a:srgbClr val="7E7E7E"/>
              </a:solidFill>
            </a:endParaRPr>
          </a:p>
        </p:txBody>
      </p:sp>
      <p:sp>
        <p:nvSpPr>
          <p:cNvPr id="2" name="Rounded Rectangle 5"/>
          <p:cNvSpPr/>
          <p:nvPr/>
        </p:nvSpPr>
        <p:spPr>
          <a:xfrm>
            <a:off x="2679192" y="3871087"/>
            <a:ext cx="691896" cy="682625"/>
          </a:xfrm>
          <a:prstGeom prst="roundRect">
            <a:avLst>
              <a:gd name="adj" fmla="val 400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157480">
              <a:lnSpc>
                <a:spcPts val="4225"/>
              </a:lnSpc>
            </a:pPr>
            <a:r>
              <a:rPr lang="en-US" altLang="ko-KR"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497961" y="3949065"/>
            <a:ext cx="102006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>
                <a:solidFill>
                  <a:srgbClr val="7E7E7E"/>
                </a:solidFill>
              </a:rPr>
              <a:t>품질관리</a:t>
            </a:r>
            <a:endParaRPr lang="ko-KR" altLang="ko-KR" sz="1000" dirty="0">
              <a:solidFill>
                <a:srgbClr val="7E7E7E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497961" y="4104513"/>
            <a:ext cx="150787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>
                <a:solidFill>
                  <a:srgbClr val="7E7E7E"/>
                </a:solidFill>
              </a:rPr>
              <a:t>품질관리 </a:t>
            </a:r>
            <a:r>
              <a:rPr lang="en-US" altLang="ko-KR" sz="1000" dirty="0">
                <a:solidFill>
                  <a:srgbClr val="7E7E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</a:t>
            </a:r>
            <a:endParaRPr lang="ko-KR" altLang="ko-KR" sz="1000" dirty="0">
              <a:solidFill>
                <a:srgbClr val="7E7E7E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633216" y="4782312"/>
            <a:ext cx="691896" cy="679704"/>
          </a:xfrm>
          <a:prstGeom prst="roundRect">
            <a:avLst>
              <a:gd name="adj" fmla="val 400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170180">
              <a:lnSpc>
                <a:spcPts val="4250"/>
              </a:lnSpc>
            </a:pPr>
            <a:r>
              <a:rPr lang="en-US" altLang="ko-KR"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497832" y="4927473"/>
            <a:ext cx="89192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>
                <a:solidFill>
                  <a:srgbClr val="7E7E7E"/>
                </a:solidFill>
              </a:rPr>
              <a:t>맺음말</a:t>
            </a:r>
            <a:endParaRPr lang="ko-KR" altLang="ko-KR" sz="1000" dirty="0">
              <a:solidFill>
                <a:srgbClr val="7E7E7E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89336" cy="755904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440112" y="2179637"/>
            <a:ext cx="24892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b="1" dirty="0">
                <a:solidFill>
                  <a:srgbClr val="585858"/>
                </a:solidFill>
              </a:rPr>
              <a:t>회사소개</a:t>
            </a:r>
            <a:endParaRPr lang="ko-KR" altLang="ko-KR" sz="4000" b="1" dirty="0">
              <a:solidFill>
                <a:srgbClr val="585858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751072" y="3429381"/>
            <a:ext cx="15229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solidFill>
                  <a:srgbClr val="7E7E7E"/>
                </a:solidFill>
                <a:latin typeface="Wingdings" panose="05000000000000000000" pitchFamily="2" charset="2"/>
              </a:rPr>
              <a:t>§ </a:t>
            </a:r>
            <a:r>
              <a:rPr lang="en-US" altLang="ko-KR" sz="2000" dirty="0">
                <a:solidFill>
                  <a:srgbClr val="7E7E7E"/>
                </a:solidFill>
              </a:rPr>
              <a:t>인사말</a:t>
            </a:r>
            <a:endParaRPr lang="ko-KR" altLang="ko-KR" sz="2000" dirty="0">
              <a:solidFill>
                <a:srgbClr val="7E7E7E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751072" y="3825621"/>
            <a:ext cx="1270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solidFill>
                  <a:srgbClr val="7E7E7E"/>
                </a:solidFill>
                <a:latin typeface="Wingdings" panose="05000000000000000000" pitchFamily="2" charset="2"/>
              </a:rPr>
              <a:t>§ </a:t>
            </a:r>
            <a:r>
              <a:rPr lang="en-US" altLang="ko-KR" sz="2000" dirty="0">
                <a:solidFill>
                  <a:srgbClr val="7E7E7E"/>
                </a:solidFill>
              </a:rPr>
              <a:t>연혁</a:t>
            </a:r>
            <a:endParaRPr lang="ko-KR" altLang="ko-KR" sz="2000" dirty="0">
              <a:solidFill>
                <a:srgbClr val="7E7E7E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751072" y="4221861"/>
            <a:ext cx="15229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solidFill>
                  <a:srgbClr val="7E7E7E"/>
                </a:solidFill>
                <a:latin typeface="Wingdings" panose="05000000000000000000" pitchFamily="2" charset="2"/>
              </a:rPr>
              <a:t>§ </a:t>
            </a:r>
            <a:r>
              <a:rPr lang="en-US" altLang="ko-KR" sz="2000" dirty="0">
                <a:solidFill>
                  <a:srgbClr val="7E7E7E"/>
                </a:solidFill>
              </a:rPr>
              <a:t>조직도</a:t>
            </a:r>
            <a:endParaRPr lang="ko-KR" altLang="ko-KR" sz="2000" dirty="0">
              <a:solidFill>
                <a:srgbClr val="7E7E7E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751072" y="4618101"/>
            <a:ext cx="17759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solidFill>
                  <a:srgbClr val="7E7E7E"/>
                </a:solidFill>
                <a:latin typeface="Wingdings" panose="05000000000000000000" pitchFamily="2" charset="2"/>
              </a:rPr>
              <a:t>§ </a:t>
            </a:r>
            <a:r>
              <a:rPr lang="en-US" altLang="ko-KR" sz="2000" dirty="0">
                <a:solidFill>
                  <a:srgbClr val="7E7E7E"/>
                </a:solidFill>
              </a:rPr>
              <a:t>회사전경</a:t>
            </a:r>
            <a:endParaRPr lang="ko-KR" altLang="ko-KR" sz="2000" dirty="0">
              <a:solidFill>
                <a:srgbClr val="7E7E7E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89336" cy="7559040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904240" y="690499"/>
            <a:ext cx="37114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dirty="0">
                <a:solidFill>
                  <a:srgbClr val="585858"/>
                </a:solidFill>
              </a:rPr>
              <a:t>회사소개 </a:t>
            </a:r>
            <a:r>
              <a:rPr lang="en-US" altLang="ko-KR" sz="3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altLang="ko-KR" sz="3200" dirty="0">
                <a:solidFill>
                  <a:srgbClr val="585858"/>
                </a:solidFill>
              </a:rPr>
              <a:t>인사말</a:t>
            </a:r>
            <a:endParaRPr lang="ko-KR" altLang="ko-KR" sz="3200" dirty="0">
              <a:solidFill>
                <a:srgbClr val="585858"/>
              </a:solidFill>
            </a:endParaRPr>
          </a:p>
        </p:txBody>
      </p:sp>
      <p:sp>
        <p:nvSpPr>
          <p:cNvPr id="2" name="Rectangle 7"/>
          <p:cNvSpPr/>
          <p:nvPr/>
        </p:nvSpPr>
        <p:spPr>
          <a:xfrm>
            <a:off x="1435608" y="1725168"/>
            <a:ext cx="7918704" cy="46085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>
              <a:lnSpc>
                <a:spcPts val="1200"/>
              </a:lnSpc>
            </a:pPr>
            <a:endParaRPr lang="en-US" altLang="ko-KR" sz="1200" dirty="0"/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 indent="429260">
              <a:lnSpc>
                <a:spcPts val="1655"/>
              </a:lnSpc>
            </a:pPr>
            <a:r>
              <a:rPr lang="en-US" altLang="ko-KR" sz="1200" dirty="0">
                <a:solidFill>
                  <a:srgbClr val="7E7E7E"/>
                </a:solidFill>
              </a:rPr>
              <a:t>당사는 SMT(표면실장기술)를 선도 하고자 하는 기업으로 회사설립 이후</a:t>
            </a:r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 indent="429260">
              <a:lnSpc>
                <a:spcPts val="1680"/>
              </a:lnSpc>
            </a:pPr>
            <a:r>
              <a:rPr lang="en-US" altLang="ko-KR" sz="1200" dirty="0">
                <a:solidFill>
                  <a:srgbClr val="7E7E7E"/>
                </a:solidFill>
              </a:rPr>
              <a:t>끊임없는 노력을 통하여 고객만족을 목표로 최선을 다해 달리고 있습니다.</a:t>
            </a:r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 indent="428625">
              <a:lnSpc>
                <a:spcPts val="1680"/>
              </a:lnSpc>
            </a:pPr>
            <a:r>
              <a:rPr lang="en-US" altLang="ko-KR" sz="1200" dirty="0">
                <a:solidFill>
                  <a:srgbClr val="7E7E7E"/>
                </a:solidFill>
              </a:rPr>
              <a:t>최고의 품질, 최고의 서비스, 공정 혁신이라는 경영이념 아래 (주)다온 에이치씨는</a:t>
            </a:r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 indent="428625">
              <a:lnSpc>
                <a:spcPts val="1680"/>
              </a:lnSpc>
            </a:pPr>
            <a:r>
              <a:rPr lang="en-US" altLang="ko-KR" sz="1200" dirty="0">
                <a:solidFill>
                  <a:srgbClr val="7E7E7E"/>
                </a:solidFill>
              </a:rPr>
              <a:t>고객만족을 위해 최선을 다하고 있으며</a:t>
            </a:r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 indent="428625">
              <a:lnSpc>
                <a:spcPts val="1680"/>
              </a:lnSpc>
            </a:pPr>
            <a:r>
              <a:rPr lang="en-US" altLang="ko-KR" sz="1200" dirty="0">
                <a:solidFill>
                  <a:srgbClr val="7E7E7E"/>
                </a:solidFill>
              </a:rPr>
              <a:t>또한 수년간의 노하우를 바탕으로 끊임없는 공정개선, 더 나은 품질실적을 추구하며</a:t>
            </a:r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 indent="428625">
              <a:lnSpc>
                <a:spcPts val="1680"/>
              </a:lnSpc>
            </a:pPr>
            <a:r>
              <a:rPr lang="en-US" altLang="ko-KR" sz="1200" dirty="0">
                <a:solidFill>
                  <a:srgbClr val="7E7E7E"/>
                </a:solidFill>
              </a:rPr>
              <a:t>현재에 안주하지 않는 고객만족에 노력하고 있습니다.</a:t>
            </a:r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 indent="428625">
              <a:lnSpc>
                <a:spcPts val="1680"/>
              </a:lnSpc>
            </a:pPr>
            <a:r>
              <a:rPr lang="en-US" altLang="ko-KR" sz="1200" dirty="0">
                <a:solidFill>
                  <a:srgbClr val="7E7E7E"/>
                </a:solidFill>
              </a:rPr>
              <a:t>앞으로 더욱 더 발전할 (주)다온 에이치씨를 지켜봐 주시고</a:t>
            </a:r>
          </a:p>
          <a:p>
            <a:pPr>
              <a:lnSpc>
                <a:spcPts val="1200"/>
              </a:lnSpc>
            </a:pPr>
            <a:endParaRPr lang="en-US" altLang="ko-KR" sz="1200" dirty="0"/>
          </a:p>
          <a:p>
            <a:pPr indent="428625">
              <a:lnSpc>
                <a:spcPts val="1680"/>
              </a:lnSpc>
            </a:pPr>
            <a:r>
              <a:rPr lang="en-US" altLang="ko-KR" sz="1200" dirty="0">
                <a:solidFill>
                  <a:srgbClr val="7E7E7E"/>
                </a:solidFill>
              </a:rPr>
              <a:t>많은 애정과 관심을 부탁 드립니다.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756400" y="6886194"/>
            <a:ext cx="339483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>
                <a:solidFill>
                  <a:srgbClr val="9C9C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SMT, WAVE PCB ASS’Y Total Solution Company Profile</a:t>
            </a:r>
            <a:endParaRPr lang="ko-KR" altLang="ko-KR" sz="900" dirty="0">
              <a:solidFill>
                <a:srgbClr val="9C9C9C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89336" cy="755904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904240" y="690499"/>
            <a:ext cx="33944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dirty="0">
                <a:solidFill>
                  <a:srgbClr val="585858"/>
                </a:solidFill>
              </a:rPr>
              <a:t>회사소개 </a:t>
            </a:r>
            <a:r>
              <a:rPr lang="en-US" altLang="ko-KR" sz="3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altLang="ko-KR" sz="3200" dirty="0">
                <a:solidFill>
                  <a:srgbClr val="585858"/>
                </a:solidFill>
              </a:rPr>
              <a:t>연혁</a:t>
            </a:r>
            <a:endParaRPr lang="ko-KR" altLang="ko-KR" sz="3200" dirty="0">
              <a:solidFill>
                <a:srgbClr val="585858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970784" y="2442718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/>
              <a:t>회사명</a:t>
            </a:r>
            <a:endParaRPr lang="ko-KR" altLang="ko-KR" sz="2000" dirty="0"/>
          </a:p>
        </p:txBody>
      </p:sp>
      <p:sp>
        <p:nvSpPr>
          <p:cNvPr id="30" name="TextBox 29"/>
          <p:cNvSpPr txBox="1"/>
          <p:nvPr/>
        </p:nvSpPr>
        <p:spPr>
          <a:xfrm>
            <a:off x="5570728" y="2525776"/>
            <a:ext cx="159296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CA3D26"/>
                </a:solidFill>
                <a:latin typeface="Arial Black" panose="020B0A04020102020204" pitchFamily="34" charset="0"/>
              </a:rPr>
              <a:t>(</a:t>
            </a:r>
            <a:r>
              <a:rPr lang="en-US" altLang="ko-KR" sz="1100" dirty="0">
                <a:solidFill>
                  <a:srgbClr val="CA3D26"/>
                </a:solidFill>
              </a:rPr>
              <a:t>주</a:t>
            </a:r>
            <a:r>
              <a:rPr lang="en-US" altLang="ko-KR" sz="1100" dirty="0">
                <a:solidFill>
                  <a:srgbClr val="CA3D26"/>
                </a:solidFill>
                <a:latin typeface="Arial Black" panose="020B0A04020102020204" pitchFamily="34" charset="0"/>
              </a:rPr>
              <a:t>)</a:t>
            </a:r>
            <a:r>
              <a:rPr lang="en-US" altLang="ko-KR" sz="1100" dirty="0">
                <a:solidFill>
                  <a:srgbClr val="CA3D26"/>
                </a:solidFill>
              </a:rPr>
              <a:t>다온 에이치씨</a:t>
            </a:r>
            <a:endParaRPr lang="ko-KR" altLang="ko-KR" sz="1100" dirty="0">
              <a:solidFill>
                <a:srgbClr val="CA3D26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162552" y="3522472"/>
            <a:ext cx="159308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CA3D26"/>
                </a:solidFill>
                <a:latin typeface="Arial Black" panose="020B0A04020102020204" pitchFamily="34" charset="0"/>
              </a:rPr>
              <a:t>(</a:t>
            </a:r>
            <a:r>
              <a:rPr lang="en-US" altLang="ko-KR" sz="1100" dirty="0">
                <a:solidFill>
                  <a:srgbClr val="CA3D26"/>
                </a:solidFill>
              </a:rPr>
              <a:t>주</a:t>
            </a:r>
            <a:r>
              <a:rPr lang="en-US" altLang="ko-KR" sz="1100" dirty="0">
                <a:solidFill>
                  <a:srgbClr val="CA3D26"/>
                </a:solidFill>
                <a:latin typeface="Arial Black" panose="020B0A04020102020204" pitchFamily="34" charset="0"/>
              </a:rPr>
              <a:t>)</a:t>
            </a:r>
            <a:r>
              <a:rPr lang="en-US" altLang="ko-KR" sz="1100" dirty="0">
                <a:solidFill>
                  <a:srgbClr val="CA3D26"/>
                </a:solidFill>
              </a:rPr>
              <a:t>다온 에이치씨</a:t>
            </a:r>
            <a:endParaRPr lang="ko-KR" altLang="ko-KR" sz="1100" dirty="0">
              <a:solidFill>
                <a:srgbClr val="CA3D26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692904" y="3682492"/>
            <a:ext cx="10627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>
                <a:solidFill>
                  <a:srgbClr val="7E7E7E"/>
                </a:solidFill>
              </a:rPr>
              <a:t>법인 설립</a:t>
            </a:r>
            <a:endParaRPr lang="ko-KR" altLang="ko-KR" sz="1000" b="1" dirty="0">
              <a:solidFill>
                <a:srgbClr val="7E7E7E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228969" y="3555238"/>
            <a:ext cx="13615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CA3D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2016</a:t>
            </a:r>
            <a:r>
              <a:rPr lang="en-US" altLang="ko-KR" sz="1200" b="1" dirty="0">
                <a:solidFill>
                  <a:srgbClr val="CA3D26"/>
                </a:solidFill>
              </a:rPr>
              <a:t>년 </a:t>
            </a:r>
            <a:r>
              <a:rPr lang="en-US" altLang="ko-KR" sz="1200" b="1" dirty="0">
                <a:solidFill>
                  <a:srgbClr val="CA3D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</a:t>
            </a:r>
            <a:r>
              <a:rPr lang="en-US" altLang="ko-KR" sz="1200" b="1" dirty="0">
                <a:solidFill>
                  <a:srgbClr val="CA3D26"/>
                </a:solidFill>
              </a:rPr>
              <a:t>월</a:t>
            </a:r>
            <a:endParaRPr lang="ko-KR" altLang="ko-KR" sz="1200" b="1" dirty="0">
              <a:solidFill>
                <a:srgbClr val="CA3D26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278632" y="4662424"/>
            <a:ext cx="106631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Arial Black" panose="020B0A04020102020204" pitchFamily="34" charset="0"/>
              </a:rPr>
              <a:t>2014</a:t>
            </a:r>
            <a:r>
              <a:rPr lang="en-US" altLang="ko-KR" sz="1100" dirty="0"/>
              <a:t>년 </a:t>
            </a:r>
            <a:r>
              <a:rPr lang="en-US" altLang="ko-KR" sz="1100" dirty="0">
                <a:latin typeface="Arial Black" panose="020B0A04020102020204" pitchFamily="34" charset="0"/>
              </a:rPr>
              <a:t>01</a:t>
            </a:r>
            <a:r>
              <a:rPr lang="en-US" altLang="ko-KR" sz="1100" dirty="0"/>
              <a:t>월</a:t>
            </a:r>
            <a:endParaRPr lang="ko-KR" altLang="ko-KR" sz="1100" dirty="0"/>
          </a:p>
        </p:txBody>
      </p:sp>
      <p:sp>
        <p:nvSpPr>
          <p:cNvPr id="35" name="TextBox 34"/>
          <p:cNvSpPr txBox="1"/>
          <p:nvPr/>
        </p:nvSpPr>
        <p:spPr>
          <a:xfrm>
            <a:off x="4510024" y="4552823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ko-KR" altLang="ko-KR" sz="2000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5211064" y="4647819"/>
            <a:ext cx="11657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/>
              <a:t>다온 </a:t>
            </a:r>
            <a:r>
              <a:rPr lang="en-US" altLang="ko-KR" sz="1100" dirty="0">
                <a:latin typeface="Arial Black" panose="020B0A04020102020204" pitchFamily="34" charset="0"/>
              </a:rPr>
              <a:t>SMT </a:t>
            </a:r>
            <a:r>
              <a:rPr lang="en-US" altLang="ko-KR" sz="1100" dirty="0"/>
              <a:t>설립</a:t>
            </a:r>
            <a:endParaRPr lang="ko-KR" altLang="ko-KR" sz="1100" dirty="0"/>
          </a:p>
        </p:txBody>
      </p:sp>
      <p:sp>
        <p:nvSpPr>
          <p:cNvPr id="37" name="TextBox 36"/>
          <p:cNvSpPr txBox="1"/>
          <p:nvPr/>
        </p:nvSpPr>
        <p:spPr>
          <a:xfrm>
            <a:off x="3687064" y="5765800"/>
            <a:ext cx="180369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Arial Black" panose="020B0A04020102020204" pitchFamily="34" charset="0"/>
              </a:rPr>
              <a:t>2007</a:t>
            </a:r>
            <a:r>
              <a:rPr lang="en-US" altLang="ko-KR" sz="1100" dirty="0"/>
              <a:t>년 </a:t>
            </a:r>
            <a:r>
              <a:rPr lang="en-US" altLang="ko-KR" sz="1100" dirty="0">
                <a:latin typeface="Arial Black" panose="020B0A04020102020204" pitchFamily="34" charset="0"/>
              </a:rPr>
              <a:t>04</a:t>
            </a:r>
            <a:r>
              <a:rPr lang="en-US" altLang="ko-KR" sz="1100" dirty="0"/>
              <a:t>월 </a:t>
            </a:r>
            <a:r>
              <a:rPr lang="en-US" altLang="ko-KR" sz="1100" dirty="0">
                <a:latin typeface="Arial Black" panose="020B0A04020102020204" pitchFamily="34" charset="0"/>
              </a:rPr>
              <a:t>“</a:t>
            </a:r>
            <a:r>
              <a:rPr lang="en-US" altLang="ko-KR" sz="1100" dirty="0"/>
              <a:t>다온테크</a:t>
            </a:r>
            <a:r>
              <a:rPr lang="en-US" altLang="ko-KR" sz="1100" dirty="0">
                <a:latin typeface="Arial Black" panose="020B0A04020102020204" pitchFamily="34" charset="0"/>
              </a:rPr>
              <a:t>”</a:t>
            </a:r>
            <a:endParaRPr lang="ko-KR" altLang="ko-KR" sz="1100" dirty="0"/>
          </a:p>
        </p:txBody>
      </p:sp>
      <p:sp>
        <p:nvSpPr>
          <p:cNvPr id="38" name="TextBox 37"/>
          <p:cNvSpPr txBox="1"/>
          <p:nvPr/>
        </p:nvSpPr>
        <p:spPr>
          <a:xfrm>
            <a:off x="5646928" y="5644007"/>
            <a:ext cx="5052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04 </a:t>
            </a:r>
            <a:endParaRPr lang="ko-KR" altLang="ko-KR" sz="20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6216904" y="5722366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/>
              <a:t>설립일자</a:t>
            </a:r>
            <a:endParaRPr lang="ko-KR" altLang="ko-KR" sz="16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6756400" y="6886194"/>
            <a:ext cx="339483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>
                <a:solidFill>
                  <a:srgbClr val="9C9C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SMT, WAVE PCB ASS’Y Total Solution Company Profile</a:t>
            </a:r>
            <a:endParaRPr lang="ko-KR" altLang="ko-KR" sz="900" dirty="0">
              <a:solidFill>
                <a:srgbClr val="9C9C9C"/>
              </a:solidFill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5580888" y="3422904"/>
            <a:ext cx="633984" cy="633984"/>
          </a:xfrm>
          <a:custGeom>
            <a:avLst/>
            <a:gdLst>
              <a:gd name="connsiteX0" fmla="*/ 0 w 0"/>
              <a:gd name="connsiteY0" fmla="*/ 0 w 0"/>
              <a:gd name="connsiteX1" fmla="*/ 0 w 0"/>
              <a:gd name="connsiteY1" fmla="*/ 0 w 0"/>
              <a:gd name="connsiteX2" fmla="*/ 0 w 0"/>
              <a:gd name="connsiteY2" fmla="*/ 0 w 0"/>
              <a:gd name="connsiteX3" fmla="*/ 0 w 0"/>
              <a:gd name="connsiteY3" fmla="*/ 0 w 0"/>
              <a:gd name="connsiteX4" fmla="*/ 0 w 0"/>
              <a:gd name="connsiteY4" fmla="*/ 0 w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3984" h="633984">
                <a:moveTo>
                  <a:pt x="0" y="317119"/>
                </a:moveTo>
                <a:cubicBezTo>
                  <a:pt x="0" y="143383"/>
                  <a:pt x="143256" y="0"/>
                  <a:pt x="316992" y="0"/>
                </a:cubicBezTo>
                <a:cubicBezTo>
                  <a:pt x="493776" y="0"/>
                  <a:pt x="633984" y="143383"/>
                  <a:pt x="633984" y="317119"/>
                </a:cubicBezTo>
                <a:cubicBezTo>
                  <a:pt x="633984" y="490728"/>
                  <a:pt x="493776" y="633984"/>
                  <a:pt x="316992" y="633984"/>
                </a:cubicBezTo>
                <a:cubicBezTo>
                  <a:pt x="143256" y="633984"/>
                  <a:pt x="0" y="490728"/>
                  <a:pt x="0" y="317119"/>
                </a:cubicBezTo>
              </a:path>
            </a:pathLst>
          </a:custGeom>
          <a:noFill/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lIns="0" tIns="0" rIns="0" bIns="0" rtlCol="0" anchor="ctr"/>
          <a:lstStyle/>
          <a:p>
            <a:pPr indent="0" algn="ctr">
              <a:lnSpc>
                <a:spcPts val="2275"/>
              </a:lnSpc>
            </a:pPr>
            <a:r>
              <a:rPr lang="en-US" altLang="ko-KR" sz="20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 </a:t>
            </a:r>
          </a:p>
        </p:txBody>
      </p:sp>
      <p:sp>
        <p:nvSpPr>
          <p:cNvPr id="5" name="FreeForm 4"/>
          <p:cNvSpPr/>
          <p:nvPr/>
        </p:nvSpPr>
        <p:spPr>
          <a:xfrm>
            <a:off x="4172712" y="2100072"/>
            <a:ext cx="1179576" cy="1176528"/>
          </a:xfrm>
          <a:custGeom>
            <a:avLst/>
            <a:gdLst>
              <a:gd name="connsiteX0" fmla="*/ 0 w 0"/>
              <a:gd name="connsiteY0" fmla="*/ 0 w 0"/>
              <a:gd name="connsiteX1" fmla="*/ 0 w 0"/>
              <a:gd name="connsiteY1" fmla="*/ 0 w 0"/>
              <a:gd name="connsiteX2" fmla="*/ 0 w 0"/>
              <a:gd name="connsiteY2" fmla="*/ 0 w 0"/>
              <a:gd name="connsiteX3" fmla="*/ 0 w 0"/>
              <a:gd name="connsiteY3" fmla="*/ 0 w 0"/>
              <a:gd name="connsiteX4" fmla="*/ 0 w 0"/>
              <a:gd name="connsiteY4" fmla="*/ 0 w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9576" h="1176528">
                <a:moveTo>
                  <a:pt x="0" y="588264"/>
                </a:moveTo>
                <a:cubicBezTo>
                  <a:pt x="0" y="262128"/>
                  <a:pt x="265176" y="0"/>
                  <a:pt x="591312" y="0"/>
                </a:cubicBezTo>
                <a:cubicBezTo>
                  <a:pt x="914400" y="0"/>
                  <a:pt x="1179576" y="262128"/>
                  <a:pt x="1179576" y="588264"/>
                </a:cubicBezTo>
                <a:cubicBezTo>
                  <a:pt x="1179576" y="914400"/>
                  <a:pt x="914400" y="1176528"/>
                  <a:pt x="591312" y="1176528"/>
                </a:cubicBezTo>
                <a:cubicBezTo>
                  <a:pt x="265176" y="1176528"/>
                  <a:pt x="0" y="914400"/>
                  <a:pt x="0" y="588264"/>
                </a:cubicBezTo>
              </a:path>
            </a:pathLst>
          </a:custGeom>
          <a:noFill/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lIns="0" tIns="0" rIns="0" bIns="0" rtlCol="0" anchor="ctr"/>
          <a:lstStyle/>
          <a:p>
            <a:pPr indent="0" algn="ctr">
              <a:lnSpc>
                <a:spcPts val="3235"/>
              </a:lnSpc>
            </a:pPr>
            <a:r>
              <a:rPr lang="en-US" altLang="ko-KR" sz="20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89336" cy="7559040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904240" y="690499"/>
            <a:ext cx="42052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dirty="0">
                <a:solidFill>
                  <a:srgbClr val="585858"/>
                </a:solidFill>
              </a:rPr>
              <a:t>회사소개 </a:t>
            </a:r>
            <a:r>
              <a:rPr lang="en-US" altLang="ko-KR" sz="3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altLang="ko-KR" sz="3200" dirty="0">
                <a:solidFill>
                  <a:srgbClr val="585858"/>
                </a:solidFill>
              </a:rPr>
              <a:t>조직구성</a:t>
            </a:r>
            <a:endParaRPr lang="ko-KR" altLang="ko-KR" sz="3200" dirty="0">
              <a:solidFill>
                <a:srgbClr val="585858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756400" y="6886194"/>
            <a:ext cx="339483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>
                <a:solidFill>
                  <a:srgbClr val="9C9C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SMT, WAVE PCB ASS’Y Total Solution Company Profile</a:t>
            </a:r>
            <a:endParaRPr lang="ko-KR" altLang="ko-KR" sz="900" dirty="0">
              <a:solidFill>
                <a:srgbClr val="9C9C9C"/>
              </a:solidFill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4767072" y="1411224"/>
            <a:ext cx="1133856" cy="1133856"/>
          </a:xfrm>
          <a:custGeom>
            <a:avLst/>
            <a:gdLst>
              <a:gd name="connsiteX0" fmla="*/ 0 w 0"/>
              <a:gd name="connsiteY0" fmla="*/ 0 w 0"/>
              <a:gd name="connsiteX1" fmla="*/ 0 w 0"/>
              <a:gd name="connsiteY1" fmla="*/ 0 w 0"/>
              <a:gd name="connsiteX2" fmla="*/ 0 w 0"/>
              <a:gd name="connsiteY2" fmla="*/ 0 w 0"/>
              <a:gd name="connsiteX3" fmla="*/ 0 w 0"/>
              <a:gd name="connsiteY3" fmla="*/ 0 w 0"/>
              <a:gd name="connsiteX4" fmla="*/ 0 w 0"/>
              <a:gd name="connsiteY4" fmla="*/ 0 w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3856" h="1133856">
                <a:moveTo>
                  <a:pt x="0" y="566928"/>
                </a:moveTo>
                <a:cubicBezTo>
                  <a:pt x="0" y="256159"/>
                  <a:pt x="256032" y="0"/>
                  <a:pt x="566928" y="0"/>
                </a:cubicBezTo>
                <a:cubicBezTo>
                  <a:pt x="880872" y="0"/>
                  <a:pt x="1133856" y="256159"/>
                  <a:pt x="1133856" y="566928"/>
                </a:cubicBezTo>
                <a:cubicBezTo>
                  <a:pt x="1133856" y="880872"/>
                  <a:pt x="880872" y="1133856"/>
                  <a:pt x="566928" y="1133856"/>
                </a:cubicBezTo>
                <a:cubicBezTo>
                  <a:pt x="256032" y="1133856"/>
                  <a:pt x="0" y="880872"/>
                  <a:pt x="0" y="566928"/>
                </a:cubicBezTo>
              </a:path>
            </a:pathLst>
          </a:custGeom>
          <a:noFill/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lIns="0" tIns="0" rIns="0" bIns="0" rtlCol="0" anchor="ctr"/>
          <a:lstStyle/>
          <a:p>
            <a:pPr indent="0" algn="ctr">
              <a:lnSpc>
                <a:spcPts val="3320"/>
              </a:lnSpc>
            </a:pPr>
            <a:r>
              <a:rPr lang="en-US" altLang="ko-KR" sz="20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CEO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89336" cy="7559040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904240" y="690499"/>
            <a:ext cx="42052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dirty="0">
                <a:solidFill>
                  <a:srgbClr val="585858"/>
                </a:solidFill>
              </a:rPr>
              <a:t>회사소개 </a:t>
            </a:r>
            <a:r>
              <a:rPr lang="en-US" altLang="ko-KR" sz="3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altLang="ko-KR" sz="3200" dirty="0">
                <a:solidFill>
                  <a:srgbClr val="585858"/>
                </a:solidFill>
              </a:rPr>
              <a:t>회사전경</a:t>
            </a:r>
            <a:endParaRPr lang="ko-KR" altLang="ko-KR" sz="3200" dirty="0">
              <a:solidFill>
                <a:srgbClr val="585858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286256" y="1764792"/>
            <a:ext cx="2560320" cy="356616"/>
          </a:xfrm>
          <a:prstGeom prst="roundRect">
            <a:avLst>
              <a:gd name="adj" fmla="val 200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861695">
              <a:lnSpc>
                <a:spcPts val="2115"/>
              </a:lnSpc>
            </a:pPr>
            <a:r>
              <a:rPr lang="en-US" altLang="ko-KR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SMT LINE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839585" y="1764792"/>
            <a:ext cx="2563495" cy="356616"/>
          </a:xfrm>
          <a:prstGeom prst="roundRect">
            <a:avLst>
              <a:gd name="adj" fmla="val 200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874395">
              <a:lnSpc>
                <a:spcPts val="2115"/>
              </a:lnSpc>
            </a:pPr>
            <a:r>
              <a:rPr lang="en-US" altLang="ko-KR" sz="1400" dirty="0">
                <a:solidFill>
                  <a:srgbClr val="FFFFFF"/>
                </a:solidFill>
              </a:rPr>
              <a:t>수삽 </a:t>
            </a:r>
            <a:r>
              <a:rPr lang="en-US" altLang="ko-KR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LINE</a:t>
            </a:r>
          </a:p>
        </p:txBody>
      </p:sp>
      <p:sp>
        <p:nvSpPr>
          <p:cNvPr id="2" name="Rectangle 10"/>
          <p:cNvSpPr/>
          <p:nvPr/>
        </p:nvSpPr>
        <p:spPr>
          <a:xfrm>
            <a:off x="4172712" y="1776984"/>
            <a:ext cx="2343912" cy="3078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471805">
              <a:lnSpc>
                <a:spcPts val="2425"/>
              </a:lnSpc>
            </a:pPr>
            <a:r>
              <a:rPr lang="en-US" altLang="ko-KR" dirty="0">
                <a:solidFill>
                  <a:srgbClr val="FFFFFF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ㅇ</a:t>
            </a:r>
            <a:r>
              <a:rPr lang="en-US" altLang="ko-KR" sz="1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US" altLang="ko-KR" dirty="0">
                <a:solidFill>
                  <a:srgbClr val="FFFFFF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ㅇ</a:t>
            </a:r>
            <a:r>
              <a:rPr lang="en-US" altLang="ko-KR" sz="1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ko-KR" dirty="0">
                <a:solidFill>
                  <a:srgbClr val="FFFFFF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ㅇ</a:t>
            </a:r>
            <a:r>
              <a:rPr lang="en-US" altLang="ko-KR" sz="1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  <a:r>
              <a:rPr lang="en-US" altLang="ko-KR" dirty="0">
                <a:solidFill>
                  <a:srgbClr val="FFFFFF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ㅇ</a:t>
            </a:r>
            <a:r>
              <a:rPr lang="en-US" altLang="ko-KR" sz="1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</a:t>
            </a:r>
            <a:r>
              <a:rPr lang="en-US" altLang="ko-KR" dirty="0">
                <a:solidFill>
                  <a:srgbClr val="FFFFFF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ㅇ</a:t>
            </a:r>
            <a:r>
              <a:rPr lang="en-US" altLang="ko-KR" sz="1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</a:t>
            </a:r>
            <a:r>
              <a:rPr lang="en-US" altLang="ko-KR" dirty="0">
                <a:solidFill>
                  <a:srgbClr val="FFFFFF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ㅇ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15328" y="4142232"/>
            <a:ext cx="2560320" cy="356616"/>
          </a:xfrm>
          <a:prstGeom prst="roundRect">
            <a:avLst>
              <a:gd name="adj" fmla="val 200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1002030">
              <a:lnSpc>
                <a:spcPts val="2020"/>
              </a:lnSpc>
            </a:pPr>
            <a:r>
              <a:rPr lang="en-US" altLang="ko-KR" sz="1400" dirty="0">
                <a:solidFill>
                  <a:srgbClr val="FFFFFF"/>
                </a:solidFill>
              </a:rPr>
              <a:t>사무실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038600" y="4142232"/>
            <a:ext cx="2560320" cy="356616"/>
          </a:xfrm>
          <a:prstGeom prst="roundRect">
            <a:avLst>
              <a:gd name="adj" fmla="val 200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1002030">
              <a:lnSpc>
                <a:spcPts val="2020"/>
              </a:lnSpc>
            </a:pPr>
            <a:r>
              <a:rPr lang="en-US" altLang="ko-KR" sz="1400" dirty="0">
                <a:solidFill>
                  <a:srgbClr val="FFFFFF"/>
                </a:solidFill>
              </a:rPr>
              <a:t>자재실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1261872" y="4142232"/>
            <a:ext cx="2560193" cy="356616"/>
          </a:xfrm>
          <a:prstGeom prst="roundRect">
            <a:avLst>
              <a:gd name="adj" fmla="val 200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868045">
              <a:lnSpc>
                <a:spcPts val="2115"/>
              </a:lnSpc>
            </a:pPr>
            <a:r>
              <a:rPr lang="en-US" altLang="ko-KR" sz="1400" dirty="0">
                <a:solidFill>
                  <a:srgbClr val="FFFFFF"/>
                </a:solidFill>
              </a:rPr>
              <a:t>검사 </a:t>
            </a:r>
            <a:r>
              <a:rPr lang="en-US" altLang="ko-KR" sz="1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LINE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756400" y="6886194"/>
            <a:ext cx="339483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>
                <a:solidFill>
                  <a:srgbClr val="9C9C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SMT, WAVE PCB ASS’Y Total Solution Company Profile</a:t>
            </a:r>
            <a:endParaRPr lang="ko-KR" altLang="ko-KR" sz="900" dirty="0">
              <a:solidFill>
                <a:srgbClr val="9C9C9C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89336" cy="7559040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3516312" y="2103437"/>
            <a:ext cx="24892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b="1" dirty="0">
                <a:solidFill>
                  <a:srgbClr val="585858"/>
                </a:solidFill>
              </a:rPr>
              <a:t>생산관리</a:t>
            </a:r>
            <a:endParaRPr lang="ko-KR" altLang="ko-KR" sz="4000" b="1" dirty="0">
              <a:solidFill>
                <a:srgbClr val="585858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751072" y="3429381"/>
            <a:ext cx="17759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solidFill>
                  <a:srgbClr val="7E7E7E"/>
                </a:solidFill>
                <a:latin typeface="Wingdings" panose="05000000000000000000" pitchFamily="2" charset="2"/>
              </a:rPr>
              <a:t>§ </a:t>
            </a:r>
            <a:r>
              <a:rPr lang="en-US" altLang="ko-KR" sz="2000" dirty="0">
                <a:solidFill>
                  <a:srgbClr val="7E7E7E"/>
                </a:solidFill>
              </a:rPr>
              <a:t>생산제품</a:t>
            </a:r>
            <a:endParaRPr lang="ko-KR" altLang="ko-KR" sz="2000" dirty="0">
              <a:solidFill>
                <a:srgbClr val="7E7E7E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751072" y="3825621"/>
            <a:ext cx="17759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solidFill>
                  <a:srgbClr val="7E7E7E"/>
                </a:solidFill>
                <a:latin typeface="Wingdings" panose="05000000000000000000" pitchFamily="2" charset="2"/>
              </a:rPr>
              <a:t>§ </a:t>
            </a:r>
            <a:r>
              <a:rPr lang="en-US" altLang="ko-KR" sz="2000" dirty="0">
                <a:solidFill>
                  <a:srgbClr val="7E7E7E"/>
                </a:solidFill>
              </a:rPr>
              <a:t>생산능력</a:t>
            </a:r>
            <a:endParaRPr lang="ko-KR" altLang="ko-KR" sz="2000" dirty="0">
              <a:solidFill>
                <a:srgbClr val="7E7E7E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824992" y="6803644"/>
            <a:ext cx="232346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NEWL ELECTRONICS</a:t>
            </a:r>
            <a:endParaRPr lang="ko-KR" altLang="ko-KR" sz="14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89336" cy="7559040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904240" y="690499"/>
            <a:ext cx="42052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dirty="0">
                <a:solidFill>
                  <a:srgbClr val="585858"/>
                </a:solidFill>
              </a:rPr>
              <a:t>생산관리 </a:t>
            </a:r>
            <a:r>
              <a:rPr lang="en-US" altLang="ko-KR" sz="3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altLang="ko-KR" sz="3200" dirty="0">
                <a:solidFill>
                  <a:srgbClr val="585858"/>
                </a:solidFill>
              </a:rPr>
              <a:t>생산제품</a:t>
            </a:r>
            <a:endParaRPr lang="ko-KR" altLang="ko-KR" sz="3200" dirty="0">
              <a:solidFill>
                <a:srgbClr val="585858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756400" y="6886194"/>
            <a:ext cx="339483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>
                <a:solidFill>
                  <a:srgbClr val="9C9C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SMT, WAVE PCB ASS’Y Total Solution Company Profile</a:t>
            </a:r>
            <a:endParaRPr lang="ko-KR" altLang="ko-KR" sz="900" dirty="0">
              <a:solidFill>
                <a:srgbClr val="9C9C9C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89336" cy="7559040"/>
          </a:xfrm>
          <a:prstGeom prst="rect">
            <a:avLst/>
          </a:prstGeom>
        </p:spPr>
      </p:pic>
      <p:sp>
        <p:nvSpPr>
          <p:cNvPr id="52" name="TextBox 51"/>
          <p:cNvSpPr txBox="1"/>
          <p:nvPr/>
        </p:nvSpPr>
        <p:spPr>
          <a:xfrm>
            <a:off x="904240" y="690499"/>
            <a:ext cx="42052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dirty="0">
                <a:solidFill>
                  <a:srgbClr val="585858"/>
                </a:solidFill>
              </a:rPr>
              <a:t>생산관리 </a:t>
            </a:r>
            <a:r>
              <a:rPr lang="en-US" altLang="ko-KR" sz="3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altLang="ko-KR" sz="3200" dirty="0">
                <a:solidFill>
                  <a:srgbClr val="585858"/>
                </a:solidFill>
              </a:rPr>
              <a:t>생산능력</a:t>
            </a:r>
            <a:endParaRPr lang="ko-KR" altLang="ko-KR" sz="3200" dirty="0">
              <a:solidFill>
                <a:srgbClr val="585858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780032" y="2535936"/>
            <a:ext cx="2051304" cy="4145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785495">
              <a:lnSpc>
                <a:spcPts val="2425"/>
              </a:lnSpc>
            </a:pPr>
            <a:r>
              <a:rPr lang="en-US" altLang="ko-KR" sz="1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*Note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831336" y="2535936"/>
            <a:ext cx="2630424" cy="4145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734060">
              <a:lnSpc>
                <a:spcPts val="2425"/>
              </a:lnSpc>
            </a:pPr>
            <a:r>
              <a:rPr lang="en-US" altLang="ko-KR" sz="1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Chip Mounter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461760" y="2535936"/>
            <a:ext cx="2590800" cy="4145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669925">
              <a:lnSpc>
                <a:spcPts val="2425"/>
              </a:lnSpc>
            </a:pPr>
            <a:r>
              <a:rPr lang="en-US" altLang="ko-KR" sz="1400" b="1" dirty="0">
                <a:solidFill>
                  <a:srgbClr val="FFFFFF"/>
                </a:solidFill>
              </a:rPr>
              <a:t>가동 효율</a:t>
            </a:r>
            <a:r>
              <a:rPr lang="en-US" altLang="ko-KR" sz="1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(80%)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780032" y="2950465"/>
            <a:ext cx="2051304" cy="4846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>
              <a:lnSpc>
                <a:spcPts val="1200"/>
              </a:lnSpc>
            </a:pPr>
            <a:endParaRPr lang="en-US" altLang="ko-KR" sz="1200" dirty="0"/>
          </a:p>
          <a:p>
            <a:pPr indent="596900">
              <a:lnSpc>
                <a:spcPts val="1405"/>
              </a:lnSpc>
            </a:pP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SMT-A </a:t>
            </a:r>
            <a:r>
              <a:rPr lang="en-US" altLang="ko-KR" sz="1200" b="1" u="sng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LINE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831336" y="2950464"/>
            <a:ext cx="2630424" cy="4878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919480">
              <a:lnSpc>
                <a:spcPts val="1885"/>
              </a:lnSpc>
            </a:pP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r>
              <a:rPr lang="en-US" altLang="ko-KR" sz="1200" dirty="0">
                <a:solidFill>
                  <a:srgbClr val="585858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시간 </a:t>
            </a: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Full</a:t>
            </a:r>
          </a:p>
          <a:p>
            <a:pPr indent="949960">
              <a:lnSpc>
                <a:spcPts val="1475"/>
              </a:lnSpc>
            </a:pP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280,000</a:t>
            </a:r>
            <a:r>
              <a:rPr lang="en-US" altLang="ko-KR" sz="1200" dirty="0">
                <a:solidFill>
                  <a:srgbClr val="585858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점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461760" y="2950464"/>
            <a:ext cx="2590800" cy="4878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871220">
              <a:lnSpc>
                <a:spcPts val="1885"/>
              </a:lnSpc>
            </a:pP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r>
              <a:rPr lang="en-US" altLang="ko-KR" sz="1200" dirty="0">
                <a:solidFill>
                  <a:srgbClr val="585858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시간 </a:t>
            </a: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80%</a:t>
            </a:r>
          </a:p>
          <a:p>
            <a:pPr indent="929005">
              <a:lnSpc>
                <a:spcPts val="1475"/>
              </a:lnSpc>
            </a:pP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250,000</a:t>
            </a:r>
            <a:r>
              <a:rPr lang="en-US" altLang="ko-KR" sz="1200" dirty="0">
                <a:solidFill>
                  <a:srgbClr val="585858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점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780032" y="3438271"/>
            <a:ext cx="2051304" cy="572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590550">
              <a:lnSpc>
                <a:spcPts val="2360"/>
              </a:lnSpc>
            </a:pP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SMT-B LINE</a:t>
            </a:r>
          </a:p>
          <a:p>
            <a:pPr indent="434975">
              <a:lnSpc>
                <a:spcPts val="1205"/>
              </a:lnSpc>
            </a:pPr>
            <a:r>
              <a:rPr lang="en-US" altLang="ko-KR" sz="10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(SM-411 ,SM482)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831336" y="3438271"/>
            <a:ext cx="2630424" cy="572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919480">
              <a:lnSpc>
                <a:spcPts val="2240"/>
              </a:lnSpc>
            </a:pP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r>
              <a:rPr lang="en-US" altLang="ko-KR" sz="1200" dirty="0">
                <a:solidFill>
                  <a:srgbClr val="585858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시간 </a:t>
            </a: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Full</a:t>
            </a:r>
          </a:p>
          <a:p>
            <a:pPr indent="949960">
              <a:lnSpc>
                <a:spcPts val="1475"/>
              </a:lnSpc>
            </a:pP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280,000</a:t>
            </a:r>
            <a:r>
              <a:rPr lang="en-US" altLang="ko-KR" sz="1200" dirty="0">
                <a:solidFill>
                  <a:srgbClr val="585858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점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461760" y="3438271"/>
            <a:ext cx="2590800" cy="572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871220">
              <a:lnSpc>
                <a:spcPts val="2240"/>
              </a:lnSpc>
            </a:pP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r>
              <a:rPr lang="en-US" altLang="ko-KR" sz="1200" dirty="0">
                <a:solidFill>
                  <a:srgbClr val="585858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시간 </a:t>
            </a: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80%</a:t>
            </a:r>
          </a:p>
          <a:p>
            <a:pPr indent="929005">
              <a:lnSpc>
                <a:spcPts val="1475"/>
              </a:lnSpc>
            </a:pP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250,000</a:t>
            </a:r>
            <a:r>
              <a:rPr lang="en-US" altLang="ko-KR" sz="1200" dirty="0">
                <a:solidFill>
                  <a:srgbClr val="585858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점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780032" y="4011168"/>
            <a:ext cx="2051304" cy="576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>
              <a:lnSpc>
                <a:spcPts val="1200"/>
              </a:lnSpc>
            </a:pPr>
            <a:endParaRPr lang="en-US" altLang="ko-KR" sz="1200" dirty="0"/>
          </a:p>
          <a:p>
            <a:pPr indent="587375">
              <a:lnSpc>
                <a:spcPts val="1765"/>
              </a:lnSpc>
            </a:pP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LINE TOTAL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831336" y="4011168"/>
            <a:ext cx="2630424" cy="576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1176020">
              <a:lnSpc>
                <a:spcPts val="2245"/>
              </a:lnSpc>
            </a:pP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Full</a:t>
            </a:r>
          </a:p>
          <a:p>
            <a:pPr indent="993140">
              <a:lnSpc>
                <a:spcPts val="1475"/>
              </a:lnSpc>
            </a:pP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56,000</a:t>
            </a:r>
            <a:r>
              <a:rPr lang="en-US" altLang="ko-KR" sz="1200" dirty="0">
                <a:solidFill>
                  <a:srgbClr val="585858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점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461760" y="4011168"/>
            <a:ext cx="2590800" cy="576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1129665">
              <a:lnSpc>
                <a:spcPts val="2245"/>
              </a:lnSpc>
            </a:pP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80%</a:t>
            </a:r>
          </a:p>
          <a:p>
            <a:pPr indent="929005">
              <a:lnSpc>
                <a:spcPts val="1475"/>
              </a:lnSpc>
            </a:pP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500,000</a:t>
            </a:r>
            <a:r>
              <a:rPr lang="en-US" altLang="ko-KR" sz="1200" dirty="0">
                <a:solidFill>
                  <a:srgbClr val="585858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점</a:t>
            </a:r>
          </a:p>
        </p:txBody>
      </p:sp>
      <p:sp>
        <p:nvSpPr>
          <p:cNvPr id="27" name="Rectangle 26"/>
          <p:cNvSpPr/>
          <p:nvPr/>
        </p:nvSpPr>
        <p:spPr>
          <a:xfrm>
            <a:off x="1780032" y="4587240"/>
            <a:ext cx="2051304" cy="576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590550">
              <a:lnSpc>
                <a:spcPts val="2365"/>
              </a:lnSpc>
            </a:pP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SMT-B LINE</a:t>
            </a:r>
          </a:p>
          <a:p>
            <a:pPr indent="434975">
              <a:lnSpc>
                <a:spcPts val="1205"/>
              </a:lnSpc>
            </a:pPr>
            <a:r>
              <a:rPr lang="en-US" altLang="ko-KR" sz="10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(SM-411 , SM421)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831336" y="4587240"/>
            <a:ext cx="2630424" cy="576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919480">
              <a:lnSpc>
                <a:spcPts val="2245"/>
              </a:lnSpc>
            </a:pP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r>
              <a:rPr lang="en-US" altLang="ko-KR" sz="1200" dirty="0">
                <a:solidFill>
                  <a:srgbClr val="585858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시간 </a:t>
            </a: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Full</a:t>
            </a:r>
          </a:p>
          <a:p>
            <a:pPr indent="949960">
              <a:lnSpc>
                <a:spcPts val="1475"/>
              </a:lnSpc>
            </a:pP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280,000</a:t>
            </a:r>
            <a:r>
              <a:rPr lang="en-US" altLang="ko-KR" sz="1200" dirty="0">
                <a:solidFill>
                  <a:srgbClr val="585858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점</a:t>
            </a:r>
          </a:p>
        </p:txBody>
      </p:sp>
      <p:sp>
        <p:nvSpPr>
          <p:cNvPr id="29" name="Rectangle 28"/>
          <p:cNvSpPr/>
          <p:nvPr/>
        </p:nvSpPr>
        <p:spPr>
          <a:xfrm>
            <a:off x="6461760" y="4587240"/>
            <a:ext cx="2590800" cy="576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871220">
              <a:lnSpc>
                <a:spcPts val="2245"/>
              </a:lnSpc>
            </a:pP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r>
              <a:rPr lang="en-US" altLang="ko-KR" sz="1200" dirty="0">
                <a:solidFill>
                  <a:srgbClr val="585858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시간 </a:t>
            </a: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80%</a:t>
            </a:r>
          </a:p>
          <a:p>
            <a:pPr indent="929005">
              <a:lnSpc>
                <a:spcPts val="1475"/>
              </a:lnSpc>
            </a:pP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250,000</a:t>
            </a:r>
            <a:r>
              <a:rPr lang="en-US" altLang="ko-KR" sz="1200" dirty="0">
                <a:solidFill>
                  <a:srgbClr val="585858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점</a:t>
            </a:r>
          </a:p>
        </p:txBody>
      </p:sp>
      <p:sp>
        <p:nvSpPr>
          <p:cNvPr id="30" name="Rectangle 29"/>
          <p:cNvSpPr/>
          <p:nvPr/>
        </p:nvSpPr>
        <p:spPr>
          <a:xfrm>
            <a:off x="1780032" y="5163312"/>
            <a:ext cx="2051304" cy="576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>
              <a:lnSpc>
                <a:spcPts val="1200"/>
              </a:lnSpc>
            </a:pPr>
            <a:endParaRPr lang="en-US" altLang="ko-KR" sz="1200" dirty="0"/>
          </a:p>
          <a:p>
            <a:pPr indent="587375">
              <a:lnSpc>
                <a:spcPts val="1765"/>
              </a:lnSpc>
            </a:pP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LINE TOTAL</a:t>
            </a:r>
          </a:p>
        </p:txBody>
      </p:sp>
      <p:sp>
        <p:nvSpPr>
          <p:cNvPr id="31" name="Rectangle 30"/>
          <p:cNvSpPr/>
          <p:nvPr/>
        </p:nvSpPr>
        <p:spPr>
          <a:xfrm>
            <a:off x="3831336" y="5163312"/>
            <a:ext cx="2630424" cy="576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1176020">
              <a:lnSpc>
                <a:spcPts val="2245"/>
              </a:lnSpc>
            </a:pP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Full</a:t>
            </a:r>
          </a:p>
          <a:p>
            <a:pPr indent="949960">
              <a:lnSpc>
                <a:spcPts val="1475"/>
              </a:lnSpc>
            </a:pP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560,000</a:t>
            </a:r>
            <a:r>
              <a:rPr lang="en-US" altLang="ko-KR" sz="1200" dirty="0">
                <a:solidFill>
                  <a:srgbClr val="585858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점</a:t>
            </a:r>
          </a:p>
        </p:txBody>
      </p:sp>
      <p:sp>
        <p:nvSpPr>
          <p:cNvPr id="32" name="Rectangle 31"/>
          <p:cNvSpPr/>
          <p:nvPr/>
        </p:nvSpPr>
        <p:spPr>
          <a:xfrm>
            <a:off x="6461760" y="5163312"/>
            <a:ext cx="2590800" cy="576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indent="1129665">
              <a:lnSpc>
                <a:spcPts val="2245"/>
              </a:lnSpc>
            </a:pP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80%</a:t>
            </a:r>
          </a:p>
          <a:p>
            <a:pPr indent="929005">
              <a:lnSpc>
                <a:spcPts val="1475"/>
              </a:lnSpc>
            </a:pPr>
            <a:r>
              <a:rPr lang="en-US" altLang="ko-KR" sz="1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500,000</a:t>
            </a:r>
            <a:r>
              <a:rPr lang="en-US" altLang="ko-KR" sz="1200" dirty="0">
                <a:solidFill>
                  <a:srgbClr val="585858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점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6756400" y="6886194"/>
            <a:ext cx="339483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>
                <a:solidFill>
                  <a:srgbClr val="9C9C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SMT, WAVE PCB ASS’Y Total Solution Company Profile</a:t>
            </a:r>
            <a:endParaRPr lang="ko-KR" altLang="ko-KR" sz="900" dirty="0">
              <a:solidFill>
                <a:srgbClr val="9C9C9C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89336" cy="755904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3440112" y="2103437"/>
            <a:ext cx="24892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b="1" dirty="0">
                <a:solidFill>
                  <a:srgbClr val="585858"/>
                </a:solidFill>
              </a:rPr>
              <a:t>품질관리</a:t>
            </a:r>
            <a:endParaRPr lang="ko-KR" altLang="ko-KR" sz="4000" b="1" dirty="0">
              <a:solidFill>
                <a:srgbClr val="585858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744976" y="3429381"/>
            <a:ext cx="27650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solidFill>
                  <a:srgbClr val="7E7E7E"/>
                </a:solidFill>
                <a:latin typeface="Wingdings" panose="05000000000000000000" pitchFamily="2" charset="2"/>
              </a:rPr>
              <a:t>§ </a:t>
            </a:r>
            <a:r>
              <a:rPr lang="en-US" altLang="ko-KR" sz="2000" dirty="0">
                <a:solidFill>
                  <a:srgbClr val="7E7E7E"/>
                </a:solidFill>
              </a:rPr>
              <a:t>품질관리 </a:t>
            </a:r>
            <a:r>
              <a:rPr lang="en-US" altLang="ko-KR" sz="2000" dirty="0">
                <a:solidFill>
                  <a:srgbClr val="7E7E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</a:t>
            </a:r>
            <a:endParaRPr lang="ko-KR" altLang="ko-KR" sz="2000" dirty="0">
              <a:solidFill>
                <a:srgbClr val="7E7E7E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89336" cy="7559040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904240" y="690499"/>
            <a:ext cx="39627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dirty="0">
                <a:solidFill>
                  <a:srgbClr val="585858"/>
                </a:solidFill>
              </a:rPr>
              <a:t>품질관리 </a:t>
            </a:r>
            <a:r>
              <a:rPr lang="en-US" altLang="ko-KR" sz="3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Process</a:t>
            </a:r>
            <a:endParaRPr lang="ko-KR" altLang="ko-KR" sz="3200" dirty="0">
              <a:solidFill>
                <a:srgbClr val="585858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3961257" y="2462403"/>
            <a:ext cx="74892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/>
              <a:t>자재관리</a:t>
            </a:r>
            <a:endParaRPr lang="ko-KR" altLang="ko-KR" sz="1100" dirty="0"/>
          </a:p>
        </p:txBody>
      </p:sp>
      <p:sp>
        <p:nvSpPr>
          <p:cNvPr id="59" name="TextBox 58"/>
          <p:cNvSpPr txBox="1"/>
          <p:nvPr/>
        </p:nvSpPr>
        <p:spPr>
          <a:xfrm>
            <a:off x="2876296" y="2662555"/>
            <a:ext cx="7887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  <a:endParaRPr lang="ko-KR" altLang="ko-KR" sz="2000" dirty="0">
              <a:solidFill>
                <a:srgbClr val="FFFFFF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961257" y="2623947"/>
            <a:ext cx="170431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/>
              <a:t>품목 </a:t>
            </a:r>
            <a: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1100" dirty="0"/>
              <a:t>수량 </a:t>
            </a:r>
            <a: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1100" dirty="0"/>
              <a:t>규격의 일치</a:t>
            </a:r>
            <a:endParaRPr lang="ko-KR" altLang="ko-KR" sz="1100" dirty="0"/>
          </a:p>
        </p:txBody>
      </p:sp>
      <p:sp>
        <p:nvSpPr>
          <p:cNvPr id="61" name="TextBox 60"/>
          <p:cNvSpPr txBox="1"/>
          <p:nvPr/>
        </p:nvSpPr>
        <p:spPr>
          <a:xfrm>
            <a:off x="3961384" y="2782443"/>
            <a:ext cx="217880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/>
              <a:t>보관 또는 운반시 손상 여부 판별</a:t>
            </a:r>
            <a:endParaRPr lang="ko-KR" altLang="ko-KR" sz="1100" dirty="0"/>
          </a:p>
        </p:txBody>
      </p:sp>
      <p:sp>
        <p:nvSpPr>
          <p:cNvPr id="62" name="TextBox 61"/>
          <p:cNvSpPr txBox="1"/>
          <p:nvPr/>
        </p:nvSpPr>
        <p:spPr>
          <a:xfrm>
            <a:off x="3961257" y="2937891"/>
            <a:ext cx="123623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/>
              <a:t>치수 및 외관검사</a:t>
            </a:r>
            <a:endParaRPr lang="ko-KR" altLang="ko-KR" sz="1100" dirty="0"/>
          </a:p>
        </p:txBody>
      </p:sp>
      <p:sp>
        <p:nvSpPr>
          <p:cNvPr id="63" name="TextBox 62"/>
          <p:cNvSpPr txBox="1"/>
          <p:nvPr/>
        </p:nvSpPr>
        <p:spPr>
          <a:xfrm>
            <a:off x="4433824" y="3773043"/>
            <a:ext cx="109517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/>
              <a:t>생산 품질 관리</a:t>
            </a:r>
            <a:endParaRPr lang="ko-KR" altLang="ko-KR" sz="1100" dirty="0"/>
          </a:p>
        </p:txBody>
      </p:sp>
      <p:sp>
        <p:nvSpPr>
          <p:cNvPr id="64" name="TextBox 63"/>
          <p:cNvSpPr txBox="1"/>
          <p:nvPr/>
        </p:nvSpPr>
        <p:spPr>
          <a:xfrm>
            <a:off x="3421888" y="3985387"/>
            <a:ext cx="470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02</a:t>
            </a:r>
            <a:endParaRPr lang="ko-KR" altLang="ko-KR" sz="2000" dirty="0"/>
          </a:p>
        </p:txBody>
      </p:sp>
      <p:sp>
        <p:nvSpPr>
          <p:cNvPr id="65" name="TextBox 64"/>
          <p:cNvSpPr txBox="1"/>
          <p:nvPr/>
        </p:nvSpPr>
        <p:spPr>
          <a:xfrm>
            <a:off x="4433824" y="3937635"/>
            <a:ext cx="187743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/>
              <a:t>초 </a:t>
            </a:r>
            <a: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1100" dirty="0"/>
              <a:t>중</a:t>
            </a:r>
            <a: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1100" dirty="0"/>
              <a:t>종물 별도 점검 관리</a:t>
            </a:r>
            <a:endParaRPr lang="ko-KR" altLang="ko-KR" sz="1100" dirty="0"/>
          </a:p>
        </p:txBody>
      </p:sp>
      <p:sp>
        <p:nvSpPr>
          <p:cNvPr id="66" name="TextBox 65"/>
          <p:cNvSpPr txBox="1"/>
          <p:nvPr/>
        </p:nvSpPr>
        <p:spPr>
          <a:xfrm>
            <a:off x="4433824" y="4096131"/>
            <a:ext cx="186461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/>
              <a:t>장비 이상 조치 및 이력관리</a:t>
            </a:r>
            <a:endParaRPr lang="ko-KR" altLang="ko-KR" sz="1100" dirty="0"/>
          </a:p>
        </p:txBody>
      </p:sp>
      <p:sp>
        <p:nvSpPr>
          <p:cNvPr id="67" name="TextBox 66"/>
          <p:cNvSpPr txBox="1"/>
          <p:nvPr/>
        </p:nvSpPr>
        <p:spPr>
          <a:xfrm>
            <a:off x="4433824" y="4257675"/>
            <a:ext cx="190949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/>
              <a:t>중용 공정 지정</a:t>
            </a:r>
            <a: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1100" dirty="0"/>
              <a:t>관리자 점검</a:t>
            </a:r>
            <a:endParaRPr lang="ko-KR" altLang="ko-KR" sz="1100" dirty="0"/>
          </a:p>
        </p:txBody>
      </p:sp>
      <p:sp>
        <p:nvSpPr>
          <p:cNvPr id="68" name="TextBox 67"/>
          <p:cNvSpPr txBox="1"/>
          <p:nvPr/>
        </p:nvSpPr>
        <p:spPr>
          <a:xfrm>
            <a:off x="4433824" y="4416171"/>
            <a:ext cx="189667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/>
              <a:t>모델 별 설비 조건 이력 관리</a:t>
            </a:r>
            <a:endParaRPr lang="ko-KR" altLang="ko-KR" sz="1100" dirty="0"/>
          </a:p>
        </p:txBody>
      </p:sp>
      <p:sp>
        <p:nvSpPr>
          <p:cNvPr id="69" name="TextBox 68"/>
          <p:cNvSpPr txBox="1"/>
          <p:nvPr/>
        </p:nvSpPr>
        <p:spPr>
          <a:xfrm>
            <a:off x="3961257" y="5175123"/>
            <a:ext cx="109517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/>
              <a:t>공정 품질 관리</a:t>
            </a:r>
            <a:endParaRPr lang="ko-KR" altLang="ko-KR" sz="1100" dirty="0"/>
          </a:p>
        </p:txBody>
      </p:sp>
      <p:sp>
        <p:nvSpPr>
          <p:cNvPr id="70" name="TextBox 69"/>
          <p:cNvSpPr txBox="1"/>
          <p:nvPr/>
        </p:nvSpPr>
        <p:spPr>
          <a:xfrm>
            <a:off x="2876296" y="5369179"/>
            <a:ext cx="7887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</a:t>
            </a:r>
            <a:endParaRPr lang="ko-KR" altLang="ko-KR" sz="2000" dirty="0">
              <a:solidFill>
                <a:srgbClr val="FFFFFF"/>
              </a:solidFill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3961257" y="5339715"/>
            <a:ext cx="224292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/>
              <a:t>월 별 공정 불량 집계 및 개선 활동</a:t>
            </a:r>
            <a:endParaRPr lang="ko-KR" altLang="ko-KR" sz="1100" dirty="0"/>
          </a:p>
        </p:txBody>
      </p:sp>
      <p:sp>
        <p:nvSpPr>
          <p:cNvPr id="72" name="TextBox 71"/>
          <p:cNvSpPr txBox="1"/>
          <p:nvPr/>
        </p:nvSpPr>
        <p:spPr>
          <a:xfrm>
            <a:off x="3961257" y="5498211"/>
            <a:ext cx="266611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/>
              <a:t>공정 별 작업자에 대한 평가 및 인증 관리</a:t>
            </a:r>
            <a:endParaRPr lang="ko-KR" altLang="ko-KR" sz="1100" dirty="0"/>
          </a:p>
        </p:txBody>
      </p:sp>
      <p:sp>
        <p:nvSpPr>
          <p:cNvPr id="73" name="TextBox 72"/>
          <p:cNvSpPr txBox="1"/>
          <p:nvPr/>
        </p:nvSpPr>
        <p:spPr>
          <a:xfrm>
            <a:off x="3961257" y="5659755"/>
            <a:ext cx="22108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/>
              <a:t>공정 별 작업 표준서 게시 및 관리</a:t>
            </a:r>
            <a:endParaRPr lang="ko-KR" altLang="ko-KR" sz="1100" dirty="0"/>
          </a:p>
        </p:txBody>
      </p:sp>
      <p:sp>
        <p:nvSpPr>
          <p:cNvPr id="74" name="TextBox 73"/>
          <p:cNvSpPr txBox="1"/>
          <p:nvPr/>
        </p:nvSpPr>
        <p:spPr>
          <a:xfrm>
            <a:off x="3961257" y="5818251"/>
            <a:ext cx="252505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/>
              <a:t>년간 교육 계획 수립 및 정기 교육 실시</a:t>
            </a:r>
            <a:endParaRPr lang="ko-KR" altLang="ko-KR" sz="1100" dirty="0"/>
          </a:p>
        </p:txBody>
      </p:sp>
      <p:sp>
        <p:nvSpPr>
          <p:cNvPr id="75" name="TextBox 74"/>
          <p:cNvSpPr txBox="1"/>
          <p:nvPr/>
        </p:nvSpPr>
        <p:spPr>
          <a:xfrm>
            <a:off x="6756400" y="6886194"/>
            <a:ext cx="339483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>
                <a:solidFill>
                  <a:srgbClr val="9C9C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SMT, WAVE PCB ASS’Y Total Solution Company Profile</a:t>
            </a:r>
            <a:endParaRPr lang="ko-KR" altLang="ko-KR" sz="900" dirty="0">
              <a:solidFill>
                <a:srgbClr val="9C9C9C"/>
              </a:solidFill>
            </a:endParaRPr>
          </a:p>
        </p:txBody>
      </p:sp>
      <p:sp>
        <p:nvSpPr>
          <p:cNvPr id="7" name="FreeForm 6"/>
          <p:cNvSpPr/>
          <p:nvPr/>
        </p:nvSpPr>
        <p:spPr>
          <a:xfrm>
            <a:off x="716280" y="2612136"/>
            <a:ext cx="3264408" cy="3264408"/>
          </a:xfrm>
          <a:custGeom>
            <a:avLst/>
            <a:gdLst>
              <a:gd name="connsiteX0" fmla="*/ 0 w 0"/>
              <a:gd name="connsiteY0" fmla="*/ 0 w 0"/>
              <a:gd name="connsiteX1" fmla="*/ 0 w 0"/>
              <a:gd name="connsiteY1" fmla="*/ 0 w 0"/>
              <a:gd name="connsiteX2" fmla="*/ 0 w 0"/>
              <a:gd name="connsiteY2" fmla="*/ 0 w 0"/>
              <a:gd name="connsiteX3" fmla="*/ 0 w 0"/>
              <a:gd name="connsiteY3" fmla="*/ 0 w 0"/>
              <a:gd name="connsiteX4" fmla="*/ 0 w 0"/>
              <a:gd name="connsiteY4" fmla="*/ 0 w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64408" h="3264408">
                <a:moveTo>
                  <a:pt x="0" y="1633728"/>
                </a:moveTo>
                <a:cubicBezTo>
                  <a:pt x="0" y="731647"/>
                  <a:pt x="731520" y="0"/>
                  <a:pt x="1630680" y="0"/>
                </a:cubicBezTo>
                <a:cubicBezTo>
                  <a:pt x="2532888" y="0"/>
                  <a:pt x="3264408" y="731647"/>
                  <a:pt x="3264408" y="1633728"/>
                </a:cubicBezTo>
                <a:cubicBezTo>
                  <a:pt x="3264408" y="2535936"/>
                  <a:pt x="2532888" y="3264408"/>
                  <a:pt x="1630680" y="3264408"/>
                </a:cubicBezTo>
                <a:cubicBezTo>
                  <a:pt x="731520" y="3264408"/>
                  <a:pt x="0" y="2535936"/>
                  <a:pt x="0" y="1633728"/>
                </a:cubicBezTo>
              </a:path>
            </a:pathLst>
          </a:custGeom>
          <a:noFill/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lIns="0" tIns="0" rIns="0" bIns="0" rtlCol="0" anchor="ctr"/>
          <a:lstStyle/>
          <a:p>
            <a:pPr indent="0" algn="ctr">
              <a:lnSpc>
                <a:spcPts val="3030"/>
              </a:lnSpc>
            </a:pPr>
            <a:endParaRPr lang="en-US" altLang="ko-KR" sz="2200" b="1" dirty="0">
              <a:solidFill>
                <a:srgbClr val="CA3D2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696912" y="4008437"/>
            <a:ext cx="1082348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0" algn="ctr">
              <a:lnSpc>
                <a:spcPts val="3030"/>
              </a:lnSpc>
            </a:pPr>
            <a:r>
              <a:rPr lang="en-US" altLang="ko-KR" b="1" dirty="0">
                <a:solidFill>
                  <a:srgbClr val="CA3D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89336" cy="7559040"/>
          </a:xfrm>
          <a:prstGeom prst="rect">
            <a:avLst/>
          </a:prstGeom>
        </p:spPr>
      </p:pic>
      <p:sp>
        <p:nvSpPr>
          <p:cNvPr id="76" name="TextBox 75"/>
          <p:cNvSpPr txBox="1"/>
          <p:nvPr/>
        </p:nvSpPr>
        <p:spPr>
          <a:xfrm>
            <a:off x="904240" y="690499"/>
            <a:ext cx="17240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dirty="0">
                <a:solidFill>
                  <a:srgbClr val="585858"/>
                </a:solidFill>
              </a:rPr>
              <a:t>맺음말</a:t>
            </a:r>
            <a:endParaRPr lang="ko-KR" altLang="ko-KR" sz="3200" dirty="0">
              <a:solidFill>
                <a:srgbClr val="585858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6756400" y="6886194"/>
            <a:ext cx="339483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>
                <a:solidFill>
                  <a:srgbClr val="9C9C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SMT, WAVE PCB ASS’Y Total Solution Company Profile</a:t>
            </a:r>
            <a:endParaRPr lang="ko-KR" altLang="ko-KR" sz="900" dirty="0">
              <a:solidFill>
                <a:srgbClr val="9C9C9C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5048" y="347599"/>
            <a:ext cx="9156065" cy="171907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5048" y="2066544"/>
            <a:ext cx="9156065" cy="171907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5048" y="3785616"/>
            <a:ext cx="9156065" cy="171907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5048" y="5504815"/>
            <a:ext cx="9156065" cy="1709801"/>
          </a:xfrm>
          <a:prstGeom prst="rect">
            <a:avLst/>
          </a:prstGeom>
        </p:spPr>
      </p:pic>
      <p:sp>
        <p:nvSpPr>
          <p:cNvPr id="78" name="TextBox 77"/>
          <p:cNvSpPr txBox="1"/>
          <p:nvPr/>
        </p:nvSpPr>
        <p:spPr>
          <a:xfrm>
            <a:off x="1684401" y="1780032"/>
            <a:ext cx="208076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600" dirty="0">
                <a:solidFill>
                  <a:srgbClr val="E8291A"/>
                </a:solidFill>
              </a:rPr>
              <a:t>회사소개서</a:t>
            </a:r>
            <a:endParaRPr lang="ko-KR" altLang="ko-KR" sz="2600" dirty="0">
              <a:solidFill>
                <a:srgbClr val="E8291A"/>
              </a:solidFill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1684401" y="2125218"/>
            <a:ext cx="4042791" cy="3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200" dirty="0">
                <a:solidFill>
                  <a:srgbClr val="58585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ko-KR" altLang="ko-KR" sz="5200" dirty="0">
              <a:solidFill>
                <a:srgbClr val="585858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1721104" y="2862580"/>
            <a:ext cx="339229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7E7E7E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인천광역시 부평구 안남로 </a:t>
            </a:r>
            <a:r>
              <a:rPr lang="en-US" altLang="ko-KR" sz="1100" dirty="0">
                <a:solidFill>
                  <a:srgbClr val="7E7E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434.57(</a:t>
            </a:r>
            <a:r>
              <a:rPr lang="en-US" altLang="ko-KR" sz="1100" dirty="0">
                <a:solidFill>
                  <a:srgbClr val="7E7E7E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청천동</a:t>
            </a:r>
            <a:r>
              <a:rPr lang="en-US" altLang="ko-KR" sz="1100" dirty="0">
                <a:solidFill>
                  <a:srgbClr val="7E7E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</a:t>
            </a:r>
            <a:r>
              <a:rPr lang="en-US" altLang="ko-KR" sz="1100" dirty="0">
                <a:solidFill>
                  <a:srgbClr val="7E7E7E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층</a:t>
            </a:r>
            <a:r>
              <a:rPr lang="en-US" altLang="ko-KR" sz="1100" dirty="0">
                <a:solidFill>
                  <a:srgbClr val="7E7E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ko-KR" altLang="ko-KR" sz="1100" dirty="0">
              <a:solidFill>
                <a:srgbClr val="7E7E7E"/>
              </a:solidFill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1720977" y="3008376"/>
            <a:ext cx="175945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7E7E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 : 032-507-7438</a:t>
            </a:r>
            <a:endParaRPr lang="ko-KR" altLang="ko-KR" sz="1100" dirty="0">
              <a:solidFill>
                <a:srgbClr val="7E7E7E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1721104" y="3176016"/>
            <a:ext cx="17745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7E7E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FAX : 032-327-3437</a:t>
            </a:r>
            <a:endParaRPr lang="ko-KR" altLang="ko-KR" sz="1100" dirty="0">
              <a:solidFill>
                <a:srgbClr val="7E7E7E"/>
              </a:solidFill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1721104" y="3343656"/>
            <a:ext cx="235597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7E7E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E-mail : daonsmt@naver.com</a:t>
            </a:r>
            <a:endParaRPr lang="ko-KR" altLang="ko-KR" sz="1100" dirty="0">
              <a:solidFill>
                <a:srgbClr val="7E7E7E"/>
              </a:solidFill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1721104" y="3511296"/>
            <a:ext cx="196888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7E7E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Web : www.</a:t>
            </a:r>
            <a:r>
              <a:rPr lang="en-US" altLang="ko-KR" sz="1100" dirty="0">
                <a:solidFill>
                  <a:srgbClr val="7E7E7E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에스엠티</a:t>
            </a:r>
            <a:r>
              <a:rPr lang="en-US" altLang="ko-KR" sz="1100" dirty="0">
                <a:solidFill>
                  <a:srgbClr val="7E7E7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.kr</a:t>
            </a:r>
            <a:endParaRPr lang="ko-KR" altLang="ko-KR" sz="1100" dirty="0">
              <a:solidFill>
                <a:srgbClr val="7E7E7E"/>
              </a:solidFill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3235960" y="6790309"/>
            <a:ext cx="4598416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dirty="0">
                <a:solidFill>
                  <a:srgbClr val="9C9C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SMT, WAVE PCB ASS’Y Total Solution Company Profile</a:t>
            </a:r>
            <a:endParaRPr lang="ko-KR" altLang="ko-KR" sz="1300" dirty="0">
              <a:solidFill>
                <a:srgbClr val="9C9C9C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518</Words>
  <Application>Microsoft Office PowerPoint</Application>
  <PresentationFormat>사용자 지정</PresentationFormat>
  <Paragraphs>148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1" baseType="lpstr">
      <vt:lpstr>맑은 고딕 Semilight</vt:lpstr>
      <vt:lpstr>Arial</vt:lpstr>
      <vt:lpstr>Arial Black</vt:lpstr>
      <vt:lpstr>Calibri</vt:lpstr>
      <vt:lpstr>Times New Roman</vt:lpstr>
      <vt:lpstr>Wingdings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Windows User</dc:creator>
  <cp:lastModifiedBy>한 상근</cp:lastModifiedBy>
  <cp:revision>5</cp:revision>
  <dcterms:created xsi:type="dcterms:W3CDTF">2006-08-16T00:00:00Z</dcterms:created>
  <dcterms:modified xsi:type="dcterms:W3CDTF">2023-02-14T03:00:46Z</dcterms:modified>
</cp:coreProperties>
</file>